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4"/>
  </p:notesMasterIdLst>
  <p:handoutMasterIdLst>
    <p:handoutMasterId r:id="rId15"/>
  </p:handoutMasterIdLst>
  <p:sldIdLst>
    <p:sldId id="256" r:id="rId3"/>
    <p:sldId id="457" r:id="rId4"/>
    <p:sldId id="458" r:id="rId5"/>
    <p:sldId id="459" r:id="rId6"/>
    <p:sldId id="460" r:id="rId7"/>
    <p:sldId id="461" r:id="rId8"/>
    <p:sldId id="466" r:id="rId9"/>
    <p:sldId id="463" r:id="rId10"/>
    <p:sldId id="464" r:id="rId11"/>
    <p:sldId id="465" r:id="rId12"/>
    <p:sldId id="467" r:id="rId13"/>
  </p:sldIdLst>
  <p:sldSz cx="9144000" cy="6858000" type="screen4x3"/>
  <p:notesSz cx="6797675" cy="987266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White" initials="R" lastIdx="10" clrIdx="0"/>
  <p:cmAuthor id="1" name="Laura.Ainsworth" initials="LA" lastIdx="2" clrIdx="1"/>
  <p:cmAuthor id="2" name="paulh" initials="p" lastIdx="7" clrIdx="2"/>
  <p:cmAuthor id="3" name="Catherine.Halliday" initials="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9D0"/>
    <a:srgbClr val="F57B17"/>
    <a:srgbClr val="009CD5"/>
    <a:srgbClr val="1E427B"/>
    <a:srgbClr val="B79533"/>
    <a:srgbClr val="8C7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86569" autoAdjust="0"/>
  </p:normalViewPr>
  <p:slideViewPr>
    <p:cSldViewPr snapToObjects="1">
      <p:cViewPr>
        <p:scale>
          <a:sx n="100" d="100"/>
          <a:sy n="100" d="100"/>
        </p:scale>
        <p:origin x="-114" y="-294"/>
      </p:cViewPr>
      <p:guideLst>
        <p:guide orient="horz" pos="2160"/>
        <p:guide pos="2880"/>
      </p:guideLst>
    </p:cSldViewPr>
  </p:slideViewPr>
  <p:outlineViewPr>
    <p:cViewPr>
      <p:scale>
        <a:sx n="33" d="100"/>
        <a:sy n="33" d="100"/>
      </p:scale>
      <p:origin x="0" y="37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8" d="100"/>
          <a:sy n="98" d="100"/>
        </p:scale>
        <p:origin x="-3064" y="-10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2946400" cy="493711"/>
          </a:xfrm>
          <a:prstGeom prst="rect">
            <a:avLst/>
          </a:prstGeom>
        </p:spPr>
        <p:txBody>
          <a:bodyPr vert="horz" lIns="92861" tIns="46430" rIns="92861" bIns="46430" rtlCol="0"/>
          <a:lstStyle>
            <a:lvl1pPr algn="l">
              <a:defRPr sz="1200"/>
            </a:lvl1pPr>
          </a:lstStyle>
          <a:p>
            <a:endParaRPr lang="en-GB"/>
          </a:p>
        </p:txBody>
      </p:sp>
      <p:sp>
        <p:nvSpPr>
          <p:cNvPr id="3" name="Date Placeholder 2"/>
          <p:cNvSpPr>
            <a:spLocks noGrp="1"/>
          </p:cNvSpPr>
          <p:nvPr>
            <p:ph type="dt" sz="quarter" idx="1"/>
          </p:nvPr>
        </p:nvSpPr>
        <p:spPr>
          <a:xfrm>
            <a:off x="3849688" y="5"/>
            <a:ext cx="2946400" cy="493711"/>
          </a:xfrm>
          <a:prstGeom prst="rect">
            <a:avLst/>
          </a:prstGeom>
        </p:spPr>
        <p:txBody>
          <a:bodyPr vert="horz" lIns="92861" tIns="46430" rIns="92861" bIns="46430" rtlCol="0"/>
          <a:lstStyle>
            <a:lvl1pPr algn="r">
              <a:defRPr sz="1200"/>
            </a:lvl1pPr>
          </a:lstStyle>
          <a:p>
            <a:fld id="{02537093-185D-42D4-9EBC-07C5F6696CDF}" type="datetimeFigureOut">
              <a:rPr lang="en-GB" smtClean="0"/>
              <a:pPr/>
              <a:t>29/10/2014</a:t>
            </a:fld>
            <a:endParaRPr lang="en-GB"/>
          </a:p>
        </p:txBody>
      </p:sp>
      <p:sp>
        <p:nvSpPr>
          <p:cNvPr id="4" name="Footer Placeholder 3"/>
          <p:cNvSpPr>
            <a:spLocks noGrp="1"/>
          </p:cNvSpPr>
          <p:nvPr>
            <p:ph type="ftr" sz="quarter" idx="2"/>
          </p:nvPr>
        </p:nvSpPr>
        <p:spPr>
          <a:xfrm>
            <a:off x="2" y="9377366"/>
            <a:ext cx="2946400" cy="493710"/>
          </a:xfrm>
          <a:prstGeom prst="rect">
            <a:avLst/>
          </a:prstGeom>
        </p:spPr>
        <p:txBody>
          <a:bodyPr vert="horz" lIns="92861" tIns="46430" rIns="92861" bIns="4643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6"/>
            <a:ext cx="2946400" cy="493710"/>
          </a:xfrm>
          <a:prstGeom prst="rect">
            <a:avLst/>
          </a:prstGeom>
        </p:spPr>
        <p:txBody>
          <a:bodyPr vert="horz" lIns="92861" tIns="46430" rIns="92861" bIns="46430" rtlCol="0" anchor="b"/>
          <a:lstStyle>
            <a:lvl1pPr algn="r">
              <a:defRPr sz="1200"/>
            </a:lvl1pPr>
          </a:lstStyle>
          <a:p>
            <a:fld id="{9ED7B30C-4518-4CD0-8DB1-5A2B49DB3D23}" type="slidenum">
              <a:rPr lang="en-GB" smtClean="0"/>
              <a:pPr/>
              <a:t>‹#›</a:t>
            </a:fld>
            <a:endParaRPr lang="en-GB"/>
          </a:p>
        </p:txBody>
      </p:sp>
    </p:spTree>
    <p:extLst>
      <p:ext uri="{BB962C8B-B14F-4D97-AF65-F5344CB8AC3E}">
        <p14:creationId xmlns:p14="http://schemas.microsoft.com/office/powerpoint/2010/main" val="209529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45659" cy="493634"/>
          </a:xfrm>
          <a:prstGeom prst="rect">
            <a:avLst/>
          </a:prstGeom>
        </p:spPr>
        <p:txBody>
          <a:bodyPr vert="horz" lIns="92125" tIns="46063" rIns="92125" bIns="4606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50" y="2"/>
            <a:ext cx="2945659" cy="493634"/>
          </a:xfrm>
          <a:prstGeom prst="rect">
            <a:avLst/>
          </a:prstGeom>
        </p:spPr>
        <p:txBody>
          <a:bodyPr vert="horz" lIns="92125" tIns="46063" rIns="92125" bIns="46063" rtlCol="0"/>
          <a:lstStyle>
            <a:lvl1pPr algn="r" fontAlgn="auto">
              <a:spcBef>
                <a:spcPts val="0"/>
              </a:spcBef>
              <a:spcAft>
                <a:spcPts val="0"/>
              </a:spcAft>
              <a:defRPr sz="1200">
                <a:latin typeface="+mn-lt"/>
              </a:defRPr>
            </a:lvl1pPr>
          </a:lstStyle>
          <a:p>
            <a:pPr>
              <a:defRPr/>
            </a:pPr>
            <a:fld id="{29CC0BA4-C157-4055-A072-68DFE1691E53}" type="datetimeFigureOut">
              <a:rPr lang="en-US"/>
              <a:pPr>
                <a:defRPr/>
              </a:pPr>
              <a:t>10/29/2014</a:t>
            </a:fld>
            <a:endParaRPr lang="en-US"/>
          </a:p>
        </p:txBody>
      </p:sp>
      <p:sp>
        <p:nvSpPr>
          <p:cNvPr id="4" name="Slide Image Placeholder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2125" tIns="46063" rIns="92125" bIns="46063" rtlCol="0" anchor="ctr"/>
          <a:lstStyle/>
          <a:p>
            <a:pPr lvl="0"/>
            <a:endParaRPr lang="en-US" noProof="0"/>
          </a:p>
        </p:txBody>
      </p:sp>
      <p:sp>
        <p:nvSpPr>
          <p:cNvPr id="5" name="Notes Placeholder 4"/>
          <p:cNvSpPr>
            <a:spLocks noGrp="1"/>
          </p:cNvSpPr>
          <p:nvPr>
            <p:ph type="body" sz="quarter" idx="3"/>
          </p:nvPr>
        </p:nvSpPr>
        <p:spPr>
          <a:xfrm>
            <a:off x="679768" y="4689519"/>
            <a:ext cx="5438140" cy="4442698"/>
          </a:xfrm>
          <a:prstGeom prst="rect">
            <a:avLst/>
          </a:prstGeom>
        </p:spPr>
        <p:txBody>
          <a:bodyPr vert="horz" lIns="92125" tIns="46063" rIns="92125" bIns="46063"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7" y="9377318"/>
            <a:ext cx="2945659" cy="493634"/>
          </a:xfrm>
          <a:prstGeom prst="rect">
            <a:avLst/>
          </a:prstGeom>
        </p:spPr>
        <p:txBody>
          <a:bodyPr vert="horz" lIns="92125" tIns="46063" rIns="92125" bIns="4606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50" y="9377318"/>
            <a:ext cx="2945659" cy="493634"/>
          </a:xfrm>
          <a:prstGeom prst="rect">
            <a:avLst/>
          </a:prstGeom>
        </p:spPr>
        <p:txBody>
          <a:bodyPr vert="horz" lIns="92125" tIns="46063" rIns="92125" bIns="46063" rtlCol="0" anchor="b"/>
          <a:lstStyle>
            <a:lvl1pPr algn="r" fontAlgn="auto">
              <a:spcBef>
                <a:spcPts val="0"/>
              </a:spcBef>
              <a:spcAft>
                <a:spcPts val="0"/>
              </a:spcAft>
              <a:defRPr sz="1200">
                <a:latin typeface="+mn-lt"/>
              </a:defRPr>
            </a:lvl1pPr>
          </a:lstStyle>
          <a:p>
            <a:pPr>
              <a:defRPr/>
            </a:pPr>
            <a:fld id="{6027DA40-9178-4B34-B977-632983DC1735}" type="slidenum">
              <a:rPr lang="en-US"/>
              <a:pPr>
                <a:defRPr/>
              </a:pPr>
              <a:t>‹#›</a:t>
            </a:fld>
            <a:endParaRPr lang="en-US"/>
          </a:p>
        </p:txBody>
      </p:sp>
    </p:spTree>
    <p:extLst>
      <p:ext uri="{BB962C8B-B14F-4D97-AF65-F5344CB8AC3E}">
        <p14:creationId xmlns:p14="http://schemas.microsoft.com/office/powerpoint/2010/main" val="12538633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F59327-8548-4609-95CF-3E7743DEA408}"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10</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11</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2</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3</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4</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5</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6</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7</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8</a:t>
            </a:fld>
            <a:endParaRPr lang="en-US"/>
          </a:p>
        </p:txBody>
      </p:sp>
    </p:spTree>
    <p:extLst>
      <p:ext uri="{BB962C8B-B14F-4D97-AF65-F5344CB8AC3E}">
        <p14:creationId xmlns:p14="http://schemas.microsoft.com/office/powerpoint/2010/main" val="376088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from Nicki’s team</a:t>
            </a:r>
            <a:r>
              <a:rPr lang="en-GB" baseline="0" dirty="0" smtClean="0"/>
              <a:t> – what did every </a:t>
            </a:r>
            <a:r>
              <a:rPr lang="en-GB" baseline="0" dirty="0" err="1" smtClean="0"/>
              <a:t>LETB</a:t>
            </a:r>
            <a:r>
              <a:rPr lang="en-GB" baseline="0" dirty="0" smtClean="0"/>
              <a:t> team contribute to dementia total. Then presenter can use local number to put in. </a:t>
            </a:r>
          </a:p>
          <a:p>
            <a:r>
              <a:rPr lang="en-GB" baseline="0" dirty="0" smtClean="0"/>
              <a:t>Also local MD adds another local win</a:t>
            </a:r>
            <a:endParaRPr lang="en-GB" dirty="0"/>
          </a:p>
        </p:txBody>
      </p:sp>
      <p:sp>
        <p:nvSpPr>
          <p:cNvPr id="4" name="Slide Number Placeholder 3"/>
          <p:cNvSpPr>
            <a:spLocks noGrp="1"/>
          </p:cNvSpPr>
          <p:nvPr>
            <p:ph type="sldNum" sz="quarter" idx="10"/>
          </p:nvPr>
        </p:nvSpPr>
        <p:spPr/>
        <p:txBody>
          <a:bodyPr/>
          <a:lstStyle/>
          <a:p>
            <a:pPr>
              <a:defRPr/>
            </a:pPr>
            <a:fld id="{6027DA40-9178-4B34-B977-632983DC1735}" type="slidenum">
              <a:rPr lang="en-US" smtClean="0"/>
              <a:pPr>
                <a:defRPr/>
              </a:pPr>
              <a:t>9</a:t>
            </a:fld>
            <a:endParaRPr lang="en-US"/>
          </a:p>
        </p:txBody>
      </p:sp>
    </p:spTree>
    <p:extLst>
      <p:ext uri="{BB962C8B-B14F-4D97-AF65-F5344CB8AC3E}">
        <p14:creationId xmlns:p14="http://schemas.microsoft.com/office/powerpoint/2010/main" val="376088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6A2C71-7D78-4EE2-8EDF-7852AC9A0550}" type="datetime1">
              <a:rPr lang="en-US"/>
              <a:pPr>
                <a:defRPr/>
              </a:pPr>
              <a:t>10/29/2014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9E182-FEE4-41B4-9A4F-40F7CC945C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DDC566-37AD-40CC-95A0-714F3359792C}" type="datetime1">
              <a:rPr lang="en-US"/>
              <a:pPr>
                <a:defRPr/>
              </a:pPr>
              <a:t>10/29/2014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a:xfrm>
            <a:off x="8640763" y="6356350"/>
            <a:ext cx="395287" cy="365125"/>
          </a:xfrm>
          <a:prstGeom prst="rect">
            <a:avLst/>
          </a:prstGeom>
        </p:spPr>
        <p:txBody>
          <a:bodyPr/>
          <a:lstStyle>
            <a:lvl1pPr fontAlgn="auto">
              <a:spcBef>
                <a:spcPts val="0"/>
              </a:spcBef>
              <a:spcAft>
                <a:spcPts val="0"/>
              </a:spcAft>
              <a:defRPr>
                <a:latin typeface="+mn-lt"/>
              </a:defRPr>
            </a:lvl1pPr>
          </a:lstStyle>
          <a:p>
            <a:pPr>
              <a:defRPr/>
            </a:pPr>
            <a:fld id="{8D55F485-E515-4CD9-A8A0-0BB46101CEB8}"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0" y="0"/>
            <a:ext cx="9144000" cy="612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53761C-74E4-492B-8D52-FD2AC5102D65}" type="datetime1">
              <a:rPr lang="en-US"/>
              <a:pPr>
                <a:defRPr/>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F6C3614-F73B-4E0A-9FA1-1963EE6ED4E3}" type="slidenum">
              <a:rPr lang="en-US"/>
              <a:pPr>
                <a:defRPr/>
              </a:pPr>
              <a:t>‹#›</a:t>
            </a:fld>
            <a:endParaRPr lang="en-US"/>
          </a:p>
        </p:txBody>
      </p:sp>
      <p:pic>
        <p:nvPicPr>
          <p:cNvPr id="1030" name="Picture 7" descr="PP Cover background.jpg"/>
          <p:cNvPicPr>
            <a:picLocks noChangeAspect="1"/>
          </p:cNvPicPr>
          <p:nvPr userDrawn="1"/>
        </p:nvPicPr>
        <p:blipFill>
          <a:blip r:embed="rId3"/>
          <a:srcRect/>
          <a:stretch>
            <a:fillRect/>
          </a:stretch>
        </p:blipFill>
        <p:spPr bwMode="auto">
          <a:xfrm>
            <a:off x="0" y="0"/>
            <a:ext cx="9144000" cy="6848475"/>
          </a:xfrm>
          <a:prstGeom prst="rect">
            <a:avLst/>
          </a:prstGeom>
          <a:noFill/>
          <a:ln w="9525">
            <a:noFill/>
            <a:miter lim="800000"/>
            <a:headEnd/>
            <a:tailEnd/>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6216" y="5834232"/>
            <a:ext cx="2358008" cy="763120"/>
          </a:xfrm>
          <a:prstGeom prst="rect">
            <a:avLst/>
          </a:prstGeom>
        </p:spPr>
      </p:pic>
    </p:spTree>
  </p:cSld>
  <p:clrMap bg1="lt1" tx1="dk1" bg2="lt2" tx2="dk2" accent1="accent1" accent2="accent2" accent3="accent3" accent4="accent4" accent5="accent5" accent6="accent6" hlink="hlink" folHlink="folHlink"/>
  <p:sldLayoutIdLst>
    <p:sldLayoutId id="2147483962"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a:t>
            </a:r>
          </a:p>
          <a:p>
            <a:pPr lvl="2"/>
            <a:r>
              <a:rPr lang="en-GB" smtClean="0"/>
              <a:t>Third level</a:t>
            </a:r>
          </a:p>
          <a:p>
            <a:pPr lvl="3"/>
            <a:r>
              <a:rPr lang="en-GB" smtClean="0"/>
              <a:t>Fourth level</a:t>
            </a:r>
          </a:p>
          <a:p>
            <a:pPr lvl="4"/>
            <a:r>
              <a:rPr lang="en-GB" smtClean="0"/>
              <a:t>Fifth level</a:t>
            </a:r>
            <a:endParaRPr lang="en-US" smtClean="0"/>
          </a:p>
        </p:txBody>
      </p:sp>
      <p:pic>
        <p:nvPicPr>
          <p:cNvPr id="2051" name="Picture 8" descr="PP inner background without.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3" name="Rectangle 12"/>
          <p:cNvSpPr>
            <a:spLocks noChangeArrowheads="1"/>
          </p:cNvSpPr>
          <p:nvPr userDrawn="1"/>
        </p:nvSpPr>
        <p:spPr bwMode="auto">
          <a:xfrm>
            <a:off x="457200" y="6030913"/>
            <a:ext cx="2249398" cy="369332"/>
          </a:xfrm>
          <a:prstGeom prst="rect">
            <a:avLst/>
          </a:prstGeom>
          <a:noFill/>
          <a:ln w="9525">
            <a:noFill/>
            <a:miter lim="800000"/>
            <a:headEnd/>
            <a:tailEnd/>
          </a:ln>
        </p:spPr>
        <p:txBody>
          <a:bodyPr wrap="none">
            <a:spAutoFit/>
          </a:bodyPr>
          <a:lstStyle/>
          <a:p>
            <a:pPr>
              <a:defRPr/>
            </a:pPr>
            <a:r>
              <a:rPr lang="en-US" dirty="0" smtClean="0">
                <a:solidFill>
                  <a:srgbClr val="1E427B"/>
                </a:solidFill>
                <a:latin typeface="Frutiga"/>
                <a:ea typeface="Frutiga"/>
                <a:cs typeface="Frutiga"/>
              </a:rPr>
              <a:t>www.em.hee.nhs.uk</a:t>
            </a:r>
            <a:endParaRPr lang="en-US" dirty="0">
              <a:latin typeface="Calibri" pitchFamily="34"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0192" y="332656"/>
            <a:ext cx="2523386" cy="816641"/>
          </a:xfrm>
          <a:prstGeom prst="rect">
            <a:avLst/>
          </a:prstGeom>
        </p:spPr>
      </p:pic>
    </p:spTree>
  </p:cSld>
  <p:clrMap bg1="lt1" tx1="dk1" bg2="lt2" tx2="dk2" accent1="accent1" accent2="accent2" accent3="accent3" accent4="accent4" accent5="accent5" accent6="accent6" hlink="hlink" folHlink="folHlink"/>
  <p:sldLayoutIdLst>
    <p:sldLayoutId id="2147483986"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stmidlandsdeanery.nhs.uk/page.php?id=176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2"/>
          <p:cNvSpPr>
            <a:spLocks noGrp="1"/>
          </p:cNvSpPr>
          <p:nvPr>
            <p:ph type="subTitle" idx="1"/>
          </p:nvPr>
        </p:nvSpPr>
        <p:spPr>
          <a:xfrm>
            <a:off x="684213" y="1412776"/>
            <a:ext cx="5868987" cy="3096046"/>
          </a:xfrm>
        </p:spPr>
        <p:txBody>
          <a:bodyPr/>
          <a:lstStyle/>
          <a:p>
            <a:pPr algn="l" eaLnBrk="1" hangingPunct="1"/>
            <a:r>
              <a:rPr lang="en-US" sz="4400" b="1" dirty="0" smtClean="0">
                <a:solidFill>
                  <a:schemeClr val="accent1">
                    <a:lumMod val="75000"/>
                  </a:schemeClr>
                </a:solidFill>
                <a:latin typeface="Frutiga"/>
                <a:ea typeface="Frutiga"/>
                <a:cs typeface="Frutiga"/>
              </a:rPr>
              <a:t>	S</a:t>
            </a:r>
            <a:r>
              <a:rPr lang="en-US" sz="4400" b="1" dirty="0" smtClean="0">
                <a:solidFill>
                  <a:srgbClr val="4B89D0"/>
                </a:solidFill>
                <a:latin typeface="Frutiga"/>
                <a:ea typeface="Frutiga"/>
                <a:cs typeface="Frutiga"/>
              </a:rPr>
              <a:t>erious</a:t>
            </a:r>
          </a:p>
          <a:p>
            <a:pPr algn="l" eaLnBrk="1" hangingPunct="1"/>
            <a:r>
              <a:rPr lang="en-US" sz="4400" b="1" dirty="0" smtClean="0">
                <a:solidFill>
                  <a:schemeClr val="accent1">
                    <a:lumMod val="75000"/>
                  </a:schemeClr>
                </a:solidFill>
                <a:latin typeface="Frutiga"/>
                <a:ea typeface="Frutiga"/>
                <a:cs typeface="Frutiga"/>
              </a:rPr>
              <a:t>	C</a:t>
            </a:r>
            <a:r>
              <a:rPr lang="en-US" sz="4400" b="1" dirty="0" smtClean="0">
                <a:solidFill>
                  <a:srgbClr val="4B89D0"/>
                </a:solidFill>
                <a:latin typeface="Frutiga"/>
                <a:ea typeface="Frutiga"/>
                <a:cs typeface="Frutiga"/>
              </a:rPr>
              <a:t>oncerns</a:t>
            </a:r>
          </a:p>
          <a:p>
            <a:pPr algn="l" eaLnBrk="1" hangingPunct="1"/>
            <a:r>
              <a:rPr lang="en-US" sz="4400" b="1" dirty="0" smtClean="0">
                <a:solidFill>
                  <a:schemeClr val="accent1">
                    <a:lumMod val="75000"/>
                  </a:schemeClr>
                </a:solidFill>
                <a:latin typeface="Frutiga"/>
                <a:ea typeface="Frutiga"/>
                <a:cs typeface="Frutiga"/>
              </a:rPr>
              <a:t>	R</a:t>
            </a:r>
            <a:r>
              <a:rPr lang="en-US" sz="4400" b="1" dirty="0" smtClean="0">
                <a:solidFill>
                  <a:srgbClr val="4B89D0"/>
                </a:solidFill>
                <a:latin typeface="Frutiga"/>
                <a:ea typeface="Frutiga"/>
                <a:cs typeface="Frutiga"/>
              </a:rPr>
              <a:t>eview</a:t>
            </a:r>
          </a:p>
          <a:p>
            <a:pPr algn="l" eaLnBrk="1" hangingPunct="1"/>
            <a:r>
              <a:rPr lang="en-US" sz="4400" b="1" dirty="0" smtClean="0">
                <a:solidFill>
                  <a:schemeClr val="accent1">
                    <a:lumMod val="75000"/>
                  </a:schemeClr>
                </a:solidFill>
                <a:latin typeface="Frutiga"/>
                <a:ea typeface="Frutiga"/>
                <a:cs typeface="Frutiga"/>
              </a:rPr>
              <a:t>	G</a:t>
            </a:r>
            <a:r>
              <a:rPr lang="en-US" sz="4400" b="1" dirty="0" smtClean="0">
                <a:solidFill>
                  <a:srgbClr val="4B89D0"/>
                </a:solidFill>
                <a:latin typeface="Frutiga"/>
                <a:ea typeface="Frutiga"/>
                <a:cs typeface="Frutiga"/>
              </a:rPr>
              <a:t>roup</a:t>
            </a:r>
          </a:p>
          <a:p>
            <a:pPr algn="l" eaLnBrk="1" hangingPunct="1"/>
            <a:endParaRPr lang="en-US" sz="1800" dirty="0" smtClean="0">
              <a:solidFill>
                <a:srgbClr val="4B89D0"/>
              </a:solidFill>
              <a:latin typeface="Frutiga"/>
              <a:ea typeface="Frutiga"/>
              <a:cs typeface="Frutiga"/>
            </a:endParaRPr>
          </a:p>
          <a:p>
            <a:pPr algn="l" eaLnBrk="1" hangingPunct="1"/>
            <a:r>
              <a:rPr lang="en-US" sz="2800" dirty="0" smtClean="0">
                <a:solidFill>
                  <a:srgbClr val="FFFFFF"/>
                </a:solidFill>
                <a:latin typeface="Frutiga"/>
                <a:ea typeface="Frutiga"/>
                <a:cs typeface="Frutiga"/>
              </a:rPr>
              <a:t>Health Education East Midlands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04248" y="26064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344816" cy="707886"/>
          </a:xfrm>
          <a:prstGeom prst="rect">
            <a:avLst/>
          </a:prstGeom>
          <a:noFill/>
        </p:spPr>
        <p:txBody>
          <a:bodyPr wrap="square" rtlCol="0">
            <a:spAutoFit/>
          </a:bodyPr>
          <a:lstStyle/>
          <a:p>
            <a:r>
              <a:rPr lang="en-GB" sz="4000" dirty="0" smtClean="0">
                <a:solidFill>
                  <a:schemeClr val="accent1">
                    <a:lumMod val="75000"/>
                  </a:schemeClr>
                </a:solidFill>
              </a:rPr>
              <a:t>Case studies</a:t>
            </a:r>
            <a:endParaRPr lang="en-GB" sz="4000" dirty="0">
              <a:solidFill>
                <a:schemeClr val="accent1">
                  <a:lumMod val="75000"/>
                </a:schemeClr>
              </a:solidFill>
            </a:endParaRPr>
          </a:p>
        </p:txBody>
      </p:sp>
      <p:sp>
        <p:nvSpPr>
          <p:cNvPr id="3" name="TextBox 2"/>
          <p:cNvSpPr txBox="1"/>
          <p:nvPr/>
        </p:nvSpPr>
        <p:spPr>
          <a:xfrm>
            <a:off x="1187624" y="1832630"/>
            <a:ext cx="7272808" cy="4188658"/>
          </a:xfrm>
          <a:prstGeom prst="rect">
            <a:avLst/>
          </a:prstGeom>
          <a:noFill/>
        </p:spPr>
        <p:txBody>
          <a:bodyPr wrap="square" rtlCol="0">
            <a:normAutofit/>
          </a:bodyPr>
          <a:lstStyle/>
          <a:p>
            <a:endParaRPr lang="en-GB" sz="2400" dirty="0" smtClean="0"/>
          </a:p>
          <a:p>
            <a:r>
              <a:rPr lang="en-GB" sz="2400" dirty="0" smtClean="0"/>
              <a:t>SCRG has produced a number of case studies which reflect various ‘themes’</a:t>
            </a:r>
          </a:p>
          <a:p>
            <a:endParaRPr lang="en-GB" sz="2400" dirty="0" smtClean="0"/>
          </a:p>
          <a:p>
            <a:r>
              <a:rPr lang="en-GB" sz="2400" dirty="0" smtClean="0"/>
              <a:t>These have been anonymised </a:t>
            </a:r>
          </a:p>
          <a:p>
            <a:endParaRPr lang="en-GB" sz="2400" dirty="0" smtClean="0"/>
          </a:p>
          <a:p>
            <a:r>
              <a:rPr lang="en-GB" sz="2400" dirty="0" smtClean="0"/>
              <a:t>Further studies will be produced </a:t>
            </a:r>
          </a:p>
          <a:p>
            <a:pPr>
              <a:buFont typeface="Arial" pitchFamily="34" charset="0"/>
              <a:buChar char="•"/>
            </a:pPr>
            <a:endParaRPr lang="en-GB" sz="20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116632"/>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304742"/>
            <a:ext cx="7344816" cy="1323439"/>
          </a:xfrm>
          <a:prstGeom prst="rect">
            <a:avLst/>
          </a:prstGeom>
          <a:noFill/>
        </p:spPr>
        <p:txBody>
          <a:bodyPr wrap="square" rtlCol="0">
            <a:spAutoFit/>
          </a:bodyPr>
          <a:lstStyle/>
          <a:p>
            <a:pPr algn="ctr"/>
            <a:r>
              <a:rPr lang="en-GB" sz="4000" dirty="0" smtClean="0">
                <a:solidFill>
                  <a:schemeClr val="accent1">
                    <a:lumMod val="75000"/>
                  </a:schemeClr>
                </a:solidFill>
              </a:rPr>
              <a:t>Thank you for watching this presentation</a:t>
            </a:r>
            <a:endParaRPr lang="en-GB" sz="4000" dirty="0">
              <a:solidFill>
                <a:schemeClr val="accent1">
                  <a:lumMod val="75000"/>
                </a:schemeClr>
              </a:solidFill>
            </a:endParaRPr>
          </a:p>
        </p:txBody>
      </p:sp>
      <p:sp>
        <p:nvSpPr>
          <p:cNvPr id="3" name="TextBox 2"/>
          <p:cNvSpPr txBox="1"/>
          <p:nvPr/>
        </p:nvSpPr>
        <p:spPr>
          <a:xfrm>
            <a:off x="1187624" y="2636912"/>
            <a:ext cx="7272808" cy="3384376"/>
          </a:xfrm>
          <a:prstGeom prst="rect">
            <a:avLst/>
          </a:prstGeom>
          <a:noFill/>
        </p:spPr>
        <p:txBody>
          <a:bodyPr wrap="square" rtlCol="0">
            <a:normAutofit/>
          </a:bodyPr>
          <a:lstStyle/>
          <a:p>
            <a:endParaRPr lang="en-GB" sz="2400" dirty="0" smtClean="0"/>
          </a:p>
          <a:p>
            <a:r>
              <a:rPr lang="en-GB" sz="2400" dirty="0" smtClean="0"/>
              <a:t>Further information can be found by following the link below:</a:t>
            </a:r>
          </a:p>
          <a:p>
            <a:endParaRPr lang="en-GB" sz="2400" dirty="0" smtClean="0"/>
          </a:p>
          <a:p>
            <a:pPr>
              <a:buFont typeface="Arial" pitchFamily="34" charset="0"/>
              <a:buChar char="•"/>
            </a:pPr>
            <a:endParaRPr lang="en-GB" sz="2000" dirty="0" smtClean="0"/>
          </a:p>
        </p:txBody>
      </p:sp>
      <p:sp>
        <p:nvSpPr>
          <p:cNvPr id="5" name="Rounded Rectangle 4">
            <a:hlinkClick r:id="rId3"/>
          </p:cNvPr>
          <p:cNvSpPr/>
          <p:nvPr/>
        </p:nvSpPr>
        <p:spPr>
          <a:xfrm>
            <a:off x="1979712" y="4149080"/>
            <a:ext cx="792088"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
            </a:r>
            <a:endParaRPr lang="en-GB"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Rounded Rectangle 10">
            <a:hlinkClick r:id="rId3"/>
          </p:cNvPr>
          <p:cNvSpPr/>
          <p:nvPr/>
        </p:nvSpPr>
        <p:spPr>
          <a:xfrm>
            <a:off x="2771800" y="4163568"/>
            <a:ext cx="792088"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endParaRPr lang="en-GB"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ounded Rectangle 11">
            <a:hlinkClick r:id="rId3"/>
          </p:cNvPr>
          <p:cNvSpPr/>
          <p:nvPr/>
        </p:nvSpPr>
        <p:spPr>
          <a:xfrm>
            <a:off x="3563888" y="4163568"/>
            <a:ext cx="792088"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t>
            </a:r>
            <a:endParaRPr lang="en-GB"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Rounded Rectangle 12">
            <a:hlinkClick r:id="rId3"/>
          </p:cNvPr>
          <p:cNvSpPr/>
          <p:nvPr/>
        </p:nvSpPr>
        <p:spPr>
          <a:xfrm>
            <a:off x="4355976" y="4149080"/>
            <a:ext cx="792088"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t>
            </a:r>
            <a:endParaRPr lang="en-GB"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20327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5184576" cy="1323439"/>
          </a:xfrm>
          <a:prstGeom prst="rect">
            <a:avLst/>
          </a:prstGeom>
          <a:noFill/>
        </p:spPr>
        <p:txBody>
          <a:bodyPr wrap="square" rtlCol="0">
            <a:spAutoFit/>
          </a:bodyPr>
          <a:lstStyle/>
          <a:p>
            <a:r>
              <a:rPr lang="en-GB" sz="4000" dirty="0" smtClean="0">
                <a:solidFill>
                  <a:schemeClr val="accent1">
                    <a:lumMod val="75000"/>
                  </a:schemeClr>
                </a:solidFill>
              </a:rPr>
              <a:t>Why SCRG?</a:t>
            </a:r>
          </a:p>
          <a:p>
            <a:endParaRPr lang="en-GB" sz="4000" dirty="0">
              <a:solidFill>
                <a:schemeClr val="accent1">
                  <a:lumMod val="75000"/>
                </a:schemeClr>
              </a:solidFill>
            </a:endParaRPr>
          </a:p>
        </p:txBody>
      </p:sp>
      <p:sp>
        <p:nvSpPr>
          <p:cNvPr id="3" name="TextBox 2"/>
          <p:cNvSpPr txBox="1"/>
          <p:nvPr/>
        </p:nvSpPr>
        <p:spPr>
          <a:xfrm>
            <a:off x="1187624" y="1988840"/>
            <a:ext cx="6768752" cy="3528392"/>
          </a:xfrm>
          <a:prstGeom prst="rect">
            <a:avLst/>
          </a:prstGeom>
          <a:noFill/>
        </p:spPr>
        <p:txBody>
          <a:bodyPr wrap="square" rtlCol="0">
            <a:normAutofit fontScale="77500" lnSpcReduction="20000"/>
          </a:bodyPr>
          <a:lstStyle/>
          <a:p>
            <a:r>
              <a:rPr lang="en-GB" sz="3100" dirty="0" smtClean="0"/>
              <a:t>Feedback from those APDs who have been involved in referral of trainees to the GMC is that the responsibility to refer can be challenging, the process isolating and the adversarial nature of the hearings daunting.</a:t>
            </a:r>
          </a:p>
          <a:p>
            <a:endParaRPr lang="en-GB" sz="3100" dirty="0" smtClean="0"/>
          </a:p>
          <a:p>
            <a:r>
              <a:rPr lang="en-GB" sz="3100" dirty="0" smtClean="0"/>
              <a:t>Whilst there remains an individual professional responsibility to act when necessary, sharing the decision, using a structured approach, reduces the risks particularly of ‘reciprocal referral’.</a:t>
            </a:r>
          </a:p>
          <a:p>
            <a:r>
              <a:rPr lang="en-GB" sz="2600" dirty="0" smtClean="0">
                <a:noFill/>
              </a:rPr>
              <a:t>is that the responsibility to ref</a:t>
            </a:r>
            <a:r>
              <a:rPr lang="en-GB" sz="2200" dirty="0" smtClean="0">
                <a:noFill/>
              </a:rPr>
              <a:t>er can be challenging, the process isolating and the adversarial </a:t>
            </a:r>
            <a:r>
              <a:rPr lang="en-GB" dirty="0" smtClean="0">
                <a:noFill/>
              </a:rPr>
              <a:t>nature of the hearings daunting.</a:t>
            </a:r>
          </a:p>
          <a:p>
            <a:endParaRPr lang="en-GB" dirty="0">
              <a:no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0232" y="260648"/>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48000"/>
    </mc:Choice>
    <mc:Fallback xmlns="">
      <p:transition spd="slow" advClick="0" advTm="4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5184576" cy="1323439"/>
          </a:xfrm>
          <a:prstGeom prst="rect">
            <a:avLst/>
          </a:prstGeom>
          <a:noFill/>
        </p:spPr>
        <p:txBody>
          <a:bodyPr wrap="square" rtlCol="0">
            <a:spAutoFit/>
          </a:bodyPr>
          <a:lstStyle/>
          <a:p>
            <a:r>
              <a:rPr lang="en-GB" sz="4000" dirty="0" smtClean="0">
                <a:solidFill>
                  <a:schemeClr val="accent1">
                    <a:lumMod val="75000"/>
                  </a:schemeClr>
                </a:solidFill>
              </a:rPr>
              <a:t>Who are the SCRG?</a:t>
            </a:r>
          </a:p>
          <a:p>
            <a:endParaRPr lang="en-GB" sz="4000" dirty="0">
              <a:solidFill>
                <a:schemeClr val="accent1">
                  <a:lumMod val="75000"/>
                </a:schemeClr>
              </a:solidFill>
            </a:endParaRPr>
          </a:p>
        </p:txBody>
      </p:sp>
      <p:sp>
        <p:nvSpPr>
          <p:cNvPr id="3" name="TextBox 2"/>
          <p:cNvSpPr txBox="1"/>
          <p:nvPr/>
        </p:nvSpPr>
        <p:spPr>
          <a:xfrm>
            <a:off x="1172503" y="2132856"/>
            <a:ext cx="7632848" cy="3528392"/>
          </a:xfrm>
          <a:prstGeom prst="rect">
            <a:avLst/>
          </a:prstGeom>
          <a:noFill/>
        </p:spPr>
        <p:txBody>
          <a:bodyPr wrap="square" rtlCol="0">
            <a:normAutofit fontScale="85000" lnSpcReduction="20000"/>
          </a:bodyPr>
          <a:lstStyle/>
          <a:p>
            <a:r>
              <a:rPr lang="en-GB" sz="2400" b="1" dirty="0" smtClean="0"/>
              <a:t>Chair	</a:t>
            </a:r>
            <a:r>
              <a:rPr lang="en-GB" sz="2400" dirty="0" smtClean="0"/>
              <a:t>			Bridget Langham  </a:t>
            </a:r>
          </a:p>
          <a:p>
            <a:r>
              <a:rPr lang="en-GB" sz="2400" b="1" dirty="0" smtClean="0"/>
              <a:t>Primary Care</a:t>
            </a:r>
            <a:r>
              <a:rPr lang="en-GB" sz="2400" dirty="0" smtClean="0"/>
              <a:t>		Kevin Hill</a:t>
            </a:r>
          </a:p>
          <a:p>
            <a:r>
              <a:rPr lang="en-GB" sz="2400" b="1" dirty="0" smtClean="0"/>
              <a:t>Secondary Care</a:t>
            </a:r>
            <a:r>
              <a:rPr lang="en-GB" sz="2400" dirty="0" smtClean="0"/>
              <a:t> 	Craig Smith, Sue </a:t>
            </a:r>
            <a:r>
              <a:rPr lang="en-GB" sz="2400" dirty="0" err="1" smtClean="0"/>
              <a:t>Elcock</a:t>
            </a:r>
            <a:endParaRPr lang="en-GB" sz="2400" dirty="0" smtClean="0"/>
          </a:p>
          <a:p>
            <a:r>
              <a:rPr lang="en-GB" sz="2400" b="1" dirty="0" smtClean="0"/>
              <a:t>Foundation	</a:t>
            </a:r>
            <a:r>
              <a:rPr lang="en-GB" sz="2400" dirty="0" smtClean="0"/>
              <a:t>	Bridget Langham</a:t>
            </a:r>
          </a:p>
          <a:p>
            <a:r>
              <a:rPr lang="en-GB" sz="2400" b="1" dirty="0" smtClean="0"/>
              <a:t>Lay</a:t>
            </a:r>
          </a:p>
          <a:p>
            <a:r>
              <a:rPr lang="en-GB" sz="2400" b="1" dirty="0" smtClean="0"/>
              <a:t>HR</a:t>
            </a:r>
          </a:p>
          <a:p>
            <a:r>
              <a:rPr lang="en-GB" sz="2400" b="1" dirty="0" smtClean="0"/>
              <a:t>TSS</a:t>
            </a:r>
          </a:p>
          <a:p>
            <a:endParaRPr lang="en-GB" sz="2400" dirty="0" smtClean="0"/>
          </a:p>
          <a:p>
            <a:r>
              <a:rPr lang="en-GB" sz="2400" dirty="0" smtClean="0"/>
              <a:t>To be quorate a minimum of three members including two medical representatives is required.</a:t>
            </a:r>
          </a:p>
          <a:p>
            <a:endParaRPr lang="en-GB" sz="2400" dirty="0" smtClean="0"/>
          </a:p>
          <a:p>
            <a:r>
              <a:rPr lang="en-GB" sz="2600" dirty="0" err="1" smtClean="0">
                <a:noFill/>
              </a:rPr>
              <a:t>Tts</a:t>
            </a:r>
            <a:r>
              <a:rPr lang="en-GB" sz="2600" dirty="0" smtClean="0">
                <a:noFill/>
              </a:rPr>
              <a:t> that the responsibility to ref</a:t>
            </a:r>
            <a:r>
              <a:rPr lang="en-GB" sz="2200" dirty="0" smtClean="0">
                <a:noFill/>
              </a:rPr>
              <a:t>er can be challenging, the process isolating and the adversarial </a:t>
            </a:r>
            <a:r>
              <a:rPr lang="en-GB" dirty="0" smtClean="0">
                <a:noFill/>
              </a:rPr>
              <a:t>nature of the hearings daunting.</a:t>
            </a:r>
          </a:p>
          <a:p>
            <a:endParaRPr lang="en-GB" dirty="0">
              <a:no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188640"/>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5184576" cy="707886"/>
          </a:xfrm>
          <a:prstGeom prst="rect">
            <a:avLst/>
          </a:prstGeom>
          <a:noFill/>
        </p:spPr>
        <p:txBody>
          <a:bodyPr wrap="square" rtlCol="0">
            <a:spAutoFit/>
          </a:bodyPr>
          <a:lstStyle/>
          <a:p>
            <a:r>
              <a:rPr lang="en-GB" sz="4000" dirty="0" smtClean="0">
                <a:solidFill>
                  <a:schemeClr val="accent1">
                    <a:lumMod val="75000"/>
                  </a:schemeClr>
                </a:solidFill>
              </a:rPr>
              <a:t>What do we do?</a:t>
            </a:r>
            <a:endParaRPr lang="en-GB" sz="4000" dirty="0">
              <a:solidFill>
                <a:schemeClr val="accent1">
                  <a:lumMod val="75000"/>
                </a:schemeClr>
              </a:solidFill>
            </a:endParaRPr>
          </a:p>
        </p:txBody>
      </p:sp>
      <p:sp>
        <p:nvSpPr>
          <p:cNvPr id="3" name="TextBox 2"/>
          <p:cNvSpPr txBox="1"/>
          <p:nvPr/>
        </p:nvSpPr>
        <p:spPr>
          <a:xfrm>
            <a:off x="1187624" y="1988840"/>
            <a:ext cx="6768752" cy="3528392"/>
          </a:xfrm>
          <a:prstGeom prst="rect">
            <a:avLst/>
          </a:prstGeom>
          <a:noFill/>
        </p:spPr>
        <p:txBody>
          <a:bodyPr wrap="square" rtlCol="0">
            <a:normAutofit fontScale="70000" lnSpcReduction="20000"/>
          </a:bodyPr>
          <a:lstStyle/>
          <a:p>
            <a:r>
              <a:rPr lang="en-GB" sz="2800" dirty="0" smtClean="0"/>
              <a:t>SCRG reviews significant concerns regarding trainees where it is considered that a trainee’s licence to practise may be impaired. </a:t>
            </a:r>
          </a:p>
          <a:p>
            <a:endParaRPr lang="en-GB" sz="2800" dirty="0" smtClean="0"/>
          </a:p>
          <a:p>
            <a:r>
              <a:rPr lang="en-GB" sz="2800" dirty="0" smtClean="0"/>
              <a:t>Examples: </a:t>
            </a:r>
          </a:p>
          <a:p>
            <a:pPr>
              <a:buFont typeface="Arial" pitchFamily="34" charset="0"/>
              <a:buChar char="•"/>
            </a:pPr>
            <a:r>
              <a:rPr lang="en-GB" sz="2800" dirty="0" smtClean="0"/>
              <a:t> Gross negligence</a:t>
            </a:r>
          </a:p>
          <a:p>
            <a:pPr>
              <a:buFont typeface="Arial" pitchFamily="34" charset="0"/>
              <a:buChar char="•"/>
            </a:pPr>
            <a:r>
              <a:rPr lang="en-GB" sz="2800" dirty="0" smtClean="0"/>
              <a:t> Lack of competence</a:t>
            </a:r>
          </a:p>
          <a:p>
            <a:pPr>
              <a:buFont typeface="Arial" pitchFamily="34" charset="0"/>
              <a:buChar char="•"/>
            </a:pPr>
            <a:r>
              <a:rPr lang="en-GB" sz="2800" dirty="0" smtClean="0"/>
              <a:t> Inappropriate behaviours</a:t>
            </a:r>
          </a:p>
          <a:p>
            <a:pPr>
              <a:buFont typeface="Arial" pitchFamily="34" charset="0"/>
              <a:buChar char="•"/>
            </a:pPr>
            <a:r>
              <a:rPr lang="en-GB" sz="2800" dirty="0" smtClean="0"/>
              <a:t> Concerns regarding probity</a:t>
            </a:r>
          </a:p>
          <a:p>
            <a:pPr>
              <a:buFont typeface="Arial" pitchFamily="34" charset="0"/>
              <a:buChar char="•"/>
            </a:pPr>
            <a:r>
              <a:rPr lang="en-GB" sz="2800" dirty="0" smtClean="0"/>
              <a:t> Significant ill health</a:t>
            </a:r>
          </a:p>
          <a:p>
            <a:pPr>
              <a:buFont typeface="Arial" pitchFamily="34" charset="0"/>
              <a:buChar char="•"/>
            </a:pPr>
            <a:r>
              <a:rPr lang="en-GB" sz="2800" dirty="0" smtClean="0"/>
              <a:t> Criminal activity </a:t>
            </a:r>
          </a:p>
          <a:p>
            <a:pPr>
              <a:buFont typeface="Arial" pitchFamily="34" charset="0"/>
              <a:buChar char="•"/>
            </a:pPr>
            <a:r>
              <a:rPr lang="en-GB" sz="2800" dirty="0" smtClean="0"/>
              <a:t> Other significant concerns</a:t>
            </a:r>
            <a:r>
              <a:rPr lang="en-GB" sz="2600" dirty="0" smtClean="0">
                <a:noFill/>
              </a:rPr>
              <a:t> the responsibility to ref</a:t>
            </a:r>
            <a:r>
              <a:rPr lang="en-GB" sz="2200" dirty="0" smtClean="0">
                <a:noFill/>
              </a:rPr>
              <a:t>er can be challenging, the process isolating and the adversarial </a:t>
            </a:r>
            <a:r>
              <a:rPr lang="en-GB" dirty="0" smtClean="0">
                <a:noFill/>
              </a:rPr>
              <a:t>nature of the hearings daunting.</a:t>
            </a:r>
          </a:p>
          <a:p>
            <a:endParaRPr lang="en-GB" dirty="0">
              <a:no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116632"/>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39000"/>
    </mc:Choice>
    <mc:Fallback xmlns="">
      <p:transition spd="slow" advClick="0" advTm="3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5184576" cy="707886"/>
          </a:xfrm>
          <a:prstGeom prst="rect">
            <a:avLst/>
          </a:prstGeom>
          <a:noFill/>
        </p:spPr>
        <p:txBody>
          <a:bodyPr wrap="square" rtlCol="0">
            <a:spAutoFit/>
          </a:bodyPr>
          <a:lstStyle/>
          <a:p>
            <a:r>
              <a:rPr lang="en-GB" sz="4000" dirty="0" smtClean="0">
                <a:solidFill>
                  <a:schemeClr val="accent1">
                    <a:lumMod val="75000"/>
                  </a:schemeClr>
                </a:solidFill>
              </a:rPr>
              <a:t>What do we do?</a:t>
            </a:r>
            <a:endParaRPr lang="en-GB" sz="4000" dirty="0">
              <a:solidFill>
                <a:schemeClr val="accent1">
                  <a:lumMod val="75000"/>
                </a:schemeClr>
              </a:solidFill>
            </a:endParaRPr>
          </a:p>
        </p:txBody>
      </p:sp>
      <p:sp>
        <p:nvSpPr>
          <p:cNvPr id="3" name="TextBox 2"/>
          <p:cNvSpPr txBox="1"/>
          <p:nvPr/>
        </p:nvSpPr>
        <p:spPr>
          <a:xfrm>
            <a:off x="1187624" y="1988840"/>
            <a:ext cx="7272808" cy="4032448"/>
          </a:xfrm>
          <a:prstGeom prst="rect">
            <a:avLst/>
          </a:prstGeom>
          <a:noFill/>
        </p:spPr>
        <p:txBody>
          <a:bodyPr wrap="square" rtlCol="0">
            <a:normAutofit fontScale="55000" lnSpcReduction="20000"/>
          </a:bodyPr>
          <a:lstStyle/>
          <a:p>
            <a:r>
              <a:rPr lang="en-GB" sz="3800" b="1" dirty="0" smtClean="0"/>
              <a:t>Decisions may include:</a:t>
            </a:r>
            <a:endParaRPr lang="en-GB" sz="3600" b="1" dirty="0" smtClean="0"/>
          </a:p>
          <a:p>
            <a:pPr>
              <a:buFont typeface="Arial" pitchFamily="34" charset="0"/>
              <a:buChar char="•"/>
            </a:pPr>
            <a:r>
              <a:rPr lang="en-GB" sz="3600" dirty="0" smtClean="0"/>
              <a:t> Advice to refer to GMC</a:t>
            </a:r>
          </a:p>
          <a:p>
            <a:pPr>
              <a:buFont typeface="Arial" pitchFamily="34" charset="0"/>
              <a:buChar char="•"/>
            </a:pPr>
            <a:r>
              <a:rPr lang="en-GB" sz="3600" dirty="0" smtClean="0"/>
              <a:t> Advice on other remedial action</a:t>
            </a:r>
          </a:p>
          <a:p>
            <a:pPr>
              <a:buFont typeface="Arial" pitchFamily="34" charset="0"/>
              <a:buChar char="•"/>
            </a:pPr>
            <a:r>
              <a:rPr lang="en-GB" sz="3600" dirty="0" smtClean="0"/>
              <a:t> Continued monitoring though ARCP process by the training </a:t>
            </a:r>
          </a:p>
          <a:p>
            <a:r>
              <a:rPr lang="en-GB" sz="3600" dirty="0" smtClean="0"/>
              <a:t>  programme </a:t>
            </a:r>
            <a:r>
              <a:rPr lang="en-GB" sz="3600" dirty="0" smtClean="0">
                <a:noFill/>
              </a:rPr>
              <a:t>the responsibility to refer can be c</a:t>
            </a:r>
          </a:p>
          <a:p>
            <a:endParaRPr lang="en-GB" sz="2200" dirty="0" smtClean="0">
              <a:noFill/>
            </a:endParaRPr>
          </a:p>
          <a:p>
            <a:r>
              <a:rPr lang="en-GB" sz="3800" b="1" dirty="0" smtClean="0"/>
              <a:t>Referral to GMC is mandatory for:</a:t>
            </a:r>
            <a:endParaRPr lang="en-GB" sz="3600" b="1" dirty="0" smtClean="0"/>
          </a:p>
          <a:p>
            <a:pPr>
              <a:buFont typeface="Arial" pitchFamily="34" charset="0"/>
              <a:buChar char="•"/>
            </a:pPr>
            <a:r>
              <a:rPr lang="en-GB" sz="3600" dirty="0" smtClean="0"/>
              <a:t> A criminal conviction or police caution or charge</a:t>
            </a:r>
          </a:p>
          <a:p>
            <a:pPr>
              <a:buFont typeface="Arial" pitchFamily="34" charset="0"/>
              <a:buChar char="•"/>
            </a:pPr>
            <a:r>
              <a:rPr lang="en-GB" sz="3600" dirty="0" smtClean="0"/>
              <a:t> Reports of intimate relationships with patients</a:t>
            </a:r>
          </a:p>
          <a:p>
            <a:pPr>
              <a:buFont typeface="Arial" pitchFamily="34" charset="0"/>
              <a:buChar char="•"/>
            </a:pPr>
            <a:r>
              <a:rPr lang="en-GB" sz="3600" dirty="0" smtClean="0"/>
              <a:t> A determination by the Counter Fraud Team</a:t>
            </a:r>
          </a:p>
          <a:p>
            <a:pPr>
              <a:buFont typeface="Arial" pitchFamily="34" charset="0"/>
              <a:buChar char="•"/>
            </a:pPr>
            <a:r>
              <a:rPr lang="en-GB" sz="3600" dirty="0" smtClean="0"/>
              <a:t> A HEEM decision not to issue a Foundation Certificate at the </a:t>
            </a:r>
          </a:p>
          <a:p>
            <a:r>
              <a:rPr lang="en-GB" sz="3600" dirty="0" smtClean="0"/>
              <a:t>  end of two years in Foundation year 1</a:t>
            </a:r>
          </a:p>
          <a:p>
            <a:pPr>
              <a:buFont typeface="Arial" pitchFamily="34" charset="0"/>
              <a:buChar char="•"/>
            </a:pPr>
            <a:r>
              <a:rPr lang="en-GB" sz="3600" dirty="0" smtClean="0"/>
              <a:t> A HEEM decision not to issue a Foundation Certificate at the  </a:t>
            </a:r>
          </a:p>
          <a:p>
            <a:r>
              <a:rPr lang="en-GB" sz="3600" dirty="0" smtClean="0"/>
              <a:t>  end of Foundation year 2</a:t>
            </a:r>
          </a:p>
          <a:p>
            <a:endParaRPr lang="en-GB" sz="2400" dirty="0" smtClean="0"/>
          </a:p>
          <a:p>
            <a:pPr>
              <a:buFont typeface="Arial" pitchFamily="34" charset="0"/>
              <a:buChar char="•"/>
            </a:pPr>
            <a:endParaRPr lang="en-GB" sz="2200" dirty="0" smtClean="0"/>
          </a:p>
          <a:p>
            <a:pPr>
              <a:buFont typeface="Arial" pitchFamily="34" charset="0"/>
              <a:buChar char="•"/>
            </a:pPr>
            <a:r>
              <a:rPr lang="en-GB" sz="2200" dirty="0" err="1" smtClean="0">
                <a:noFill/>
              </a:rPr>
              <a:t>allenging</a:t>
            </a:r>
            <a:r>
              <a:rPr lang="en-GB" sz="2200" dirty="0" smtClean="0">
                <a:noFill/>
              </a:rPr>
              <a:t>, the process isolating and the adversarial </a:t>
            </a:r>
            <a:r>
              <a:rPr lang="en-GB" dirty="0" smtClean="0">
                <a:noFill/>
              </a:rPr>
              <a:t>nature of the hearings daunting.</a:t>
            </a:r>
          </a:p>
          <a:p>
            <a:endParaRPr lang="en-GB" dirty="0">
              <a:no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116632"/>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5904656" cy="707886"/>
          </a:xfrm>
          <a:prstGeom prst="rect">
            <a:avLst/>
          </a:prstGeom>
          <a:noFill/>
        </p:spPr>
        <p:txBody>
          <a:bodyPr wrap="square" rtlCol="0">
            <a:spAutoFit/>
          </a:bodyPr>
          <a:lstStyle/>
          <a:p>
            <a:r>
              <a:rPr lang="en-GB" sz="4000" dirty="0" smtClean="0">
                <a:solidFill>
                  <a:schemeClr val="accent1">
                    <a:lumMod val="75000"/>
                  </a:schemeClr>
                </a:solidFill>
              </a:rPr>
              <a:t>Who can refer to SCRG?</a:t>
            </a:r>
            <a:endParaRPr lang="en-GB" sz="4000" dirty="0">
              <a:solidFill>
                <a:schemeClr val="accent1">
                  <a:lumMod val="75000"/>
                </a:schemeClr>
              </a:solidFill>
            </a:endParaRPr>
          </a:p>
        </p:txBody>
      </p:sp>
      <p:sp>
        <p:nvSpPr>
          <p:cNvPr id="3" name="TextBox 2"/>
          <p:cNvSpPr txBox="1"/>
          <p:nvPr/>
        </p:nvSpPr>
        <p:spPr>
          <a:xfrm>
            <a:off x="1115616" y="1832630"/>
            <a:ext cx="7848872" cy="4032448"/>
          </a:xfrm>
          <a:prstGeom prst="rect">
            <a:avLst/>
          </a:prstGeom>
          <a:noFill/>
        </p:spPr>
        <p:txBody>
          <a:bodyPr wrap="square" rtlCol="0">
            <a:normAutofit fontScale="92500" lnSpcReduction="10000"/>
          </a:bodyPr>
          <a:lstStyle/>
          <a:p>
            <a:r>
              <a:rPr lang="en-GB" sz="2600" b="1" dirty="0" smtClean="0"/>
              <a:t>Referrals can be made by:</a:t>
            </a:r>
          </a:p>
          <a:p>
            <a:pPr>
              <a:buFont typeface="Arial" pitchFamily="34" charset="0"/>
              <a:buChar char="•"/>
            </a:pPr>
            <a:r>
              <a:rPr lang="en-GB" sz="2400" dirty="0" smtClean="0"/>
              <a:t> </a:t>
            </a:r>
            <a:r>
              <a:rPr lang="en-GB" sz="2200" dirty="0" smtClean="0"/>
              <a:t>Educators </a:t>
            </a:r>
          </a:p>
          <a:p>
            <a:pPr>
              <a:buFont typeface="Arial" pitchFamily="34" charset="0"/>
              <a:buChar char="•"/>
            </a:pPr>
            <a:r>
              <a:rPr lang="en-GB" sz="2200" dirty="0" smtClean="0"/>
              <a:t> Employers, Local Area Teams and external Responsible Officers                                                         </a:t>
            </a:r>
          </a:p>
          <a:p>
            <a:pPr>
              <a:buFont typeface="Arial" pitchFamily="34" charset="0"/>
              <a:buChar char="•"/>
            </a:pPr>
            <a:r>
              <a:rPr lang="en-GB" sz="2200" dirty="0" smtClean="0"/>
              <a:t> The HEEM Responsible Officer			</a:t>
            </a:r>
          </a:p>
          <a:p>
            <a:pPr>
              <a:buFont typeface="Arial" pitchFamily="34" charset="0"/>
              <a:buChar char="•"/>
            </a:pPr>
            <a:r>
              <a:rPr lang="en-GB" sz="2200" dirty="0" smtClean="0"/>
              <a:t> Training Support Service</a:t>
            </a:r>
          </a:p>
          <a:p>
            <a:pPr>
              <a:buFont typeface="Arial" pitchFamily="34" charset="0"/>
              <a:buChar char="•"/>
            </a:pPr>
            <a:r>
              <a:rPr lang="en-GB" sz="2200" dirty="0" smtClean="0"/>
              <a:t> ARCP panels*</a:t>
            </a:r>
          </a:p>
          <a:p>
            <a:pPr>
              <a:buFont typeface="Arial" pitchFamily="34" charset="0"/>
              <a:buChar char="•"/>
            </a:pPr>
            <a:r>
              <a:rPr lang="en-GB" sz="2200" dirty="0" smtClean="0"/>
              <a:t> Occupational Health				</a:t>
            </a:r>
          </a:p>
          <a:p>
            <a:pPr>
              <a:buFont typeface="Arial" pitchFamily="34" charset="0"/>
              <a:buChar char="•"/>
            </a:pPr>
            <a:r>
              <a:rPr lang="en-GB" sz="2200" dirty="0" smtClean="0"/>
              <a:t> Police or Judiciary </a:t>
            </a:r>
          </a:p>
          <a:p>
            <a:pPr>
              <a:buFont typeface="Arial" pitchFamily="34" charset="0"/>
              <a:buChar char="•"/>
            </a:pPr>
            <a:r>
              <a:rPr lang="en-GB" sz="2200" dirty="0" smtClean="0"/>
              <a:t> NHS Counter Fraud</a:t>
            </a:r>
          </a:p>
          <a:p>
            <a:pPr>
              <a:buFont typeface="Arial" pitchFamily="34" charset="0"/>
              <a:buChar char="•"/>
            </a:pPr>
            <a:r>
              <a:rPr lang="en-GB" sz="2200" dirty="0" smtClean="0"/>
              <a:t> The General Medical Council 	</a:t>
            </a:r>
          </a:p>
          <a:p>
            <a:r>
              <a:rPr lang="en-GB" sz="1900" dirty="0" smtClean="0"/>
              <a:t>	</a:t>
            </a:r>
          </a:p>
          <a:p>
            <a:r>
              <a:rPr lang="en-GB" sz="1900" b="1" i="1" dirty="0" smtClean="0"/>
              <a:t>*</a:t>
            </a:r>
            <a:r>
              <a:rPr lang="en-GB" sz="1900" i="1" dirty="0" smtClean="0"/>
              <a:t>Where the panel has issued an Outcome 3 or 4 and consider that progress is so impaired that the doctor’s licence to practise may be in question.</a:t>
            </a:r>
          </a:p>
          <a:p>
            <a:endParaRPr lang="en-GB" sz="19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29722" y="188640"/>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54000"/>
    </mc:Choice>
    <mc:Fallback xmlns="">
      <p:transition spd="slow" advClick="0" advTm="5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344816" cy="707886"/>
          </a:xfrm>
          <a:prstGeom prst="rect">
            <a:avLst/>
          </a:prstGeom>
          <a:noFill/>
        </p:spPr>
        <p:txBody>
          <a:bodyPr wrap="square" rtlCol="0">
            <a:spAutoFit/>
          </a:bodyPr>
          <a:lstStyle/>
          <a:p>
            <a:r>
              <a:rPr lang="en-GB" sz="4000" dirty="0" smtClean="0">
                <a:solidFill>
                  <a:schemeClr val="accent1">
                    <a:lumMod val="75000"/>
                  </a:schemeClr>
                </a:solidFill>
              </a:rPr>
              <a:t>What information do we need?</a:t>
            </a:r>
            <a:endParaRPr lang="en-GB" sz="4000" dirty="0">
              <a:solidFill>
                <a:schemeClr val="accent1">
                  <a:lumMod val="75000"/>
                </a:schemeClr>
              </a:solidFill>
            </a:endParaRPr>
          </a:p>
        </p:txBody>
      </p:sp>
      <p:sp>
        <p:nvSpPr>
          <p:cNvPr id="3" name="TextBox 2"/>
          <p:cNvSpPr txBox="1"/>
          <p:nvPr/>
        </p:nvSpPr>
        <p:spPr>
          <a:xfrm>
            <a:off x="1187624" y="1832630"/>
            <a:ext cx="7272808" cy="4188658"/>
          </a:xfrm>
          <a:prstGeom prst="rect">
            <a:avLst/>
          </a:prstGeom>
          <a:noFill/>
        </p:spPr>
        <p:txBody>
          <a:bodyPr wrap="square" rtlCol="0">
            <a:normAutofit fontScale="47500" lnSpcReduction="20000"/>
          </a:bodyPr>
          <a:lstStyle/>
          <a:p>
            <a:r>
              <a:rPr lang="en-GB" sz="4200" b="1" dirty="0" smtClean="0"/>
              <a:t>All referrals should include the following:</a:t>
            </a:r>
          </a:p>
          <a:p>
            <a:endParaRPr lang="en-GB" sz="4000" dirty="0" smtClean="0"/>
          </a:p>
          <a:p>
            <a:r>
              <a:rPr lang="en-GB" sz="4000" dirty="0" smtClean="0"/>
              <a:t>1.	</a:t>
            </a:r>
            <a:r>
              <a:rPr lang="en-GB" sz="4200" dirty="0" smtClean="0"/>
              <a:t>Executive summary (maximum of 10 bullet points to 	include 	list of concerns)</a:t>
            </a:r>
          </a:p>
          <a:p>
            <a:r>
              <a:rPr lang="en-GB" sz="4200" dirty="0" smtClean="0"/>
              <a:t>2.	Narrative letter including chronology of events</a:t>
            </a:r>
          </a:p>
          <a:p>
            <a:r>
              <a:rPr lang="en-GB" sz="4200" dirty="0" smtClean="0"/>
              <a:t>3.	Evidence of all Concerns as indexed appendices</a:t>
            </a:r>
          </a:p>
          <a:p>
            <a:r>
              <a:rPr lang="en-GB" sz="4200" dirty="0" smtClean="0"/>
              <a:t>4.	Evidence to include:</a:t>
            </a:r>
          </a:p>
          <a:p>
            <a:r>
              <a:rPr lang="en-GB" sz="4200" dirty="0" smtClean="0"/>
              <a:t>	a.	Complete set of ARCP outcome forms –signed by the 		trainee</a:t>
            </a:r>
          </a:p>
          <a:p>
            <a:r>
              <a:rPr lang="en-GB" sz="4200" dirty="0" smtClean="0"/>
              <a:t>	b.	Complete set of correspondence between the training 		programme	and the trainee</a:t>
            </a:r>
          </a:p>
          <a:p>
            <a:r>
              <a:rPr lang="en-GB" sz="4200" dirty="0" smtClean="0"/>
              <a:t>	c.	Any written report from local investigation</a:t>
            </a:r>
          </a:p>
          <a:p>
            <a:r>
              <a:rPr lang="en-GB" sz="4200" dirty="0" smtClean="0"/>
              <a:t>	d.	Details of any disciplinary action taken including 				exclusions and written warnings</a:t>
            </a:r>
          </a:p>
          <a:p>
            <a:r>
              <a:rPr lang="en-GB" sz="4200" dirty="0" smtClean="0"/>
              <a:t>	e.	Written information on any previous incidents/concerns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188640"/>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39000"/>
    </mc:Choice>
    <mc:Fallback xmlns="">
      <p:transition spd="slow" advClick="0" advTm="3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344816" cy="707886"/>
          </a:xfrm>
          <a:prstGeom prst="rect">
            <a:avLst/>
          </a:prstGeom>
          <a:noFill/>
        </p:spPr>
        <p:txBody>
          <a:bodyPr wrap="square" rtlCol="0">
            <a:spAutoFit/>
          </a:bodyPr>
          <a:lstStyle/>
          <a:p>
            <a:r>
              <a:rPr lang="en-GB" sz="4000" dirty="0" smtClean="0">
                <a:solidFill>
                  <a:schemeClr val="accent1">
                    <a:lumMod val="75000"/>
                  </a:schemeClr>
                </a:solidFill>
              </a:rPr>
              <a:t>What information do we need?</a:t>
            </a:r>
            <a:endParaRPr lang="en-GB" sz="4000" dirty="0">
              <a:solidFill>
                <a:schemeClr val="accent1">
                  <a:lumMod val="75000"/>
                </a:schemeClr>
              </a:solidFill>
            </a:endParaRPr>
          </a:p>
        </p:txBody>
      </p:sp>
      <p:sp>
        <p:nvSpPr>
          <p:cNvPr id="3" name="TextBox 2"/>
          <p:cNvSpPr txBox="1"/>
          <p:nvPr/>
        </p:nvSpPr>
        <p:spPr>
          <a:xfrm>
            <a:off x="1187624" y="1832630"/>
            <a:ext cx="7272808" cy="4188658"/>
          </a:xfrm>
          <a:prstGeom prst="rect">
            <a:avLst/>
          </a:prstGeom>
          <a:noFill/>
        </p:spPr>
        <p:txBody>
          <a:bodyPr wrap="square" rtlCol="0">
            <a:normAutofit/>
          </a:bodyPr>
          <a:lstStyle/>
          <a:p>
            <a:r>
              <a:rPr lang="en-GB" sz="2000" b="1" dirty="0" smtClean="0"/>
              <a:t>All referrals should include the following:</a:t>
            </a:r>
          </a:p>
          <a:p>
            <a:endParaRPr lang="en-GB" sz="2000" dirty="0" smtClean="0"/>
          </a:p>
          <a:p>
            <a:r>
              <a:rPr lang="en-GB" sz="2000" dirty="0" smtClean="0"/>
              <a:t>5.	Written information on support provided/accessed through 	the	programme, Occupational Health and the Training 	Support Service.</a:t>
            </a:r>
          </a:p>
          <a:p>
            <a:pPr lvl="0"/>
            <a:r>
              <a:rPr lang="en-GB" sz="2000" dirty="0" smtClean="0"/>
              <a:t>6.	Written evidence to confirm that the trainee is aware of 	referral.</a:t>
            </a:r>
          </a:p>
          <a:p>
            <a:endParaRPr lang="en-GB" sz="2000" b="1" u="sng" dirty="0" smtClean="0"/>
          </a:p>
          <a:p>
            <a:r>
              <a:rPr lang="en-GB" sz="2000" i="1" dirty="0" smtClean="0"/>
              <a:t>SCRG is not able to independently investigate cases and can only consider the evidence provided to them by the person/s making the referral</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60648"/>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37000"/>
    </mc:Choice>
    <mc:Fallback xmlns="">
      <p:transition spd="slow" advClick="0"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344816" cy="707886"/>
          </a:xfrm>
          <a:prstGeom prst="rect">
            <a:avLst/>
          </a:prstGeom>
          <a:noFill/>
        </p:spPr>
        <p:txBody>
          <a:bodyPr wrap="square" rtlCol="0">
            <a:spAutoFit/>
          </a:bodyPr>
          <a:lstStyle/>
          <a:p>
            <a:r>
              <a:rPr lang="en-GB" sz="4000" dirty="0" smtClean="0">
                <a:solidFill>
                  <a:schemeClr val="accent1">
                    <a:lumMod val="75000"/>
                  </a:schemeClr>
                </a:solidFill>
              </a:rPr>
              <a:t>Resources</a:t>
            </a:r>
            <a:endParaRPr lang="en-GB" sz="4000" dirty="0">
              <a:solidFill>
                <a:schemeClr val="accent1">
                  <a:lumMod val="75000"/>
                </a:schemeClr>
              </a:solidFill>
            </a:endParaRPr>
          </a:p>
        </p:txBody>
      </p:sp>
      <p:sp>
        <p:nvSpPr>
          <p:cNvPr id="3" name="TextBox 2"/>
          <p:cNvSpPr txBox="1"/>
          <p:nvPr/>
        </p:nvSpPr>
        <p:spPr>
          <a:xfrm>
            <a:off x="1187624" y="1832630"/>
            <a:ext cx="7272808" cy="4188658"/>
          </a:xfrm>
          <a:prstGeom prst="rect">
            <a:avLst/>
          </a:prstGeom>
          <a:noFill/>
        </p:spPr>
        <p:txBody>
          <a:bodyPr wrap="square" rtlCol="0">
            <a:normAutofit/>
          </a:bodyPr>
          <a:lstStyle/>
          <a:p>
            <a:endParaRPr lang="en-GB" sz="2400" dirty="0" smtClean="0"/>
          </a:p>
          <a:p>
            <a:r>
              <a:rPr lang="en-GB" sz="2400" dirty="0" smtClean="0"/>
              <a:t>Information regarding SCRG is on the HEEM website </a:t>
            </a:r>
          </a:p>
          <a:p>
            <a:endParaRPr lang="en-GB" sz="2400" dirty="0" smtClean="0"/>
          </a:p>
          <a:p>
            <a:r>
              <a:rPr lang="en-GB" sz="2400" dirty="0" smtClean="0"/>
              <a:t>Resources available include:</a:t>
            </a:r>
          </a:p>
          <a:p>
            <a:pPr>
              <a:buFont typeface="Arial" pitchFamily="34" charset="0"/>
              <a:buChar char="•"/>
            </a:pPr>
            <a:r>
              <a:rPr lang="en-GB" sz="2000" dirty="0" smtClean="0"/>
              <a:t> Key facts leaflet</a:t>
            </a:r>
          </a:p>
          <a:p>
            <a:pPr>
              <a:buFont typeface="Arial" pitchFamily="34" charset="0"/>
              <a:buChar char="•"/>
            </a:pPr>
            <a:r>
              <a:rPr lang="en-GB" sz="2000" dirty="0" smtClean="0"/>
              <a:t> Key facts poster</a:t>
            </a:r>
          </a:p>
          <a:p>
            <a:pPr>
              <a:buFont typeface="Arial" pitchFamily="34" charset="0"/>
              <a:buChar char="•"/>
            </a:pPr>
            <a:r>
              <a:rPr lang="en-GB" sz="2000" dirty="0" smtClean="0"/>
              <a:t> Referral information card</a:t>
            </a:r>
          </a:p>
          <a:p>
            <a:pPr>
              <a:buFont typeface="Arial" pitchFamily="34" charset="0"/>
              <a:buChar char="•"/>
            </a:pPr>
            <a:r>
              <a:rPr lang="en-GB" sz="2000" dirty="0" smtClean="0"/>
              <a:t> Information summary for Educators ‘Managing Trainees in  </a:t>
            </a:r>
          </a:p>
          <a:p>
            <a:r>
              <a:rPr lang="en-GB" sz="2000" dirty="0" smtClean="0"/>
              <a:t>  Difficulty’</a:t>
            </a:r>
          </a:p>
          <a:p>
            <a:pPr>
              <a:buFont typeface="Arial" pitchFamily="34" charset="0"/>
              <a:buChar char="•"/>
            </a:pPr>
            <a:endParaRPr lang="en-GB" sz="2000"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0192" y="332656"/>
            <a:ext cx="609600" cy="609600"/>
          </a:xfrm>
          <a:prstGeom prst="rect">
            <a:avLst/>
          </a:prstGeom>
        </p:spPr>
      </p:pic>
    </p:spTree>
    <p:extLst>
      <p:ext uri="{BB962C8B-B14F-4D97-AF65-F5344CB8AC3E}">
        <p14:creationId xmlns:p14="http://schemas.microsoft.com/office/powerpoint/2010/main" val="104233262"/>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766</Words>
  <Application>Microsoft Office PowerPoint</Application>
  <PresentationFormat>On-screen Show (4:3)</PresentationFormat>
  <Paragraphs>139</Paragraphs>
  <Slides>11</Slides>
  <Notes>11</Notes>
  <HiddenSlides>0</HiddenSlides>
  <MMClips>10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Whatever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Lake</dc:creator>
  <cp:lastModifiedBy>Thomas Merin</cp:lastModifiedBy>
  <cp:revision>349</cp:revision>
  <cp:lastPrinted>2014-05-07T15:19:25Z</cp:lastPrinted>
  <dcterms:created xsi:type="dcterms:W3CDTF">2012-11-05T11:25:57Z</dcterms:created>
  <dcterms:modified xsi:type="dcterms:W3CDTF">2014-10-29T13:00:18Z</dcterms:modified>
</cp:coreProperties>
</file>