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05" r:id="rId3"/>
    <p:sldId id="281" r:id="rId4"/>
    <p:sldId id="269" r:id="rId5"/>
    <p:sldId id="282" r:id="rId6"/>
    <p:sldId id="341" r:id="rId7"/>
    <p:sldId id="361" r:id="rId8"/>
    <p:sldId id="273" r:id="rId9"/>
    <p:sldId id="304" r:id="rId10"/>
    <p:sldId id="334" r:id="rId11"/>
    <p:sldId id="336" r:id="rId12"/>
    <p:sldId id="337" r:id="rId13"/>
    <p:sldId id="338" r:id="rId14"/>
    <p:sldId id="370" r:id="rId15"/>
    <p:sldId id="371" r:id="rId16"/>
    <p:sldId id="372" r:id="rId17"/>
    <p:sldId id="373" r:id="rId18"/>
    <p:sldId id="300" r:id="rId19"/>
    <p:sldId id="286" r:id="rId20"/>
    <p:sldId id="374" r:id="rId21"/>
    <p:sldId id="369" r:id="rId22"/>
    <p:sldId id="368" r:id="rId23"/>
    <p:sldId id="366" r:id="rId24"/>
    <p:sldId id="367" r:id="rId25"/>
    <p:sldId id="306" r:id="rId26"/>
    <p:sldId id="360" r:id="rId27"/>
    <p:sldId id="303" r:id="rId28"/>
    <p:sldId id="272" r:id="rId29"/>
    <p:sldId id="301" r:id="rId30"/>
    <p:sldId id="302" r:id="rId31"/>
    <p:sldId id="297" r:id="rId32"/>
    <p:sldId id="274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AD42"/>
    <a:srgbClr val="5D437D"/>
    <a:srgbClr val="A78FC3"/>
    <a:srgbClr val="BE6CFD"/>
    <a:srgbClr val="34AACA"/>
    <a:srgbClr val="EBA5A3"/>
    <a:srgbClr val="DF7922"/>
    <a:srgbClr val="7957A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89" autoAdjust="0"/>
    <p:restoredTop sz="94660"/>
  </p:normalViewPr>
  <p:slideViewPr>
    <p:cSldViewPr>
      <p:cViewPr varScale="1">
        <p:scale>
          <a:sx n="96" d="100"/>
          <a:sy n="96" d="100"/>
        </p:scale>
        <p:origin x="-639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553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CAA57D-BB88-42FC-9D3A-F823F2F1ADEF}" type="doc">
      <dgm:prSet loTypeId="urn:microsoft.com/office/officeart/2005/8/layout/target1" loCatId="relationship" qsTypeId="urn:microsoft.com/office/officeart/2005/8/quickstyle/simple5" qsCatId="simple" csTypeId="urn:microsoft.com/office/officeart/2005/8/colors/colorful3" csCatId="colorful" phldr="1"/>
      <dgm:spPr/>
    </dgm:pt>
    <dgm:pt modelId="{0246D97C-94A2-43CE-8618-E1E9DDF5AC76}">
      <dgm:prSet phldrT="[Text]"/>
      <dgm:spPr/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Neuro-cognitive factors &amp; predispositions</a:t>
          </a:r>
          <a:endParaRPr lang="en-GB" dirty="0">
            <a:solidFill>
              <a:schemeClr val="bg1"/>
            </a:solidFill>
          </a:endParaRPr>
        </a:p>
      </dgm:t>
    </dgm:pt>
    <dgm:pt modelId="{76E7480D-E86E-4612-A248-D2797EC4C653}" type="parTrans" cxnId="{83145CD7-F591-40E6-B341-56FA240CE0D2}">
      <dgm:prSet/>
      <dgm:spPr/>
      <dgm:t>
        <a:bodyPr/>
        <a:lstStyle/>
        <a:p>
          <a:endParaRPr lang="en-GB"/>
        </a:p>
      </dgm:t>
    </dgm:pt>
    <dgm:pt modelId="{E8445198-E1A0-4DD1-B050-0569D0912D95}" type="sibTrans" cxnId="{83145CD7-F591-40E6-B341-56FA240CE0D2}">
      <dgm:prSet/>
      <dgm:spPr/>
      <dgm:t>
        <a:bodyPr/>
        <a:lstStyle/>
        <a:p>
          <a:endParaRPr lang="en-GB"/>
        </a:p>
      </dgm:t>
    </dgm:pt>
    <dgm:pt modelId="{D7718B77-16A4-4CA9-9B9F-93D278C2F313}">
      <dgm:prSet phldrT="[Text]"/>
      <dgm:spPr/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Interpersonal interactions and immediate relationships </a:t>
          </a:r>
          <a:endParaRPr lang="en-GB" dirty="0">
            <a:solidFill>
              <a:schemeClr val="bg1"/>
            </a:solidFill>
          </a:endParaRPr>
        </a:p>
      </dgm:t>
    </dgm:pt>
    <dgm:pt modelId="{E12A00E5-D04D-45BA-9264-A694CF076D53}" type="parTrans" cxnId="{6647867B-2B21-4C93-999D-7AAA2056D96B}">
      <dgm:prSet/>
      <dgm:spPr/>
      <dgm:t>
        <a:bodyPr/>
        <a:lstStyle/>
        <a:p>
          <a:endParaRPr lang="en-GB"/>
        </a:p>
      </dgm:t>
    </dgm:pt>
    <dgm:pt modelId="{354104C1-8872-485A-8D45-F4123D07C186}" type="sibTrans" cxnId="{6647867B-2B21-4C93-999D-7AAA2056D96B}">
      <dgm:prSet/>
      <dgm:spPr/>
      <dgm:t>
        <a:bodyPr/>
        <a:lstStyle/>
        <a:p>
          <a:endParaRPr lang="en-GB"/>
        </a:p>
      </dgm:t>
    </dgm:pt>
    <dgm:pt modelId="{B92F05E0-8CD7-4363-9FDB-E47BECEDD6E9}">
      <dgm:prSet phldrT="[Text]"/>
      <dgm:spPr/>
      <dgm:t>
        <a:bodyPr/>
        <a:lstStyle/>
        <a:p>
          <a:r>
            <a:rPr lang="en-GB" dirty="0" smtClean="0">
              <a:solidFill>
                <a:schemeClr val="bg1"/>
              </a:solidFill>
            </a:rPr>
            <a:t>Organisational, cultural </a:t>
          </a:r>
          <a:r>
            <a:rPr lang="en-GB" dirty="0" smtClean="0">
              <a:solidFill>
                <a:schemeClr val="bg1"/>
              </a:solidFill>
            </a:rPr>
            <a:t>&amp; political context</a:t>
          </a:r>
          <a:endParaRPr lang="en-GB" dirty="0">
            <a:solidFill>
              <a:schemeClr val="bg1"/>
            </a:solidFill>
          </a:endParaRPr>
        </a:p>
      </dgm:t>
    </dgm:pt>
    <dgm:pt modelId="{2AA4A54E-7040-40EF-9E9A-04C1E0C32C56}" type="parTrans" cxnId="{965A84D8-4275-451B-ABD2-BFD0F50247C4}">
      <dgm:prSet/>
      <dgm:spPr/>
      <dgm:t>
        <a:bodyPr/>
        <a:lstStyle/>
        <a:p>
          <a:endParaRPr lang="en-GB"/>
        </a:p>
      </dgm:t>
    </dgm:pt>
    <dgm:pt modelId="{F6782B66-3932-425E-82A2-8E70AE0E7054}" type="sibTrans" cxnId="{965A84D8-4275-451B-ABD2-BFD0F50247C4}">
      <dgm:prSet/>
      <dgm:spPr/>
      <dgm:t>
        <a:bodyPr/>
        <a:lstStyle/>
        <a:p>
          <a:endParaRPr lang="en-GB"/>
        </a:p>
      </dgm:t>
    </dgm:pt>
    <dgm:pt modelId="{D1F0C4E1-62F7-4E3F-AB46-BBA614ED6EBD}" type="pres">
      <dgm:prSet presAssocID="{66CAA57D-BB88-42FC-9D3A-F823F2F1ADEF}" presName="composite" presStyleCnt="0">
        <dgm:presLayoutVars>
          <dgm:chMax val="5"/>
          <dgm:dir/>
          <dgm:resizeHandles val="exact"/>
        </dgm:presLayoutVars>
      </dgm:prSet>
      <dgm:spPr/>
    </dgm:pt>
    <dgm:pt modelId="{12E28254-B4D5-4985-9CC7-4A57266B61AE}" type="pres">
      <dgm:prSet presAssocID="{0246D97C-94A2-43CE-8618-E1E9DDF5AC76}" presName="circle1" presStyleLbl="lnNode1" presStyleIdx="0" presStyleCnt="3"/>
      <dgm:spPr/>
    </dgm:pt>
    <dgm:pt modelId="{B4501709-0030-4D9B-B928-338367F7A001}" type="pres">
      <dgm:prSet presAssocID="{0246D97C-94A2-43CE-8618-E1E9DDF5AC76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031BD9-5B04-4830-8AEB-08AEAFF1C230}" type="pres">
      <dgm:prSet presAssocID="{0246D97C-94A2-43CE-8618-E1E9DDF5AC76}" presName="line1" presStyleLbl="callout" presStyleIdx="0" presStyleCnt="6"/>
      <dgm:spPr/>
    </dgm:pt>
    <dgm:pt modelId="{020D3017-FE2C-4201-B596-561BB259FF60}" type="pres">
      <dgm:prSet presAssocID="{0246D97C-94A2-43CE-8618-E1E9DDF5AC76}" presName="d1" presStyleLbl="callout" presStyleIdx="1" presStyleCnt="6"/>
      <dgm:spPr/>
    </dgm:pt>
    <dgm:pt modelId="{F73A4B26-A18C-47DF-B0FB-EDC5A1936AC3}" type="pres">
      <dgm:prSet presAssocID="{D7718B77-16A4-4CA9-9B9F-93D278C2F313}" presName="circle2" presStyleLbl="lnNode1" presStyleIdx="1" presStyleCnt="3"/>
      <dgm:spPr/>
    </dgm:pt>
    <dgm:pt modelId="{325D4367-A7CD-4B5A-A1AF-80D933E392A1}" type="pres">
      <dgm:prSet presAssocID="{D7718B77-16A4-4CA9-9B9F-93D278C2F313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B9E720-73AE-4035-BCE9-2395E324797D}" type="pres">
      <dgm:prSet presAssocID="{D7718B77-16A4-4CA9-9B9F-93D278C2F313}" presName="line2" presStyleLbl="callout" presStyleIdx="2" presStyleCnt="6"/>
      <dgm:spPr/>
    </dgm:pt>
    <dgm:pt modelId="{88B17B9E-924E-4A2E-BAC0-10E7DD0E32DB}" type="pres">
      <dgm:prSet presAssocID="{D7718B77-16A4-4CA9-9B9F-93D278C2F313}" presName="d2" presStyleLbl="callout" presStyleIdx="3" presStyleCnt="6"/>
      <dgm:spPr/>
    </dgm:pt>
    <dgm:pt modelId="{6806BC54-CF9C-434E-AC49-E17C383F478A}" type="pres">
      <dgm:prSet presAssocID="{B92F05E0-8CD7-4363-9FDB-E47BECEDD6E9}" presName="circle3" presStyleLbl="lnNode1" presStyleIdx="2" presStyleCnt="3"/>
      <dgm:spPr/>
    </dgm:pt>
    <dgm:pt modelId="{5B0A5CE9-5A2F-4BD8-86B1-F328BB795FD8}" type="pres">
      <dgm:prSet presAssocID="{B92F05E0-8CD7-4363-9FDB-E47BECEDD6E9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6C5C53-16CA-4C1B-9546-B5D8850EC38B}" type="pres">
      <dgm:prSet presAssocID="{B92F05E0-8CD7-4363-9FDB-E47BECEDD6E9}" presName="line3" presStyleLbl="callout" presStyleIdx="4" presStyleCnt="6"/>
      <dgm:spPr/>
    </dgm:pt>
    <dgm:pt modelId="{B031600A-69F3-4D0F-A68F-69A4D5FB9495}" type="pres">
      <dgm:prSet presAssocID="{B92F05E0-8CD7-4363-9FDB-E47BECEDD6E9}" presName="d3" presStyleLbl="callout" presStyleIdx="5" presStyleCnt="6"/>
      <dgm:spPr/>
    </dgm:pt>
  </dgm:ptLst>
  <dgm:cxnLst>
    <dgm:cxn modelId="{9C248F76-4978-4BC8-9BD2-617B82EC32E7}" type="presOf" srcId="{D7718B77-16A4-4CA9-9B9F-93D278C2F313}" destId="{325D4367-A7CD-4B5A-A1AF-80D933E392A1}" srcOrd="0" destOrd="0" presId="urn:microsoft.com/office/officeart/2005/8/layout/target1"/>
    <dgm:cxn modelId="{6647867B-2B21-4C93-999D-7AAA2056D96B}" srcId="{66CAA57D-BB88-42FC-9D3A-F823F2F1ADEF}" destId="{D7718B77-16A4-4CA9-9B9F-93D278C2F313}" srcOrd="1" destOrd="0" parTransId="{E12A00E5-D04D-45BA-9264-A694CF076D53}" sibTransId="{354104C1-8872-485A-8D45-F4123D07C186}"/>
    <dgm:cxn modelId="{791256BC-A4FF-488E-A21C-D48B8F17C4FB}" type="presOf" srcId="{0246D97C-94A2-43CE-8618-E1E9DDF5AC76}" destId="{B4501709-0030-4D9B-B928-338367F7A001}" srcOrd="0" destOrd="0" presId="urn:microsoft.com/office/officeart/2005/8/layout/target1"/>
    <dgm:cxn modelId="{41BE5F56-AD52-4B05-80E3-B37E8BB35DA1}" type="presOf" srcId="{B92F05E0-8CD7-4363-9FDB-E47BECEDD6E9}" destId="{5B0A5CE9-5A2F-4BD8-86B1-F328BB795FD8}" srcOrd="0" destOrd="0" presId="urn:microsoft.com/office/officeart/2005/8/layout/target1"/>
    <dgm:cxn modelId="{A94FB31A-74F7-4223-87AD-4ACD5010989D}" type="presOf" srcId="{66CAA57D-BB88-42FC-9D3A-F823F2F1ADEF}" destId="{D1F0C4E1-62F7-4E3F-AB46-BBA614ED6EBD}" srcOrd="0" destOrd="0" presId="urn:microsoft.com/office/officeart/2005/8/layout/target1"/>
    <dgm:cxn modelId="{965A84D8-4275-451B-ABD2-BFD0F50247C4}" srcId="{66CAA57D-BB88-42FC-9D3A-F823F2F1ADEF}" destId="{B92F05E0-8CD7-4363-9FDB-E47BECEDD6E9}" srcOrd="2" destOrd="0" parTransId="{2AA4A54E-7040-40EF-9E9A-04C1E0C32C56}" sibTransId="{F6782B66-3932-425E-82A2-8E70AE0E7054}"/>
    <dgm:cxn modelId="{83145CD7-F591-40E6-B341-56FA240CE0D2}" srcId="{66CAA57D-BB88-42FC-9D3A-F823F2F1ADEF}" destId="{0246D97C-94A2-43CE-8618-E1E9DDF5AC76}" srcOrd="0" destOrd="0" parTransId="{76E7480D-E86E-4612-A248-D2797EC4C653}" sibTransId="{E8445198-E1A0-4DD1-B050-0569D0912D95}"/>
    <dgm:cxn modelId="{CEEBCFF0-47F8-44DC-A4DB-2A3A82B5D700}" type="presParOf" srcId="{D1F0C4E1-62F7-4E3F-AB46-BBA614ED6EBD}" destId="{12E28254-B4D5-4985-9CC7-4A57266B61AE}" srcOrd="0" destOrd="0" presId="urn:microsoft.com/office/officeart/2005/8/layout/target1"/>
    <dgm:cxn modelId="{8153D730-8384-4B03-B84F-8003B8B80C63}" type="presParOf" srcId="{D1F0C4E1-62F7-4E3F-AB46-BBA614ED6EBD}" destId="{B4501709-0030-4D9B-B928-338367F7A001}" srcOrd="1" destOrd="0" presId="urn:microsoft.com/office/officeart/2005/8/layout/target1"/>
    <dgm:cxn modelId="{84EAEDB0-E222-4BA8-9D71-18F3E9C73ADF}" type="presParOf" srcId="{D1F0C4E1-62F7-4E3F-AB46-BBA614ED6EBD}" destId="{29031BD9-5B04-4830-8AEB-08AEAFF1C230}" srcOrd="2" destOrd="0" presId="urn:microsoft.com/office/officeart/2005/8/layout/target1"/>
    <dgm:cxn modelId="{644AE46E-F56E-4E68-B284-80BE8EB266EB}" type="presParOf" srcId="{D1F0C4E1-62F7-4E3F-AB46-BBA614ED6EBD}" destId="{020D3017-FE2C-4201-B596-561BB259FF60}" srcOrd="3" destOrd="0" presId="urn:microsoft.com/office/officeart/2005/8/layout/target1"/>
    <dgm:cxn modelId="{92AEB973-C37F-419B-9579-92ABF8290DF5}" type="presParOf" srcId="{D1F0C4E1-62F7-4E3F-AB46-BBA614ED6EBD}" destId="{F73A4B26-A18C-47DF-B0FB-EDC5A1936AC3}" srcOrd="4" destOrd="0" presId="urn:microsoft.com/office/officeart/2005/8/layout/target1"/>
    <dgm:cxn modelId="{D9A56E30-1698-480E-BF3A-CBB9D96EE62A}" type="presParOf" srcId="{D1F0C4E1-62F7-4E3F-AB46-BBA614ED6EBD}" destId="{325D4367-A7CD-4B5A-A1AF-80D933E392A1}" srcOrd="5" destOrd="0" presId="urn:microsoft.com/office/officeart/2005/8/layout/target1"/>
    <dgm:cxn modelId="{3281D12E-0F25-4942-9D1B-E0CABC7AC23A}" type="presParOf" srcId="{D1F0C4E1-62F7-4E3F-AB46-BBA614ED6EBD}" destId="{02B9E720-73AE-4035-BCE9-2395E324797D}" srcOrd="6" destOrd="0" presId="urn:microsoft.com/office/officeart/2005/8/layout/target1"/>
    <dgm:cxn modelId="{AC27C400-AE0D-4089-AF85-2F90F0B1AAB0}" type="presParOf" srcId="{D1F0C4E1-62F7-4E3F-AB46-BBA614ED6EBD}" destId="{88B17B9E-924E-4A2E-BAC0-10E7DD0E32DB}" srcOrd="7" destOrd="0" presId="urn:microsoft.com/office/officeart/2005/8/layout/target1"/>
    <dgm:cxn modelId="{6CB7CFCE-6F63-4887-BEC3-94D441F2353A}" type="presParOf" srcId="{D1F0C4E1-62F7-4E3F-AB46-BBA614ED6EBD}" destId="{6806BC54-CF9C-434E-AC49-E17C383F478A}" srcOrd="8" destOrd="0" presId="urn:microsoft.com/office/officeart/2005/8/layout/target1"/>
    <dgm:cxn modelId="{5EF3DCF2-6255-4C8E-8AEE-749371A235D9}" type="presParOf" srcId="{D1F0C4E1-62F7-4E3F-AB46-BBA614ED6EBD}" destId="{5B0A5CE9-5A2F-4BD8-86B1-F328BB795FD8}" srcOrd="9" destOrd="0" presId="urn:microsoft.com/office/officeart/2005/8/layout/target1"/>
    <dgm:cxn modelId="{684B1F10-FCEC-418A-88F6-613D72C707F5}" type="presParOf" srcId="{D1F0C4E1-62F7-4E3F-AB46-BBA614ED6EBD}" destId="{F16C5C53-16CA-4C1B-9546-B5D8850EC38B}" srcOrd="10" destOrd="0" presId="urn:microsoft.com/office/officeart/2005/8/layout/target1"/>
    <dgm:cxn modelId="{6E65A360-0C99-4DB2-84D3-3C4BF9587789}" type="presParOf" srcId="{D1F0C4E1-62F7-4E3F-AB46-BBA614ED6EBD}" destId="{B031600A-69F3-4D0F-A68F-69A4D5FB9495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99C294-28FC-46E7-A4A1-FEAD1E9270F2}" type="doc">
      <dgm:prSet loTypeId="urn:microsoft.com/office/officeart/2005/8/layout/vList6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318EE559-DA94-4890-88BE-7B67C84FD02E}">
      <dgm:prSet phldrT="[Text]"/>
      <dgm:spPr/>
      <dgm:t>
        <a:bodyPr/>
        <a:lstStyle/>
        <a:p>
          <a:r>
            <a:rPr lang="en-GB" dirty="0" smtClean="0"/>
            <a:t>Blue screen</a:t>
          </a:r>
          <a:endParaRPr lang="en-GB" dirty="0"/>
        </a:p>
      </dgm:t>
    </dgm:pt>
    <dgm:pt modelId="{2C9448A3-FC6C-463A-9882-077EC253318B}" type="parTrans" cxnId="{347DE394-64EF-45CD-9294-8F1C4341BCF9}">
      <dgm:prSet/>
      <dgm:spPr/>
      <dgm:t>
        <a:bodyPr/>
        <a:lstStyle/>
        <a:p>
          <a:endParaRPr lang="en-GB"/>
        </a:p>
      </dgm:t>
    </dgm:pt>
    <dgm:pt modelId="{54F5546F-2056-4C24-9695-97797D35A201}" type="sibTrans" cxnId="{347DE394-64EF-45CD-9294-8F1C4341BCF9}">
      <dgm:prSet/>
      <dgm:spPr/>
      <dgm:t>
        <a:bodyPr/>
        <a:lstStyle/>
        <a:p>
          <a:endParaRPr lang="en-GB"/>
        </a:p>
      </dgm:t>
    </dgm:pt>
    <dgm:pt modelId="{9719FBBF-E923-4317-8912-8AB7860BC34D}">
      <dgm:prSet phldrT="[Text]"/>
      <dgm:spPr/>
      <dgm:t>
        <a:bodyPr/>
        <a:lstStyle/>
        <a:p>
          <a:r>
            <a:rPr lang="en-US" dirty="0" err="1" smtClean="0"/>
            <a:t>Perlow</a:t>
          </a:r>
          <a:r>
            <a:rPr lang="en-US" dirty="0" smtClean="0"/>
            <a:t>, L.A. (2012). </a:t>
          </a:r>
          <a:r>
            <a:rPr lang="en-US" i="1" dirty="0" smtClean="0"/>
            <a:t>Sleeping with your </a:t>
          </a:r>
          <a:r>
            <a:rPr lang="en-US" i="1" dirty="0" err="1" smtClean="0"/>
            <a:t>smartphone</a:t>
          </a:r>
          <a:r>
            <a:rPr lang="en-US" i="1" dirty="0" smtClean="0"/>
            <a:t>: How to break the 24/7 habit and change the way you work</a:t>
          </a:r>
          <a:r>
            <a:rPr lang="en-US" dirty="0" smtClean="0"/>
            <a:t>. Boston, MA: Harvard Business Review Press.</a:t>
          </a:r>
          <a:endParaRPr lang="en-GB" dirty="0"/>
        </a:p>
      </dgm:t>
    </dgm:pt>
    <dgm:pt modelId="{18E770EC-0C9F-44BD-AFE4-1C9E3360FCC1}" type="parTrans" cxnId="{78D776E5-2D70-421D-BB38-3EDD9D06A3BB}">
      <dgm:prSet/>
      <dgm:spPr/>
      <dgm:t>
        <a:bodyPr/>
        <a:lstStyle/>
        <a:p>
          <a:endParaRPr lang="en-GB"/>
        </a:p>
      </dgm:t>
    </dgm:pt>
    <dgm:pt modelId="{C1154B97-20D9-40AF-A183-3BC4E42736BE}" type="sibTrans" cxnId="{78D776E5-2D70-421D-BB38-3EDD9D06A3BB}">
      <dgm:prSet/>
      <dgm:spPr/>
      <dgm:t>
        <a:bodyPr/>
        <a:lstStyle/>
        <a:p>
          <a:endParaRPr lang="en-GB"/>
        </a:p>
      </dgm:t>
    </dgm:pt>
    <dgm:pt modelId="{995C9D48-BB7F-472B-B249-57352570444D}">
      <dgm:prSet phldrT="[Text]"/>
      <dgm:spPr/>
      <dgm:t>
        <a:bodyPr/>
        <a:lstStyle/>
        <a:p>
          <a:r>
            <a:rPr lang="en-GB" dirty="0" smtClean="0"/>
            <a:t>Boundaries</a:t>
          </a:r>
          <a:endParaRPr lang="en-GB" dirty="0"/>
        </a:p>
      </dgm:t>
    </dgm:pt>
    <dgm:pt modelId="{75114FF1-5E03-4AF7-A9FC-FEE28060797B}" type="parTrans" cxnId="{56596EDC-4B47-46FA-99F9-FABDA71B53B9}">
      <dgm:prSet/>
      <dgm:spPr/>
      <dgm:t>
        <a:bodyPr/>
        <a:lstStyle/>
        <a:p>
          <a:endParaRPr lang="en-GB"/>
        </a:p>
      </dgm:t>
    </dgm:pt>
    <dgm:pt modelId="{F7F4BB16-DA1B-473C-B1AE-D29B164727F9}" type="sibTrans" cxnId="{56596EDC-4B47-46FA-99F9-FABDA71B53B9}">
      <dgm:prSet/>
      <dgm:spPr/>
      <dgm:t>
        <a:bodyPr/>
        <a:lstStyle/>
        <a:p>
          <a:endParaRPr lang="en-GB"/>
        </a:p>
      </dgm:t>
    </dgm:pt>
    <dgm:pt modelId="{FA061212-FC62-4FFE-952F-0BFB56A8B6F1}">
      <dgm:prSet/>
      <dgm:spPr/>
      <dgm:t>
        <a:bodyPr/>
        <a:lstStyle/>
        <a:p>
          <a:r>
            <a:rPr lang="en-US" dirty="0" err="1" smtClean="0"/>
            <a:t>Querstret</a:t>
          </a:r>
          <a:r>
            <a:rPr lang="en-US" dirty="0" smtClean="0"/>
            <a:t>, D. and </a:t>
          </a:r>
          <a:r>
            <a:rPr lang="en-US" dirty="0" err="1" smtClean="0"/>
            <a:t>Cropley</a:t>
          </a:r>
          <a:r>
            <a:rPr lang="en-US" dirty="0" smtClean="0"/>
            <a:t>, M. (2012). Exploring the relationship between work-related rumination, sleep quality, and work-related fatigue. </a:t>
          </a:r>
          <a:r>
            <a:rPr lang="en-US" i="1" dirty="0" smtClean="0"/>
            <a:t>Journal of Occupational Health Psychology,</a:t>
          </a:r>
          <a:r>
            <a:rPr lang="en-US" dirty="0" smtClean="0"/>
            <a:t> </a:t>
          </a:r>
          <a:r>
            <a:rPr lang="en-US" b="1" dirty="0" smtClean="0"/>
            <a:t>17, </a:t>
          </a:r>
          <a:r>
            <a:rPr lang="en-US" dirty="0" smtClean="0"/>
            <a:t>pp. 341-353. </a:t>
          </a:r>
          <a:endParaRPr lang="en-GB" dirty="0"/>
        </a:p>
      </dgm:t>
    </dgm:pt>
    <dgm:pt modelId="{E912E0E6-55E1-4D2D-9D4B-DDB64D5BC8C2}" type="parTrans" cxnId="{209A92BF-4B96-481B-8448-F08B2A6610E2}">
      <dgm:prSet/>
      <dgm:spPr/>
      <dgm:t>
        <a:bodyPr/>
        <a:lstStyle/>
        <a:p>
          <a:endParaRPr lang="en-GB"/>
        </a:p>
      </dgm:t>
    </dgm:pt>
    <dgm:pt modelId="{A98EFDA7-978C-4C11-A384-CF515EBAC786}" type="sibTrans" cxnId="{209A92BF-4B96-481B-8448-F08B2A6610E2}">
      <dgm:prSet/>
      <dgm:spPr/>
      <dgm:t>
        <a:bodyPr/>
        <a:lstStyle/>
        <a:p>
          <a:endParaRPr lang="en-GB"/>
        </a:p>
      </dgm:t>
    </dgm:pt>
    <dgm:pt modelId="{4DE945A0-6D9A-467C-8D77-68DFF0589C83}" type="pres">
      <dgm:prSet presAssocID="{0A99C294-28FC-46E7-A4A1-FEAD1E9270F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5529A492-DBB7-420C-B5C3-C61E9C3673DE}" type="pres">
      <dgm:prSet presAssocID="{318EE559-DA94-4890-88BE-7B67C84FD02E}" presName="linNode" presStyleCnt="0"/>
      <dgm:spPr/>
      <dgm:t>
        <a:bodyPr/>
        <a:lstStyle/>
        <a:p>
          <a:endParaRPr lang="en-GB"/>
        </a:p>
      </dgm:t>
    </dgm:pt>
    <dgm:pt modelId="{95D47FDD-92D9-4740-8BEC-747D93CB94AA}" type="pres">
      <dgm:prSet presAssocID="{318EE559-DA94-4890-88BE-7B67C84FD02E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EE4ECA-E908-4C41-BC7D-88386BD0BD85}" type="pres">
      <dgm:prSet presAssocID="{318EE559-DA94-4890-88BE-7B67C84FD02E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3FB627-0B58-4521-807A-E5EF10547829}" type="pres">
      <dgm:prSet presAssocID="{54F5546F-2056-4C24-9695-97797D35A201}" presName="spacing" presStyleCnt="0"/>
      <dgm:spPr/>
      <dgm:t>
        <a:bodyPr/>
        <a:lstStyle/>
        <a:p>
          <a:endParaRPr lang="en-GB"/>
        </a:p>
      </dgm:t>
    </dgm:pt>
    <dgm:pt modelId="{A4B5CA3E-2606-4AC4-9365-CEDDC53D231F}" type="pres">
      <dgm:prSet presAssocID="{995C9D48-BB7F-472B-B249-57352570444D}" presName="linNode" presStyleCnt="0"/>
      <dgm:spPr/>
      <dgm:t>
        <a:bodyPr/>
        <a:lstStyle/>
        <a:p>
          <a:endParaRPr lang="en-GB"/>
        </a:p>
      </dgm:t>
    </dgm:pt>
    <dgm:pt modelId="{3CE3D099-46EA-419B-9E3D-ED6FC9267D5C}" type="pres">
      <dgm:prSet presAssocID="{995C9D48-BB7F-472B-B249-57352570444D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F1236F-DBCE-400F-BFA3-4A0A0E2D05CB}" type="pres">
      <dgm:prSet presAssocID="{995C9D48-BB7F-472B-B249-57352570444D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47DE394-64EF-45CD-9294-8F1C4341BCF9}" srcId="{0A99C294-28FC-46E7-A4A1-FEAD1E9270F2}" destId="{318EE559-DA94-4890-88BE-7B67C84FD02E}" srcOrd="0" destOrd="0" parTransId="{2C9448A3-FC6C-463A-9882-077EC253318B}" sibTransId="{54F5546F-2056-4C24-9695-97797D35A201}"/>
    <dgm:cxn modelId="{209A92BF-4B96-481B-8448-F08B2A6610E2}" srcId="{995C9D48-BB7F-472B-B249-57352570444D}" destId="{FA061212-FC62-4FFE-952F-0BFB56A8B6F1}" srcOrd="0" destOrd="0" parTransId="{E912E0E6-55E1-4D2D-9D4B-DDB64D5BC8C2}" sibTransId="{A98EFDA7-978C-4C11-A384-CF515EBAC786}"/>
    <dgm:cxn modelId="{78D776E5-2D70-421D-BB38-3EDD9D06A3BB}" srcId="{318EE559-DA94-4890-88BE-7B67C84FD02E}" destId="{9719FBBF-E923-4317-8912-8AB7860BC34D}" srcOrd="0" destOrd="0" parTransId="{18E770EC-0C9F-44BD-AFE4-1C9E3360FCC1}" sibTransId="{C1154B97-20D9-40AF-A183-3BC4E42736BE}"/>
    <dgm:cxn modelId="{62D9BE9A-F18A-4EBE-8751-6823472293D9}" type="presOf" srcId="{995C9D48-BB7F-472B-B249-57352570444D}" destId="{3CE3D099-46EA-419B-9E3D-ED6FC9267D5C}" srcOrd="0" destOrd="0" presId="urn:microsoft.com/office/officeart/2005/8/layout/vList6"/>
    <dgm:cxn modelId="{56596EDC-4B47-46FA-99F9-FABDA71B53B9}" srcId="{0A99C294-28FC-46E7-A4A1-FEAD1E9270F2}" destId="{995C9D48-BB7F-472B-B249-57352570444D}" srcOrd="1" destOrd="0" parTransId="{75114FF1-5E03-4AF7-A9FC-FEE28060797B}" sibTransId="{F7F4BB16-DA1B-473C-B1AE-D29B164727F9}"/>
    <dgm:cxn modelId="{24FD557D-BBB8-4F5D-9A78-1456558E880F}" type="presOf" srcId="{0A99C294-28FC-46E7-A4A1-FEAD1E9270F2}" destId="{4DE945A0-6D9A-467C-8D77-68DFF0589C83}" srcOrd="0" destOrd="0" presId="urn:microsoft.com/office/officeart/2005/8/layout/vList6"/>
    <dgm:cxn modelId="{5D544190-BB47-42C5-8F3C-8C22E45EBB45}" type="presOf" srcId="{FA061212-FC62-4FFE-952F-0BFB56A8B6F1}" destId="{B4F1236F-DBCE-400F-BFA3-4A0A0E2D05CB}" srcOrd="0" destOrd="0" presId="urn:microsoft.com/office/officeart/2005/8/layout/vList6"/>
    <dgm:cxn modelId="{83BEB675-557F-465B-8FB5-3C1846C28126}" type="presOf" srcId="{318EE559-DA94-4890-88BE-7B67C84FD02E}" destId="{95D47FDD-92D9-4740-8BEC-747D93CB94AA}" srcOrd="0" destOrd="0" presId="urn:microsoft.com/office/officeart/2005/8/layout/vList6"/>
    <dgm:cxn modelId="{3CFCE5FE-6B09-4594-9B08-1F26AA50DB5E}" type="presOf" srcId="{9719FBBF-E923-4317-8912-8AB7860BC34D}" destId="{DEEE4ECA-E908-4C41-BC7D-88386BD0BD85}" srcOrd="0" destOrd="0" presId="urn:microsoft.com/office/officeart/2005/8/layout/vList6"/>
    <dgm:cxn modelId="{9001D2BC-A3AF-4B8F-A912-243AB74C6A9E}" type="presParOf" srcId="{4DE945A0-6D9A-467C-8D77-68DFF0589C83}" destId="{5529A492-DBB7-420C-B5C3-C61E9C3673DE}" srcOrd="0" destOrd="0" presId="urn:microsoft.com/office/officeart/2005/8/layout/vList6"/>
    <dgm:cxn modelId="{F760250A-8347-4AED-919B-FD55CD8DD2D5}" type="presParOf" srcId="{5529A492-DBB7-420C-B5C3-C61E9C3673DE}" destId="{95D47FDD-92D9-4740-8BEC-747D93CB94AA}" srcOrd="0" destOrd="0" presId="urn:microsoft.com/office/officeart/2005/8/layout/vList6"/>
    <dgm:cxn modelId="{13D2BCAE-B4EB-4510-AF74-65B4E443364F}" type="presParOf" srcId="{5529A492-DBB7-420C-B5C3-C61E9C3673DE}" destId="{DEEE4ECA-E908-4C41-BC7D-88386BD0BD85}" srcOrd="1" destOrd="0" presId="urn:microsoft.com/office/officeart/2005/8/layout/vList6"/>
    <dgm:cxn modelId="{DC225BB1-E8FF-4209-A96F-D7AEAD444F76}" type="presParOf" srcId="{4DE945A0-6D9A-467C-8D77-68DFF0589C83}" destId="{613FB627-0B58-4521-807A-E5EF10547829}" srcOrd="1" destOrd="0" presId="urn:microsoft.com/office/officeart/2005/8/layout/vList6"/>
    <dgm:cxn modelId="{115A0059-4774-496D-B45A-9B5F11A641A0}" type="presParOf" srcId="{4DE945A0-6D9A-467C-8D77-68DFF0589C83}" destId="{A4B5CA3E-2606-4AC4-9365-CEDDC53D231F}" srcOrd="2" destOrd="0" presId="urn:microsoft.com/office/officeart/2005/8/layout/vList6"/>
    <dgm:cxn modelId="{5C184365-14B9-41AF-8FA4-5251C2A95AB9}" type="presParOf" srcId="{A4B5CA3E-2606-4AC4-9365-CEDDC53D231F}" destId="{3CE3D099-46EA-419B-9E3D-ED6FC9267D5C}" srcOrd="0" destOrd="0" presId="urn:microsoft.com/office/officeart/2005/8/layout/vList6"/>
    <dgm:cxn modelId="{1C06B43D-CB24-46A2-AA88-E0A001D64E05}" type="presParOf" srcId="{A4B5CA3E-2606-4AC4-9365-CEDDC53D231F}" destId="{B4F1236F-DBCE-400F-BFA3-4A0A0E2D05C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87F3F1-2D82-4B7C-924A-DF2542F4044A}" type="doc">
      <dgm:prSet loTypeId="urn:microsoft.com/office/officeart/2005/8/layout/process1" loCatId="process" qsTypeId="urn:microsoft.com/office/officeart/2005/8/quickstyle/simple4" qsCatId="simple" csTypeId="urn:microsoft.com/office/officeart/2005/8/colors/colorful4" csCatId="colorful" phldr="1"/>
      <dgm:spPr/>
    </dgm:pt>
    <dgm:pt modelId="{60EB4F4F-9A15-4C1A-857C-41FE3EA6EBD7}">
      <dgm:prSet phldrT="[Text]"/>
      <dgm:spPr/>
      <dgm:t>
        <a:bodyPr/>
        <a:lstStyle/>
        <a:p>
          <a:r>
            <a:rPr lang="en-GB" dirty="0" smtClean="0"/>
            <a:t>We know which environments and practices lead to work stress</a:t>
          </a:r>
          <a:endParaRPr lang="en-GB" dirty="0"/>
        </a:p>
      </dgm:t>
    </dgm:pt>
    <dgm:pt modelId="{CAC1A75C-AAC0-4240-BAAB-E1DF3D076DC5}" type="parTrans" cxnId="{68DD4750-87D2-4923-B497-0AFDB610DADF}">
      <dgm:prSet/>
      <dgm:spPr/>
      <dgm:t>
        <a:bodyPr/>
        <a:lstStyle/>
        <a:p>
          <a:endParaRPr lang="en-GB"/>
        </a:p>
      </dgm:t>
    </dgm:pt>
    <dgm:pt modelId="{521C1724-B745-4824-A410-AD4EFE3767BD}" type="sibTrans" cxnId="{68DD4750-87D2-4923-B497-0AFDB610DADF}">
      <dgm:prSet/>
      <dgm:spPr/>
      <dgm:t>
        <a:bodyPr/>
        <a:lstStyle/>
        <a:p>
          <a:endParaRPr lang="en-GB"/>
        </a:p>
      </dgm:t>
    </dgm:pt>
    <dgm:pt modelId="{3C01CC17-D6CC-43C0-AAAA-539E36C35AFB}">
      <dgm:prSet phldrT="[Text]"/>
      <dgm:spPr/>
      <dgm:t>
        <a:bodyPr/>
        <a:lstStyle/>
        <a:p>
          <a:r>
            <a:rPr lang="en-GB" dirty="0" smtClean="0"/>
            <a:t>We know how to buffer and ameliorate these</a:t>
          </a:r>
          <a:endParaRPr lang="en-GB" dirty="0"/>
        </a:p>
      </dgm:t>
    </dgm:pt>
    <dgm:pt modelId="{93D9C092-C7A5-41EE-BEA9-AC1104CB8758}" type="parTrans" cxnId="{6883F29D-D0C4-4022-A269-7C6E3A552359}">
      <dgm:prSet/>
      <dgm:spPr/>
      <dgm:t>
        <a:bodyPr/>
        <a:lstStyle/>
        <a:p>
          <a:endParaRPr lang="en-GB"/>
        </a:p>
      </dgm:t>
    </dgm:pt>
    <dgm:pt modelId="{2100505C-5B40-4797-AF6C-5171022148BA}" type="sibTrans" cxnId="{6883F29D-D0C4-4022-A269-7C6E3A552359}">
      <dgm:prSet/>
      <dgm:spPr/>
      <dgm:t>
        <a:bodyPr/>
        <a:lstStyle/>
        <a:p>
          <a:endParaRPr lang="en-GB"/>
        </a:p>
      </dgm:t>
    </dgm:pt>
    <dgm:pt modelId="{CB958107-4A45-4AC6-BF70-1913BB4B2EB7}">
      <dgm:prSet phldrT="[Text]"/>
      <dgm:spPr/>
      <dgm:t>
        <a:bodyPr/>
        <a:lstStyle/>
        <a:p>
          <a:r>
            <a:rPr lang="en-GB" dirty="0" smtClean="0"/>
            <a:t>When we don’t do it we are then culpable of injury, same as failing to remove asbestos or protecting workers from cigarette smoke</a:t>
          </a:r>
          <a:endParaRPr lang="en-GB" dirty="0"/>
        </a:p>
      </dgm:t>
    </dgm:pt>
    <dgm:pt modelId="{49349C2A-8AB8-4120-97B1-56081739F692}" type="parTrans" cxnId="{D30FCB3A-2258-4920-A4CE-A4EC3F724EF0}">
      <dgm:prSet/>
      <dgm:spPr/>
      <dgm:t>
        <a:bodyPr/>
        <a:lstStyle/>
        <a:p>
          <a:endParaRPr lang="en-GB"/>
        </a:p>
      </dgm:t>
    </dgm:pt>
    <dgm:pt modelId="{BCEABD85-D4F7-42BB-8D50-515E3F7034A0}" type="sibTrans" cxnId="{D30FCB3A-2258-4920-A4CE-A4EC3F724EF0}">
      <dgm:prSet/>
      <dgm:spPr/>
      <dgm:t>
        <a:bodyPr/>
        <a:lstStyle/>
        <a:p>
          <a:endParaRPr lang="en-GB"/>
        </a:p>
      </dgm:t>
    </dgm:pt>
    <dgm:pt modelId="{4DB92877-7C30-4F6D-A35F-1702F0FF4237}" type="pres">
      <dgm:prSet presAssocID="{4787F3F1-2D82-4B7C-924A-DF2542F4044A}" presName="Name0" presStyleCnt="0">
        <dgm:presLayoutVars>
          <dgm:dir/>
          <dgm:resizeHandles val="exact"/>
        </dgm:presLayoutVars>
      </dgm:prSet>
      <dgm:spPr/>
    </dgm:pt>
    <dgm:pt modelId="{C0588CE7-8361-44AF-B04F-D300B79364CA}" type="pres">
      <dgm:prSet presAssocID="{60EB4F4F-9A15-4C1A-857C-41FE3EA6EBD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C298B0-A0C2-4217-B3FF-706048E5F3F2}" type="pres">
      <dgm:prSet presAssocID="{521C1724-B745-4824-A410-AD4EFE3767BD}" presName="sibTrans" presStyleLbl="sibTrans2D1" presStyleIdx="0" presStyleCnt="2"/>
      <dgm:spPr/>
    </dgm:pt>
    <dgm:pt modelId="{1F03F63C-5111-4E1C-93B4-4684C36D612A}" type="pres">
      <dgm:prSet presAssocID="{521C1724-B745-4824-A410-AD4EFE3767BD}" presName="connectorText" presStyleLbl="sibTrans2D1" presStyleIdx="0" presStyleCnt="2"/>
      <dgm:spPr/>
    </dgm:pt>
    <dgm:pt modelId="{8356CD7C-EDE9-40F7-A3A0-CBAF7651EF31}" type="pres">
      <dgm:prSet presAssocID="{3C01CC17-D6CC-43C0-AAAA-539E36C35AFB}" presName="node" presStyleLbl="node1" presStyleIdx="1" presStyleCnt="3">
        <dgm:presLayoutVars>
          <dgm:bulletEnabled val="1"/>
        </dgm:presLayoutVars>
      </dgm:prSet>
      <dgm:spPr/>
    </dgm:pt>
    <dgm:pt modelId="{CC9A8DD7-128A-41A3-9697-C91BF87C1834}" type="pres">
      <dgm:prSet presAssocID="{2100505C-5B40-4797-AF6C-5171022148BA}" presName="sibTrans" presStyleLbl="sibTrans2D1" presStyleIdx="1" presStyleCnt="2"/>
      <dgm:spPr/>
    </dgm:pt>
    <dgm:pt modelId="{A1BA541F-D121-4CAB-AD9A-977B18C87E66}" type="pres">
      <dgm:prSet presAssocID="{2100505C-5B40-4797-AF6C-5171022148BA}" presName="connectorText" presStyleLbl="sibTrans2D1" presStyleIdx="1" presStyleCnt="2"/>
      <dgm:spPr/>
    </dgm:pt>
    <dgm:pt modelId="{568F6ADD-D0E0-4B2C-949B-7DC59725B8AA}" type="pres">
      <dgm:prSet presAssocID="{CB958107-4A45-4AC6-BF70-1913BB4B2EB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5220648-4933-4818-B561-F03BFD1058B7}" type="presOf" srcId="{CB958107-4A45-4AC6-BF70-1913BB4B2EB7}" destId="{568F6ADD-D0E0-4B2C-949B-7DC59725B8AA}" srcOrd="0" destOrd="0" presId="urn:microsoft.com/office/officeart/2005/8/layout/process1"/>
    <dgm:cxn modelId="{2FB09C3F-ACAD-46B8-8AD6-4CBBB7D4AFD1}" type="presOf" srcId="{521C1724-B745-4824-A410-AD4EFE3767BD}" destId="{D3C298B0-A0C2-4217-B3FF-706048E5F3F2}" srcOrd="0" destOrd="0" presId="urn:microsoft.com/office/officeart/2005/8/layout/process1"/>
    <dgm:cxn modelId="{42C2279A-BC54-46D5-9071-1BE464EEA465}" type="presOf" srcId="{3C01CC17-D6CC-43C0-AAAA-539E36C35AFB}" destId="{8356CD7C-EDE9-40F7-A3A0-CBAF7651EF31}" srcOrd="0" destOrd="0" presId="urn:microsoft.com/office/officeart/2005/8/layout/process1"/>
    <dgm:cxn modelId="{68DD4750-87D2-4923-B497-0AFDB610DADF}" srcId="{4787F3F1-2D82-4B7C-924A-DF2542F4044A}" destId="{60EB4F4F-9A15-4C1A-857C-41FE3EA6EBD7}" srcOrd="0" destOrd="0" parTransId="{CAC1A75C-AAC0-4240-BAAB-E1DF3D076DC5}" sibTransId="{521C1724-B745-4824-A410-AD4EFE3767BD}"/>
    <dgm:cxn modelId="{04F19CE6-11C4-4B81-B472-D4C0568D45A1}" type="presOf" srcId="{60EB4F4F-9A15-4C1A-857C-41FE3EA6EBD7}" destId="{C0588CE7-8361-44AF-B04F-D300B79364CA}" srcOrd="0" destOrd="0" presId="urn:microsoft.com/office/officeart/2005/8/layout/process1"/>
    <dgm:cxn modelId="{3DE2ED93-29E7-4A82-B169-2A67524C00D9}" type="presOf" srcId="{2100505C-5B40-4797-AF6C-5171022148BA}" destId="{A1BA541F-D121-4CAB-AD9A-977B18C87E66}" srcOrd="1" destOrd="0" presId="urn:microsoft.com/office/officeart/2005/8/layout/process1"/>
    <dgm:cxn modelId="{D30FCB3A-2258-4920-A4CE-A4EC3F724EF0}" srcId="{4787F3F1-2D82-4B7C-924A-DF2542F4044A}" destId="{CB958107-4A45-4AC6-BF70-1913BB4B2EB7}" srcOrd="2" destOrd="0" parTransId="{49349C2A-8AB8-4120-97B1-56081739F692}" sibTransId="{BCEABD85-D4F7-42BB-8D50-515E3F7034A0}"/>
    <dgm:cxn modelId="{942CDFDD-FFD3-4B0D-886A-6756E3D5929F}" type="presOf" srcId="{4787F3F1-2D82-4B7C-924A-DF2542F4044A}" destId="{4DB92877-7C30-4F6D-A35F-1702F0FF4237}" srcOrd="0" destOrd="0" presId="urn:microsoft.com/office/officeart/2005/8/layout/process1"/>
    <dgm:cxn modelId="{5C50E973-4EB5-4ED7-B059-086074AECCA6}" type="presOf" srcId="{521C1724-B745-4824-A410-AD4EFE3767BD}" destId="{1F03F63C-5111-4E1C-93B4-4684C36D612A}" srcOrd="1" destOrd="0" presId="urn:microsoft.com/office/officeart/2005/8/layout/process1"/>
    <dgm:cxn modelId="{6883F29D-D0C4-4022-A269-7C6E3A552359}" srcId="{4787F3F1-2D82-4B7C-924A-DF2542F4044A}" destId="{3C01CC17-D6CC-43C0-AAAA-539E36C35AFB}" srcOrd="1" destOrd="0" parTransId="{93D9C092-C7A5-41EE-BEA9-AC1104CB8758}" sibTransId="{2100505C-5B40-4797-AF6C-5171022148BA}"/>
    <dgm:cxn modelId="{5CEA6899-CD54-44C1-8361-DC7AC4DD3FCF}" type="presOf" srcId="{2100505C-5B40-4797-AF6C-5171022148BA}" destId="{CC9A8DD7-128A-41A3-9697-C91BF87C1834}" srcOrd="0" destOrd="0" presId="urn:microsoft.com/office/officeart/2005/8/layout/process1"/>
    <dgm:cxn modelId="{86975195-A3C8-4000-878F-F829227A7E5F}" type="presParOf" srcId="{4DB92877-7C30-4F6D-A35F-1702F0FF4237}" destId="{C0588CE7-8361-44AF-B04F-D300B79364CA}" srcOrd="0" destOrd="0" presId="urn:microsoft.com/office/officeart/2005/8/layout/process1"/>
    <dgm:cxn modelId="{61897ADA-8933-40FF-B863-0890B7254461}" type="presParOf" srcId="{4DB92877-7C30-4F6D-A35F-1702F0FF4237}" destId="{D3C298B0-A0C2-4217-B3FF-706048E5F3F2}" srcOrd="1" destOrd="0" presId="urn:microsoft.com/office/officeart/2005/8/layout/process1"/>
    <dgm:cxn modelId="{08E9E3A0-8428-44A6-A9B7-C2FC6B85218C}" type="presParOf" srcId="{D3C298B0-A0C2-4217-B3FF-706048E5F3F2}" destId="{1F03F63C-5111-4E1C-93B4-4684C36D612A}" srcOrd="0" destOrd="0" presId="urn:microsoft.com/office/officeart/2005/8/layout/process1"/>
    <dgm:cxn modelId="{8C60A3B8-C296-4004-B87A-C887745FE787}" type="presParOf" srcId="{4DB92877-7C30-4F6D-A35F-1702F0FF4237}" destId="{8356CD7C-EDE9-40F7-A3A0-CBAF7651EF31}" srcOrd="2" destOrd="0" presId="urn:microsoft.com/office/officeart/2005/8/layout/process1"/>
    <dgm:cxn modelId="{551BAE49-6C1F-4133-907E-444B1598026D}" type="presParOf" srcId="{4DB92877-7C30-4F6D-A35F-1702F0FF4237}" destId="{CC9A8DD7-128A-41A3-9697-C91BF87C1834}" srcOrd="3" destOrd="0" presId="urn:microsoft.com/office/officeart/2005/8/layout/process1"/>
    <dgm:cxn modelId="{6BED5F1B-4C54-47A7-B9CB-9D48A741C41E}" type="presParOf" srcId="{CC9A8DD7-128A-41A3-9697-C91BF87C1834}" destId="{A1BA541F-D121-4CAB-AD9A-977B18C87E66}" srcOrd="0" destOrd="0" presId="urn:microsoft.com/office/officeart/2005/8/layout/process1"/>
    <dgm:cxn modelId="{B40B58E6-AF7B-47C2-ABC1-74E8B0BA41CB}" type="presParOf" srcId="{4DB92877-7C30-4F6D-A35F-1702F0FF4237}" destId="{568F6ADD-D0E0-4B2C-949B-7DC59725B8A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F0E59B-2A5B-4130-A84F-102B64CBBBD7}" type="doc">
      <dgm:prSet loTypeId="urn:microsoft.com/office/officeart/2005/8/layout/default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8DFC1A19-BDB6-484C-891E-0147C26645B9}">
      <dgm:prSet phldrT="[Text]"/>
      <dgm:spPr/>
      <dgm:t>
        <a:bodyPr/>
        <a:lstStyle/>
        <a:p>
          <a:r>
            <a:rPr lang="en-GB" dirty="0" smtClean="0"/>
            <a:t>1. All employers to proactively seek to improve employee wellbeing by developing well-designed jobs, monitoring them and seeking to increase employee engagement. </a:t>
          </a:r>
        </a:p>
        <a:p>
          <a:r>
            <a:rPr lang="en-GB" dirty="0" smtClean="0"/>
            <a:t>As a minimum this includes implementing the relevant guidance from NICE and HSE on improving psychological wellbeing at work, which helps employers to apply the psychological principles outlined above in a practical way. </a:t>
          </a:r>
          <a:endParaRPr lang="en-GB" dirty="0"/>
        </a:p>
      </dgm:t>
    </dgm:pt>
    <dgm:pt modelId="{C6DEF7C7-3CDA-4294-B919-3197DC73F6C8}" type="parTrans" cxnId="{2D998551-B4A9-4602-A844-DF9FE735963D}">
      <dgm:prSet/>
      <dgm:spPr/>
      <dgm:t>
        <a:bodyPr/>
        <a:lstStyle/>
        <a:p>
          <a:endParaRPr lang="en-GB"/>
        </a:p>
      </dgm:t>
    </dgm:pt>
    <dgm:pt modelId="{91751565-8CEF-4AE2-9494-9B365B0AB49E}" type="sibTrans" cxnId="{2D998551-B4A9-4602-A844-DF9FE735963D}">
      <dgm:prSet/>
      <dgm:spPr/>
      <dgm:t>
        <a:bodyPr/>
        <a:lstStyle/>
        <a:p>
          <a:endParaRPr lang="en-GB"/>
        </a:p>
      </dgm:t>
    </dgm:pt>
    <dgm:pt modelId="{ECF75C1B-0BBC-4320-8A9D-419D1EC0DF52}">
      <dgm:prSet/>
      <dgm:spPr/>
      <dgm:t>
        <a:bodyPr/>
        <a:lstStyle/>
        <a:p>
          <a:r>
            <a:rPr lang="en-GB" dirty="0" smtClean="0"/>
            <a:t>2. Employers, and particularly those who employ people on zero hours contracts, to maintain transparent two-way communication with their employees and offer effective support and so that they can carefully consider the psychological impact of atypical work arrangements and job insecurity. </a:t>
          </a:r>
        </a:p>
        <a:p>
          <a:r>
            <a:rPr lang="en-GB" dirty="0" smtClean="0"/>
            <a:t>Employers actively design workplace practices to protect their employees’ wellbeing and ameliorate the negative effects of insecurity. </a:t>
          </a:r>
          <a:endParaRPr lang="en-GB" dirty="0" smtClean="0"/>
        </a:p>
      </dgm:t>
    </dgm:pt>
    <dgm:pt modelId="{3683B173-5D91-439C-BBCE-6344C7EBD8A7}" type="parTrans" cxnId="{0CC3CCD1-E637-4153-8B52-79F893C7A362}">
      <dgm:prSet/>
      <dgm:spPr/>
      <dgm:t>
        <a:bodyPr/>
        <a:lstStyle/>
        <a:p>
          <a:endParaRPr lang="en-GB"/>
        </a:p>
      </dgm:t>
    </dgm:pt>
    <dgm:pt modelId="{444C39EE-9A9F-4001-B0EE-2D0C94008D76}" type="sibTrans" cxnId="{0CC3CCD1-E637-4153-8B52-79F893C7A362}">
      <dgm:prSet/>
      <dgm:spPr/>
      <dgm:t>
        <a:bodyPr/>
        <a:lstStyle/>
        <a:p>
          <a:endParaRPr lang="en-GB"/>
        </a:p>
      </dgm:t>
    </dgm:pt>
    <dgm:pt modelId="{64D7E682-653A-471B-952E-6671F1CCB2AA}">
      <dgm:prSet/>
      <dgm:spPr/>
      <dgm:t>
        <a:bodyPr/>
        <a:lstStyle/>
        <a:p>
          <a:r>
            <a:rPr lang="en-GB" dirty="0" smtClean="0"/>
            <a:t>3. Senior managers to regularly discuss employee health and wellbeing at board level to ensure a proactive approach to mental wellbeing at work, and include employees in a collaborative way to find solutions. </a:t>
          </a:r>
        </a:p>
        <a:p>
          <a:r>
            <a:rPr lang="en-GB" dirty="0" smtClean="0"/>
            <a:t>A culture of preventing psychological harm starts at the top of an organisation but involves people at every level. </a:t>
          </a:r>
          <a:endParaRPr lang="en-GB" dirty="0" smtClean="0"/>
        </a:p>
      </dgm:t>
    </dgm:pt>
    <dgm:pt modelId="{426E8688-7F67-4F6C-814A-6CADB48E2225}" type="parTrans" cxnId="{65660C7F-D4AF-480C-A258-F768C602F63C}">
      <dgm:prSet/>
      <dgm:spPr/>
      <dgm:t>
        <a:bodyPr/>
        <a:lstStyle/>
        <a:p>
          <a:endParaRPr lang="en-GB"/>
        </a:p>
      </dgm:t>
    </dgm:pt>
    <dgm:pt modelId="{B659F398-FD2C-45D8-A731-56D5488BC2D8}" type="sibTrans" cxnId="{65660C7F-D4AF-480C-A258-F768C602F63C}">
      <dgm:prSet/>
      <dgm:spPr/>
      <dgm:t>
        <a:bodyPr/>
        <a:lstStyle/>
        <a:p>
          <a:endParaRPr lang="en-GB"/>
        </a:p>
      </dgm:t>
    </dgm:pt>
    <dgm:pt modelId="{9A4ADAFD-95F2-45ED-B5D4-80A58F643CB2}">
      <dgm:prSet/>
      <dgm:spPr/>
      <dgm:t>
        <a:bodyPr/>
        <a:lstStyle/>
        <a:p>
          <a:r>
            <a:rPr lang="en-GB" dirty="0" smtClean="0"/>
            <a:t>4. Organisations to recognise the behaviours of managers which will help to minimise stress-related problems, i.e. fostering positive supervisory behaviours and enhancing managers’ capacity to identify and act on symptoms of poor psychological health among employees. </a:t>
          </a:r>
        </a:p>
        <a:p>
          <a:r>
            <a:rPr lang="en-GB" dirty="0" smtClean="0"/>
            <a:t>Toolkits and self-assessment processes developed by HSE/CIPD and initiatives such as the Workplace Wellbeing Charter can used to support organisations.</a:t>
          </a:r>
          <a:endParaRPr lang="en-GB" alt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61D925F-2306-4685-AF9A-1BBDA3A52EAA}" type="parTrans" cxnId="{6B062E76-EE13-4070-B994-E6124C518E20}">
      <dgm:prSet/>
      <dgm:spPr/>
      <dgm:t>
        <a:bodyPr/>
        <a:lstStyle/>
        <a:p>
          <a:endParaRPr lang="en-GB"/>
        </a:p>
      </dgm:t>
    </dgm:pt>
    <dgm:pt modelId="{8E06F1C7-F259-43A7-BDE8-6C492041D19A}" type="sibTrans" cxnId="{6B062E76-EE13-4070-B994-E6124C518E20}">
      <dgm:prSet/>
      <dgm:spPr/>
      <dgm:t>
        <a:bodyPr/>
        <a:lstStyle/>
        <a:p>
          <a:endParaRPr lang="en-GB"/>
        </a:p>
      </dgm:t>
    </dgm:pt>
    <dgm:pt modelId="{211F73DD-B061-40E9-A4AA-5495AD249C24}" type="pres">
      <dgm:prSet presAssocID="{00F0E59B-2A5B-4130-A84F-102B64CBBBD7}" presName="diagram" presStyleCnt="0">
        <dgm:presLayoutVars>
          <dgm:dir/>
          <dgm:resizeHandles val="exact"/>
        </dgm:presLayoutVars>
      </dgm:prSet>
      <dgm:spPr/>
    </dgm:pt>
    <dgm:pt modelId="{8298EC00-74E7-4937-AD17-132FB1F86F53}" type="pres">
      <dgm:prSet presAssocID="{8DFC1A19-BDB6-484C-891E-0147C26645B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9EE455-BB31-422C-9899-80CDD99AF72D}" type="pres">
      <dgm:prSet presAssocID="{91751565-8CEF-4AE2-9494-9B365B0AB49E}" presName="sibTrans" presStyleCnt="0"/>
      <dgm:spPr/>
    </dgm:pt>
    <dgm:pt modelId="{DD5C0E80-6FB5-44CA-9F1D-B60F8DDBABF6}" type="pres">
      <dgm:prSet presAssocID="{ECF75C1B-0BBC-4320-8A9D-419D1EC0DF52}" presName="node" presStyleLbl="node1" presStyleIdx="1" presStyleCnt="4">
        <dgm:presLayoutVars>
          <dgm:bulletEnabled val="1"/>
        </dgm:presLayoutVars>
      </dgm:prSet>
      <dgm:spPr/>
    </dgm:pt>
    <dgm:pt modelId="{F89B4FE0-055A-4905-8A29-E25AA3C4E963}" type="pres">
      <dgm:prSet presAssocID="{444C39EE-9A9F-4001-B0EE-2D0C94008D76}" presName="sibTrans" presStyleCnt="0"/>
      <dgm:spPr/>
    </dgm:pt>
    <dgm:pt modelId="{88319D5B-63DD-4441-AAA3-705B7469A142}" type="pres">
      <dgm:prSet presAssocID="{64D7E682-653A-471B-952E-6671F1CCB2AA}" presName="node" presStyleLbl="node1" presStyleIdx="2" presStyleCnt="4">
        <dgm:presLayoutVars>
          <dgm:bulletEnabled val="1"/>
        </dgm:presLayoutVars>
      </dgm:prSet>
      <dgm:spPr/>
    </dgm:pt>
    <dgm:pt modelId="{35A3878A-2E97-427E-9680-6306500F8CF6}" type="pres">
      <dgm:prSet presAssocID="{B659F398-FD2C-45D8-A731-56D5488BC2D8}" presName="sibTrans" presStyleCnt="0"/>
      <dgm:spPr/>
    </dgm:pt>
    <dgm:pt modelId="{203E2589-7891-46E5-A894-CC8C6E847F11}" type="pres">
      <dgm:prSet presAssocID="{9A4ADAFD-95F2-45ED-B5D4-80A58F643CB2}" presName="node" presStyleLbl="node1" presStyleIdx="3" presStyleCnt="4">
        <dgm:presLayoutVars>
          <dgm:bulletEnabled val="1"/>
        </dgm:presLayoutVars>
      </dgm:prSet>
      <dgm:spPr/>
    </dgm:pt>
  </dgm:ptLst>
  <dgm:cxnLst>
    <dgm:cxn modelId="{7E9C7C71-E456-49C1-8730-ED8BA73B49B2}" type="presOf" srcId="{8DFC1A19-BDB6-484C-891E-0147C26645B9}" destId="{8298EC00-74E7-4937-AD17-132FB1F86F53}" srcOrd="0" destOrd="0" presId="urn:microsoft.com/office/officeart/2005/8/layout/default"/>
    <dgm:cxn modelId="{0CC3CCD1-E637-4153-8B52-79F893C7A362}" srcId="{00F0E59B-2A5B-4130-A84F-102B64CBBBD7}" destId="{ECF75C1B-0BBC-4320-8A9D-419D1EC0DF52}" srcOrd="1" destOrd="0" parTransId="{3683B173-5D91-439C-BBCE-6344C7EBD8A7}" sibTransId="{444C39EE-9A9F-4001-B0EE-2D0C94008D76}"/>
    <dgm:cxn modelId="{305751D2-E5D6-4E5C-82E5-0CF1B8E50E5B}" type="presOf" srcId="{ECF75C1B-0BBC-4320-8A9D-419D1EC0DF52}" destId="{DD5C0E80-6FB5-44CA-9F1D-B60F8DDBABF6}" srcOrd="0" destOrd="0" presId="urn:microsoft.com/office/officeart/2005/8/layout/default"/>
    <dgm:cxn modelId="{6B062E76-EE13-4070-B994-E6124C518E20}" srcId="{00F0E59B-2A5B-4130-A84F-102B64CBBBD7}" destId="{9A4ADAFD-95F2-45ED-B5D4-80A58F643CB2}" srcOrd="3" destOrd="0" parTransId="{961D925F-2306-4685-AF9A-1BBDA3A52EAA}" sibTransId="{8E06F1C7-F259-43A7-BDE8-6C492041D19A}"/>
    <dgm:cxn modelId="{2D998551-B4A9-4602-A844-DF9FE735963D}" srcId="{00F0E59B-2A5B-4130-A84F-102B64CBBBD7}" destId="{8DFC1A19-BDB6-484C-891E-0147C26645B9}" srcOrd="0" destOrd="0" parTransId="{C6DEF7C7-3CDA-4294-B919-3197DC73F6C8}" sibTransId="{91751565-8CEF-4AE2-9494-9B365B0AB49E}"/>
    <dgm:cxn modelId="{65660C7F-D4AF-480C-A258-F768C602F63C}" srcId="{00F0E59B-2A5B-4130-A84F-102B64CBBBD7}" destId="{64D7E682-653A-471B-952E-6671F1CCB2AA}" srcOrd="2" destOrd="0" parTransId="{426E8688-7F67-4F6C-814A-6CADB48E2225}" sibTransId="{B659F398-FD2C-45D8-A731-56D5488BC2D8}"/>
    <dgm:cxn modelId="{77A105AA-1318-4694-9390-DC0F984E59B5}" type="presOf" srcId="{9A4ADAFD-95F2-45ED-B5D4-80A58F643CB2}" destId="{203E2589-7891-46E5-A894-CC8C6E847F11}" srcOrd="0" destOrd="0" presId="urn:microsoft.com/office/officeart/2005/8/layout/default"/>
    <dgm:cxn modelId="{1B5EF4F1-212B-4C0E-9EB3-ED4A61FB0705}" type="presOf" srcId="{00F0E59B-2A5B-4130-A84F-102B64CBBBD7}" destId="{211F73DD-B061-40E9-A4AA-5495AD249C24}" srcOrd="0" destOrd="0" presId="urn:microsoft.com/office/officeart/2005/8/layout/default"/>
    <dgm:cxn modelId="{D509BCB5-C25F-4561-8326-8086F1EB35B6}" type="presOf" srcId="{64D7E682-653A-471B-952E-6671F1CCB2AA}" destId="{88319D5B-63DD-4441-AAA3-705B7469A142}" srcOrd="0" destOrd="0" presId="urn:microsoft.com/office/officeart/2005/8/layout/default"/>
    <dgm:cxn modelId="{D0E156D6-35D2-47C1-814A-E220B538050E}" type="presParOf" srcId="{211F73DD-B061-40E9-A4AA-5495AD249C24}" destId="{8298EC00-74E7-4937-AD17-132FB1F86F53}" srcOrd="0" destOrd="0" presId="urn:microsoft.com/office/officeart/2005/8/layout/default"/>
    <dgm:cxn modelId="{32A6E8B9-B061-4EA3-AFDB-E58888646113}" type="presParOf" srcId="{211F73DD-B061-40E9-A4AA-5495AD249C24}" destId="{389EE455-BB31-422C-9899-80CDD99AF72D}" srcOrd="1" destOrd="0" presId="urn:microsoft.com/office/officeart/2005/8/layout/default"/>
    <dgm:cxn modelId="{6185E9A3-467F-4685-B096-8EE0679E2999}" type="presParOf" srcId="{211F73DD-B061-40E9-A4AA-5495AD249C24}" destId="{DD5C0E80-6FB5-44CA-9F1D-B60F8DDBABF6}" srcOrd="2" destOrd="0" presId="urn:microsoft.com/office/officeart/2005/8/layout/default"/>
    <dgm:cxn modelId="{38392A56-1E2B-406B-8266-C677B847C211}" type="presParOf" srcId="{211F73DD-B061-40E9-A4AA-5495AD249C24}" destId="{F89B4FE0-055A-4905-8A29-E25AA3C4E963}" srcOrd="3" destOrd="0" presId="urn:microsoft.com/office/officeart/2005/8/layout/default"/>
    <dgm:cxn modelId="{A4BCB8AB-1EF8-4E4B-9BCC-41153EEA4CAB}" type="presParOf" srcId="{211F73DD-B061-40E9-A4AA-5495AD249C24}" destId="{88319D5B-63DD-4441-AAA3-705B7469A142}" srcOrd="4" destOrd="0" presId="urn:microsoft.com/office/officeart/2005/8/layout/default"/>
    <dgm:cxn modelId="{F2DAAA4B-47A2-49B9-B2BB-72D364E8FEE3}" type="presParOf" srcId="{211F73DD-B061-40E9-A4AA-5495AD249C24}" destId="{35A3878A-2E97-427E-9680-6306500F8CF6}" srcOrd="5" destOrd="0" presId="urn:microsoft.com/office/officeart/2005/8/layout/default"/>
    <dgm:cxn modelId="{C79B1205-69B4-495D-9948-0F64A193FEDF}" type="presParOf" srcId="{211F73DD-B061-40E9-A4AA-5495AD249C24}" destId="{203E2589-7891-46E5-A894-CC8C6E847F1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EB832E-B17D-4F2E-A25D-C90E028EAFCF}" type="doc">
      <dgm:prSet loTypeId="urn:microsoft.com/office/officeart/2005/8/layout/hList1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A450C294-846F-4FE0-B1FC-6D0A29EE0A7E}">
      <dgm:prSet phldrT="[Text]"/>
      <dgm:spPr/>
      <dgm:t>
        <a:bodyPr/>
        <a:lstStyle/>
        <a:p>
          <a:r>
            <a:rPr lang="en-GB" dirty="0" smtClean="0"/>
            <a:t>Medical </a:t>
          </a:r>
          <a:endParaRPr lang="en-GB" dirty="0"/>
        </a:p>
      </dgm:t>
    </dgm:pt>
    <dgm:pt modelId="{1F7B3E35-DDD9-46BD-B29A-EA8D9B78353E}" type="parTrans" cxnId="{69700B17-1B4B-4822-8536-E83D6D78A147}">
      <dgm:prSet/>
      <dgm:spPr/>
      <dgm:t>
        <a:bodyPr/>
        <a:lstStyle/>
        <a:p>
          <a:endParaRPr lang="en-GB"/>
        </a:p>
      </dgm:t>
    </dgm:pt>
    <dgm:pt modelId="{3F6EDF6E-B4A8-4B7F-B1CD-904AC6F85EC6}" type="sibTrans" cxnId="{69700B17-1B4B-4822-8536-E83D6D78A147}">
      <dgm:prSet/>
      <dgm:spPr/>
      <dgm:t>
        <a:bodyPr/>
        <a:lstStyle/>
        <a:p>
          <a:endParaRPr lang="en-GB"/>
        </a:p>
      </dgm:t>
    </dgm:pt>
    <dgm:pt modelId="{E21CCAC5-8B5B-4B83-8989-2525DA9516BA}">
      <dgm:prSet phldrT="[Text]"/>
      <dgm:spPr/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Keep in contact with medical professionals, support with sleep and </a:t>
          </a:r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mood </a:t>
          </a:r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might be necessary</a:t>
          </a:r>
          <a:endParaRPr lang="en-GB" dirty="0"/>
        </a:p>
      </dgm:t>
    </dgm:pt>
    <dgm:pt modelId="{CFA19B5C-BF39-47A8-9AC6-CC5C722C5292}" type="parTrans" cxnId="{93CC0321-6A4D-4694-81C1-65A5C1094CFD}">
      <dgm:prSet/>
      <dgm:spPr/>
      <dgm:t>
        <a:bodyPr/>
        <a:lstStyle/>
        <a:p>
          <a:endParaRPr lang="en-GB"/>
        </a:p>
      </dgm:t>
    </dgm:pt>
    <dgm:pt modelId="{43FC09BE-E467-43B8-89C8-2984315031F0}" type="sibTrans" cxnId="{93CC0321-6A4D-4694-81C1-65A5C1094CFD}">
      <dgm:prSet/>
      <dgm:spPr/>
      <dgm:t>
        <a:bodyPr/>
        <a:lstStyle/>
        <a:p>
          <a:endParaRPr lang="en-GB"/>
        </a:p>
      </dgm:t>
    </dgm:pt>
    <dgm:pt modelId="{8D0E9CF1-6076-4AA2-A72F-8256C497D9A9}">
      <dgm:prSet phldrT="[Text]"/>
      <dgm:spPr/>
      <dgm:t>
        <a:bodyPr/>
        <a:lstStyle/>
        <a:p>
          <a:r>
            <a:rPr lang="en-GB" dirty="0" smtClean="0"/>
            <a:t>Strategies</a:t>
          </a:r>
          <a:endParaRPr lang="en-GB" dirty="0"/>
        </a:p>
      </dgm:t>
    </dgm:pt>
    <dgm:pt modelId="{2B194E0C-264D-4670-8DF0-92EC46C03202}" type="parTrans" cxnId="{B18DC9FB-F2F2-491B-AF71-0C805F681C49}">
      <dgm:prSet/>
      <dgm:spPr/>
      <dgm:t>
        <a:bodyPr/>
        <a:lstStyle/>
        <a:p>
          <a:endParaRPr lang="en-GB"/>
        </a:p>
      </dgm:t>
    </dgm:pt>
    <dgm:pt modelId="{46E82FB2-7727-4C32-9BE6-118AE097E913}" type="sibTrans" cxnId="{B18DC9FB-F2F2-491B-AF71-0C805F681C49}">
      <dgm:prSet/>
      <dgm:spPr/>
      <dgm:t>
        <a:bodyPr/>
        <a:lstStyle/>
        <a:p>
          <a:endParaRPr lang="en-GB"/>
        </a:p>
      </dgm:t>
    </dgm:pt>
    <dgm:pt modelId="{5BC0EB0E-7EA3-4A22-8628-F3E07ED20AA2}">
      <dgm:prSet phldrT="[Text]"/>
      <dgm:spPr/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Memory skills</a:t>
          </a:r>
          <a:endParaRPr lang="en-GB" dirty="0"/>
        </a:p>
      </dgm:t>
    </dgm:pt>
    <dgm:pt modelId="{756ECFD4-2076-4697-A112-652E7EC4D634}" type="parTrans" cxnId="{D4100D27-E621-4734-9D7F-00346B99872C}">
      <dgm:prSet/>
      <dgm:spPr/>
      <dgm:t>
        <a:bodyPr/>
        <a:lstStyle/>
        <a:p>
          <a:endParaRPr lang="en-GB"/>
        </a:p>
      </dgm:t>
    </dgm:pt>
    <dgm:pt modelId="{0E29CDD6-5187-4957-9901-523B60627DC7}" type="sibTrans" cxnId="{D4100D27-E621-4734-9D7F-00346B99872C}">
      <dgm:prSet/>
      <dgm:spPr/>
      <dgm:t>
        <a:bodyPr/>
        <a:lstStyle/>
        <a:p>
          <a:endParaRPr lang="en-GB"/>
        </a:p>
      </dgm:t>
    </dgm:pt>
    <dgm:pt modelId="{0D1FB82F-3650-40AD-BC92-7AE14DE9CA70}">
      <dgm:prSet phldrT="[Text]"/>
      <dgm:spPr/>
      <dgm:t>
        <a:bodyPr/>
        <a:lstStyle/>
        <a:p>
          <a:r>
            <a:rPr lang="en-GB" dirty="0" smtClean="0"/>
            <a:t>Ergonomics</a:t>
          </a:r>
          <a:endParaRPr lang="en-GB" dirty="0"/>
        </a:p>
      </dgm:t>
    </dgm:pt>
    <dgm:pt modelId="{1640309A-B89F-4366-A04E-BC646800C773}" type="parTrans" cxnId="{45479433-2D0A-4893-B7FF-716E7F5C002A}">
      <dgm:prSet/>
      <dgm:spPr/>
      <dgm:t>
        <a:bodyPr/>
        <a:lstStyle/>
        <a:p>
          <a:endParaRPr lang="en-GB"/>
        </a:p>
      </dgm:t>
    </dgm:pt>
    <dgm:pt modelId="{23ED8C21-9D19-4AB5-A6C3-81C3598FF585}" type="sibTrans" cxnId="{45479433-2D0A-4893-B7FF-716E7F5C002A}">
      <dgm:prSet/>
      <dgm:spPr/>
      <dgm:t>
        <a:bodyPr/>
        <a:lstStyle/>
        <a:p>
          <a:endParaRPr lang="en-GB"/>
        </a:p>
      </dgm:t>
    </dgm:pt>
    <dgm:pt modelId="{30A67B5B-3AE4-45A7-8A15-47602B36F77B}">
      <dgm:prSet phldrT="[Text]"/>
      <dgm:spPr/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Know your </a:t>
          </a:r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emotional </a:t>
          </a:r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triggers – position yourself where you can feel calm and not overwhelmed</a:t>
          </a:r>
          <a:endParaRPr lang="en-GB" dirty="0"/>
        </a:p>
      </dgm:t>
    </dgm:pt>
    <dgm:pt modelId="{004F1A5D-1772-4EE1-A9EF-5552472290DD}" type="parTrans" cxnId="{38C7647A-6D87-40FD-BF87-2F565D3ADF28}">
      <dgm:prSet/>
      <dgm:spPr/>
      <dgm:t>
        <a:bodyPr/>
        <a:lstStyle/>
        <a:p>
          <a:endParaRPr lang="en-GB"/>
        </a:p>
      </dgm:t>
    </dgm:pt>
    <dgm:pt modelId="{78BB6F1D-F3E9-4C23-A7BA-226F53BDB89D}" type="sibTrans" cxnId="{38C7647A-6D87-40FD-BF87-2F565D3ADF28}">
      <dgm:prSet/>
      <dgm:spPr/>
      <dgm:t>
        <a:bodyPr/>
        <a:lstStyle/>
        <a:p>
          <a:endParaRPr lang="en-GB"/>
        </a:p>
      </dgm:t>
    </dgm:pt>
    <dgm:pt modelId="{208B42FA-5812-4A4C-887F-A6FD3F04699B}">
      <dgm:prSet/>
      <dgm:spPr/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Pay attention to diet and rest</a:t>
          </a:r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A431536-3C63-437F-88CE-2DC34DC668DA}" type="parTrans" cxnId="{685FD0B1-F581-4AC7-9CB3-CD8902F43C36}">
      <dgm:prSet/>
      <dgm:spPr/>
      <dgm:t>
        <a:bodyPr/>
        <a:lstStyle/>
        <a:p>
          <a:endParaRPr lang="en-GB"/>
        </a:p>
      </dgm:t>
    </dgm:pt>
    <dgm:pt modelId="{44E24AB4-7602-48D0-9D20-713B78AA4B21}" type="sibTrans" cxnId="{685FD0B1-F581-4AC7-9CB3-CD8902F43C36}">
      <dgm:prSet/>
      <dgm:spPr/>
      <dgm:t>
        <a:bodyPr/>
        <a:lstStyle/>
        <a:p>
          <a:endParaRPr lang="en-GB"/>
        </a:p>
      </dgm:t>
    </dgm:pt>
    <dgm:pt modelId="{D72108BF-AFEB-4A12-AEC9-B336BEE9140E}">
      <dgm:prSet/>
      <dgm:spPr/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Keep an exercise and rest balance</a:t>
          </a:r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F091F17-9137-4594-8ACB-923737990F20}" type="parTrans" cxnId="{F54CC434-3127-4241-9B5A-41FE61CF8455}">
      <dgm:prSet/>
      <dgm:spPr/>
      <dgm:t>
        <a:bodyPr/>
        <a:lstStyle/>
        <a:p>
          <a:endParaRPr lang="en-GB"/>
        </a:p>
      </dgm:t>
    </dgm:pt>
    <dgm:pt modelId="{FDA23692-A326-4A8B-85D7-E332E62BBDD7}" type="sibTrans" cxnId="{F54CC434-3127-4241-9B5A-41FE61CF8455}">
      <dgm:prSet/>
      <dgm:spPr/>
      <dgm:t>
        <a:bodyPr/>
        <a:lstStyle/>
        <a:p>
          <a:endParaRPr lang="en-GB"/>
        </a:p>
      </dgm:t>
    </dgm:pt>
    <dgm:pt modelId="{6F7245BF-CD21-4645-A562-F583B8180295}">
      <dgm:prSet/>
      <dgm:spPr/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Organisational skills – lists and </a:t>
          </a:r>
          <a:r>
            <a:rPr lang="en-US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colour</a:t>
          </a:r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are a great help </a:t>
          </a:r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5514CAB-C0A4-49F2-A55C-95B73457393A}" type="parTrans" cxnId="{2741A74A-4B72-450B-989A-4E71E93B9401}">
      <dgm:prSet/>
      <dgm:spPr/>
      <dgm:t>
        <a:bodyPr/>
        <a:lstStyle/>
        <a:p>
          <a:endParaRPr lang="en-GB"/>
        </a:p>
      </dgm:t>
    </dgm:pt>
    <dgm:pt modelId="{0DE5B4DB-118C-4760-9238-41A87B239015}" type="sibTrans" cxnId="{2741A74A-4B72-450B-989A-4E71E93B9401}">
      <dgm:prSet/>
      <dgm:spPr/>
      <dgm:t>
        <a:bodyPr/>
        <a:lstStyle/>
        <a:p>
          <a:endParaRPr lang="en-GB"/>
        </a:p>
      </dgm:t>
    </dgm:pt>
    <dgm:pt modelId="{D7117BCE-D11C-485D-B65A-C89B8D3640D8}">
      <dgm:prSet/>
      <dgm:spPr/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Timekeeping</a:t>
          </a:r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0968A83-CC4B-484C-B32D-FE1420062F95}" type="parTrans" cxnId="{BBD5AAB2-212D-4EB4-82CB-0AD5A304BEBB}">
      <dgm:prSet/>
      <dgm:spPr/>
      <dgm:t>
        <a:bodyPr/>
        <a:lstStyle/>
        <a:p>
          <a:endParaRPr lang="en-GB"/>
        </a:p>
      </dgm:t>
    </dgm:pt>
    <dgm:pt modelId="{81FD0131-C17B-40A1-B5EC-D4D40FB43620}" type="sibTrans" cxnId="{BBD5AAB2-212D-4EB4-82CB-0AD5A304BEBB}">
      <dgm:prSet/>
      <dgm:spPr/>
      <dgm:t>
        <a:bodyPr/>
        <a:lstStyle/>
        <a:p>
          <a:endParaRPr lang="en-GB"/>
        </a:p>
      </dgm:t>
    </dgm:pt>
    <dgm:pt modelId="{B1F7A732-4367-4510-AD41-103CABC051AB}">
      <dgm:prSet/>
      <dgm:spPr/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Self-advocacy</a:t>
          </a:r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73E9DF6-AEB8-4B29-AD3A-40FD997B58F0}" type="parTrans" cxnId="{6F897BEF-905F-42E0-813A-06EA802C77E9}">
      <dgm:prSet/>
      <dgm:spPr/>
      <dgm:t>
        <a:bodyPr/>
        <a:lstStyle/>
        <a:p>
          <a:endParaRPr lang="en-GB"/>
        </a:p>
      </dgm:t>
    </dgm:pt>
    <dgm:pt modelId="{61E4EB81-4C5B-4D6A-ACB1-157C3A8CB18F}" type="sibTrans" cxnId="{6F897BEF-905F-42E0-813A-06EA802C77E9}">
      <dgm:prSet/>
      <dgm:spPr/>
      <dgm:t>
        <a:bodyPr/>
        <a:lstStyle/>
        <a:p>
          <a:endParaRPr lang="en-GB"/>
        </a:p>
      </dgm:t>
    </dgm:pt>
    <dgm:pt modelId="{035F294F-04D8-4F73-A3E0-B6949A167645}">
      <dgm:prSet/>
      <dgm:spPr/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Ask for clarification and examples</a:t>
          </a:r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FEBF53E-C523-4F8E-82F3-0E59987E82D4}" type="parTrans" cxnId="{87065689-EF6C-480A-B338-9B953849E52A}">
      <dgm:prSet/>
      <dgm:spPr/>
      <dgm:t>
        <a:bodyPr/>
        <a:lstStyle/>
        <a:p>
          <a:endParaRPr lang="en-GB"/>
        </a:p>
      </dgm:t>
    </dgm:pt>
    <dgm:pt modelId="{38EAF93C-499A-4CA2-B4AA-CB82CC33BD8D}" type="sibTrans" cxnId="{87065689-EF6C-480A-B338-9B953849E52A}">
      <dgm:prSet/>
      <dgm:spPr/>
      <dgm:t>
        <a:bodyPr/>
        <a:lstStyle/>
        <a:p>
          <a:endParaRPr lang="en-GB"/>
        </a:p>
      </dgm:t>
    </dgm:pt>
    <dgm:pt modelId="{FE781E28-E026-4309-8690-4A3F78D2E705}">
      <dgm:prSet/>
      <dgm:spPr/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Work to strengths</a:t>
          </a:r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7C7DF14-F495-44DE-AA10-B7A0B2033321}" type="parTrans" cxnId="{BEC0A38F-4BCA-477F-8D38-576A420DB408}">
      <dgm:prSet/>
      <dgm:spPr/>
      <dgm:t>
        <a:bodyPr/>
        <a:lstStyle/>
        <a:p>
          <a:endParaRPr lang="en-GB"/>
        </a:p>
      </dgm:t>
    </dgm:pt>
    <dgm:pt modelId="{A06F55D7-F07B-4985-94FF-7E29E8B3122A}" type="sibTrans" cxnId="{BEC0A38F-4BCA-477F-8D38-576A420DB408}">
      <dgm:prSet/>
      <dgm:spPr/>
      <dgm:t>
        <a:bodyPr/>
        <a:lstStyle/>
        <a:p>
          <a:endParaRPr lang="en-GB"/>
        </a:p>
      </dgm:t>
    </dgm:pt>
    <dgm:pt modelId="{762D2C51-C808-4DC1-9C5A-F368FA548370}">
      <dgm:prSet/>
      <dgm:spPr/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Create a breaks routine and keep to it </a:t>
          </a:r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221C030-CCA5-4480-8620-CF4980C97B2D}" type="parTrans" cxnId="{A499761D-E8E2-48C8-B4AC-800709FDB318}">
      <dgm:prSet/>
      <dgm:spPr/>
      <dgm:t>
        <a:bodyPr/>
        <a:lstStyle/>
        <a:p>
          <a:endParaRPr lang="en-GB"/>
        </a:p>
      </dgm:t>
    </dgm:pt>
    <dgm:pt modelId="{3589E20A-45F1-4CE6-ADF1-854E7B1E418A}" type="sibTrans" cxnId="{A499761D-E8E2-48C8-B4AC-800709FDB318}">
      <dgm:prSet/>
      <dgm:spPr/>
      <dgm:t>
        <a:bodyPr/>
        <a:lstStyle/>
        <a:p>
          <a:endParaRPr lang="en-GB"/>
        </a:p>
      </dgm:t>
    </dgm:pt>
    <dgm:pt modelId="{7F8C3C4C-5503-41B2-A64D-8F2E391B9BFF}">
      <dgm:prSet phldrT="[Text]"/>
      <dgm:spPr/>
      <dgm:t>
        <a:bodyPr/>
        <a:lstStyle/>
        <a:p>
          <a:r>
            <a:rPr lang="en-GB" dirty="0" smtClean="0">
              <a:latin typeface="Tahoma" pitchFamily="34" charset="0"/>
              <a:ea typeface="Tahoma" pitchFamily="34" charset="0"/>
              <a:cs typeface="Tahoma" pitchFamily="34" charset="0"/>
            </a:rPr>
            <a:t>Identify break out spaces for moments of overwhelm</a:t>
          </a:r>
          <a:endParaRPr lang="en-GB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B0DE4DD-16BE-4705-A7F6-F12A40C7ADD2}" type="parTrans" cxnId="{0365C5AA-04E6-41D9-AC0F-606DFD6E1675}">
      <dgm:prSet/>
      <dgm:spPr/>
    </dgm:pt>
    <dgm:pt modelId="{49D4C369-3B35-4AD1-8B8A-D252D2F19E9D}" type="sibTrans" cxnId="{0365C5AA-04E6-41D9-AC0F-606DFD6E1675}">
      <dgm:prSet/>
      <dgm:spPr/>
    </dgm:pt>
    <dgm:pt modelId="{62986FD1-7534-47B4-BCC7-4EEB3B6FE3D0}" type="pres">
      <dgm:prSet presAssocID="{14EB832E-B17D-4F2E-A25D-C90E028EAFC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F448928-D149-42BA-9263-E6B34189A11C}" type="pres">
      <dgm:prSet presAssocID="{A450C294-846F-4FE0-B1FC-6D0A29EE0A7E}" presName="composite" presStyleCnt="0"/>
      <dgm:spPr/>
    </dgm:pt>
    <dgm:pt modelId="{D2886645-A5FE-40BF-9B4D-6F27FA86026C}" type="pres">
      <dgm:prSet presAssocID="{A450C294-846F-4FE0-B1FC-6D0A29EE0A7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C0035C-11E7-4669-9630-F2178AFAF4EF}" type="pres">
      <dgm:prSet presAssocID="{A450C294-846F-4FE0-B1FC-6D0A29EE0A7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8BE637-B6D3-4501-8ED9-532CFF0CC8DF}" type="pres">
      <dgm:prSet presAssocID="{3F6EDF6E-B4A8-4B7F-B1CD-904AC6F85EC6}" presName="space" presStyleCnt="0"/>
      <dgm:spPr/>
    </dgm:pt>
    <dgm:pt modelId="{CD826EE6-B567-45A5-9A7A-6A2EF245BBE1}" type="pres">
      <dgm:prSet presAssocID="{8D0E9CF1-6076-4AA2-A72F-8256C497D9A9}" presName="composite" presStyleCnt="0"/>
      <dgm:spPr/>
    </dgm:pt>
    <dgm:pt modelId="{9FFF97FE-5E2B-4C8C-AED2-D0507BD9FE18}" type="pres">
      <dgm:prSet presAssocID="{8D0E9CF1-6076-4AA2-A72F-8256C497D9A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F9B320-2A17-42E2-A51F-41EE145220C2}" type="pres">
      <dgm:prSet presAssocID="{8D0E9CF1-6076-4AA2-A72F-8256C497D9A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1986E3-9618-40D6-8723-1D3FC49D39B0}" type="pres">
      <dgm:prSet presAssocID="{46E82FB2-7727-4C32-9BE6-118AE097E913}" presName="space" presStyleCnt="0"/>
      <dgm:spPr/>
    </dgm:pt>
    <dgm:pt modelId="{0A45AF06-37EC-4C26-ABA0-AF9132B66A1D}" type="pres">
      <dgm:prSet presAssocID="{0D1FB82F-3650-40AD-BC92-7AE14DE9CA70}" presName="composite" presStyleCnt="0"/>
      <dgm:spPr/>
    </dgm:pt>
    <dgm:pt modelId="{28EF1462-3128-4E82-BE6D-B89C7D6C0620}" type="pres">
      <dgm:prSet presAssocID="{0D1FB82F-3650-40AD-BC92-7AE14DE9CA7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A65002-0D36-4154-85ED-F49F3281A805}" type="pres">
      <dgm:prSet presAssocID="{0D1FB82F-3650-40AD-BC92-7AE14DE9CA7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54CC434-3127-4241-9B5A-41FE61CF8455}" srcId="{A450C294-846F-4FE0-B1FC-6D0A29EE0A7E}" destId="{D72108BF-AFEB-4A12-AEC9-B336BEE9140E}" srcOrd="2" destOrd="0" parTransId="{2F091F17-9137-4594-8ACB-923737990F20}" sibTransId="{FDA23692-A326-4A8B-85D7-E332E62BBDD7}"/>
    <dgm:cxn modelId="{AA16A669-DFBE-4349-82D3-A740AC6E369A}" type="presOf" srcId="{D72108BF-AFEB-4A12-AEC9-B336BEE9140E}" destId="{32C0035C-11E7-4669-9630-F2178AFAF4EF}" srcOrd="0" destOrd="2" presId="urn:microsoft.com/office/officeart/2005/8/layout/hList1"/>
    <dgm:cxn modelId="{B18DC9FB-F2F2-491B-AF71-0C805F681C49}" srcId="{14EB832E-B17D-4F2E-A25D-C90E028EAFCF}" destId="{8D0E9CF1-6076-4AA2-A72F-8256C497D9A9}" srcOrd="1" destOrd="0" parTransId="{2B194E0C-264D-4670-8DF0-92EC46C03202}" sibTransId="{46E82FB2-7727-4C32-9BE6-118AE097E913}"/>
    <dgm:cxn modelId="{1B759406-AA7B-43E4-9772-22A122A4383B}" type="presOf" srcId="{A450C294-846F-4FE0-B1FC-6D0A29EE0A7E}" destId="{D2886645-A5FE-40BF-9B4D-6F27FA86026C}" srcOrd="0" destOrd="0" presId="urn:microsoft.com/office/officeart/2005/8/layout/hList1"/>
    <dgm:cxn modelId="{E184702D-7933-4A08-B976-87BCD2F15BAA}" type="presOf" srcId="{FE781E28-E026-4309-8690-4A3F78D2E705}" destId="{4FF9B320-2A17-42E2-A51F-41EE145220C2}" srcOrd="0" destOrd="5" presId="urn:microsoft.com/office/officeart/2005/8/layout/hList1"/>
    <dgm:cxn modelId="{2741A74A-4B72-450B-989A-4E71E93B9401}" srcId="{8D0E9CF1-6076-4AA2-A72F-8256C497D9A9}" destId="{6F7245BF-CD21-4645-A562-F583B8180295}" srcOrd="1" destOrd="0" parTransId="{55514CAB-C0A4-49F2-A55C-95B73457393A}" sibTransId="{0DE5B4DB-118C-4760-9238-41A87B239015}"/>
    <dgm:cxn modelId="{BBD5AAB2-212D-4EB4-82CB-0AD5A304BEBB}" srcId="{8D0E9CF1-6076-4AA2-A72F-8256C497D9A9}" destId="{D7117BCE-D11C-485D-B65A-C89B8D3640D8}" srcOrd="2" destOrd="0" parTransId="{50968A83-CC4B-484C-B32D-FE1420062F95}" sibTransId="{81FD0131-C17B-40A1-B5EC-D4D40FB43620}"/>
    <dgm:cxn modelId="{6F897BEF-905F-42E0-813A-06EA802C77E9}" srcId="{8D0E9CF1-6076-4AA2-A72F-8256C497D9A9}" destId="{B1F7A732-4367-4510-AD41-103CABC051AB}" srcOrd="3" destOrd="0" parTransId="{C73E9DF6-AEB8-4B29-AD3A-40FD997B58F0}" sibTransId="{61E4EB81-4C5B-4D6A-ACB1-157C3A8CB18F}"/>
    <dgm:cxn modelId="{685FD0B1-F581-4AC7-9CB3-CD8902F43C36}" srcId="{A450C294-846F-4FE0-B1FC-6D0A29EE0A7E}" destId="{208B42FA-5812-4A4C-887F-A6FD3F04699B}" srcOrd="1" destOrd="0" parTransId="{4A431536-3C63-437F-88CE-2DC34DC668DA}" sibTransId="{44E24AB4-7602-48D0-9D20-713B78AA4B21}"/>
    <dgm:cxn modelId="{69700B17-1B4B-4822-8536-E83D6D78A147}" srcId="{14EB832E-B17D-4F2E-A25D-C90E028EAFCF}" destId="{A450C294-846F-4FE0-B1FC-6D0A29EE0A7E}" srcOrd="0" destOrd="0" parTransId="{1F7B3E35-DDD9-46BD-B29A-EA8D9B78353E}" sibTransId="{3F6EDF6E-B4A8-4B7F-B1CD-904AC6F85EC6}"/>
    <dgm:cxn modelId="{4CF395C2-737B-4CA8-B02F-455597427D77}" type="presOf" srcId="{762D2C51-C808-4DC1-9C5A-F368FA548370}" destId="{4FF9B320-2A17-42E2-A51F-41EE145220C2}" srcOrd="0" destOrd="6" presId="urn:microsoft.com/office/officeart/2005/8/layout/hList1"/>
    <dgm:cxn modelId="{45479433-2D0A-4893-B7FF-716E7F5C002A}" srcId="{14EB832E-B17D-4F2E-A25D-C90E028EAFCF}" destId="{0D1FB82F-3650-40AD-BC92-7AE14DE9CA70}" srcOrd="2" destOrd="0" parTransId="{1640309A-B89F-4366-A04E-BC646800C773}" sibTransId="{23ED8C21-9D19-4AB5-A6C3-81C3598FF585}"/>
    <dgm:cxn modelId="{474F951E-C70A-4F83-B675-783A0F791393}" type="presOf" srcId="{6F7245BF-CD21-4645-A562-F583B8180295}" destId="{4FF9B320-2A17-42E2-A51F-41EE145220C2}" srcOrd="0" destOrd="1" presId="urn:microsoft.com/office/officeart/2005/8/layout/hList1"/>
    <dgm:cxn modelId="{93CC0321-6A4D-4694-81C1-65A5C1094CFD}" srcId="{A450C294-846F-4FE0-B1FC-6D0A29EE0A7E}" destId="{E21CCAC5-8B5B-4B83-8989-2525DA9516BA}" srcOrd="0" destOrd="0" parTransId="{CFA19B5C-BF39-47A8-9AC6-CC5C722C5292}" sibTransId="{43FC09BE-E467-43B8-89C8-2984315031F0}"/>
    <dgm:cxn modelId="{8EA69EE8-F155-4D60-A933-C27732832473}" type="presOf" srcId="{8D0E9CF1-6076-4AA2-A72F-8256C497D9A9}" destId="{9FFF97FE-5E2B-4C8C-AED2-D0507BD9FE18}" srcOrd="0" destOrd="0" presId="urn:microsoft.com/office/officeart/2005/8/layout/hList1"/>
    <dgm:cxn modelId="{38C7647A-6D87-40FD-BF87-2F565D3ADF28}" srcId="{0D1FB82F-3650-40AD-BC92-7AE14DE9CA70}" destId="{30A67B5B-3AE4-45A7-8A15-47602B36F77B}" srcOrd="0" destOrd="0" parTransId="{004F1A5D-1772-4EE1-A9EF-5552472290DD}" sibTransId="{78BB6F1D-F3E9-4C23-A7BA-226F53BDB89D}"/>
    <dgm:cxn modelId="{655631B8-065D-47DB-9235-A91BB443A8D1}" type="presOf" srcId="{5BC0EB0E-7EA3-4A22-8628-F3E07ED20AA2}" destId="{4FF9B320-2A17-42E2-A51F-41EE145220C2}" srcOrd="0" destOrd="0" presId="urn:microsoft.com/office/officeart/2005/8/layout/hList1"/>
    <dgm:cxn modelId="{7CF33423-61C0-4CC6-869C-652729FB36F0}" type="presOf" srcId="{035F294F-04D8-4F73-A3E0-B6949A167645}" destId="{4FF9B320-2A17-42E2-A51F-41EE145220C2}" srcOrd="0" destOrd="4" presId="urn:microsoft.com/office/officeart/2005/8/layout/hList1"/>
    <dgm:cxn modelId="{87065689-EF6C-480A-B338-9B953849E52A}" srcId="{8D0E9CF1-6076-4AA2-A72F-8256C497D9A9}" destId="{035F294F-04D8-4F73-A3E0-B6949A167645}" srcOrd="4" destOrd="0" parTransId="{FFEBF53E-C523-4F8E-82F3-0E59987E82D4}" sibTransId="{38EAF93C-499A-4CA2-B4AA-CB82CC33BD8D}"/>
    <dgm:cxn modelId="{A499761D-E8E2-48C8-B4AC-800709FDB318}" srcId="{8D0E9CF1-6076-4AA2-A72F-8256C497D9A9}" destId="{762D2C51-C808-4DC1-9C5A-F368FA548370}" srcOrd="6" destOrd="0" parTransId="{3221C030-CCA5-4480-8620-CF4980C97B2D}" sibTransId="{3589E20A-45F1-4CE6-ADF1-854E7B1E418A}"/>
    <dgm:cxn modelId="{2A543914-ACDB-46EA-B518-6513AE56DD26}" type="presOf" srcId="{B1F7A732-4367-4510-AD41-103CABC051AB}" destId="{4FF9B320-2A17-42E2-A51F-41EE145220C2}" srcOrd="0" destOrd="3" presId="urn:microsoft.com/office/officeart/2005/8/layout/hList1"/>
    <dgm:cxn modelId="{2BDBFD01-9FA4-4FE3-9BAF-5894739AF3FB}" type="presOf" srcId="{D7117BCE-D11C-485D-B65A-C89B8D3640D8}" destId="{4FF9B320-2A17-42E2-A51F-41EE145220C2}" srcOrd="0" destOrd="2" presId="urn:microsoft.com/office/officeart/2005/8/layout/hList1"/>
    <dgm:cxn modelId="{BEC0A38F-4BCA-477F-8D38-576A420DB408}" srcId="{8D0E9CF1-6076-4AA2-A72F-8256C497D9A9}" destId="{FE781E28-E026-4309-8690-4A3F78D2E705}" srcOrd="5" destOrd="0" parTransId="{27C7DF14-F495-44DE-AA10-B7A0B2033321}" sibTransId="{A06F55D7-F07B-4985-94FF-7E29E8B3122A}"/>
    <dgm:cxn modelId="{1F0A0C86-0FF3-490B-8994-D7E3762645FB}" type="presOf" srcId="{208B42FA-5812-4A4C-887F-A6FD3F04699B}" destId="{32C0035C-11E7-4669-9630-F2178AFAF4EF}" srcOrd="0" destOrd="1" presId="urn:microsoft.com/office/officeart/2005/8/layout/hList1"/>
    <dgm:cxn modelId="{0365C5AA-04E6-41D9-AC0F-606DFD6E1675}" srcId="{0D1FB82F-3650-40AD-BC92-7AE14DE9CA70}" destId="{7F8C3C4C-5503-41B2-A64D-8F2E391B9BFF}" srcOrd="1" destOrd="0" parTransId="{EB0DE4DD-16BE-4705-A7F6-F12A40C7ADD2}" sibTransId="{49D4C369-3B35-4AD1-8B8A-D252D2F19E9D}"/>
    <dgm:cxn modelId="{88929534-4788-46CE-A836-ADA51A968F6F}" type="presOf" srcId="{30A67B5B-3AE4-45A7-8A15-47602B36F77B}" destId="{DAA65002-0D36-4154-85ED-F49F3281A805}" srcOrd="0" destOrd="0" presId="urn:microsoft.com/office/officeart/2005/8/layout/hList1"/>
    <dgm:cxn modelId="{ACC48815-F3B4-4D30-9F46-6B32A2C92E74}" type="presOf" srcId="{7F8C3C4C-5503-41B2-A64D-8F2E391B9BFF}" destId="{DAA65002-0D36-4154-85ED-F49F3281A805}" srcOrd="0" destOrd="1" presId="urn:microsoft.com/office/officeart/2005/8/layout/hList1"/>
    <dgm:cxn modelId="{948522B6-A748-42CC-B79B-3AEFD18A6147}" type="presOf" srcId="{E21CCAC5-8B5B-4B83-8989-2525DA9516BA}" destId="{32C0035C-11E7-4669-9630-F2178AFAF4EF}" srcOrd="0" destOrd="0" presId="urn:microsoft.com/office/officeart/2005/8/layout/hList1"/>
    <dgm:cxn modelId="{D4100D27-E621-4734-9D7F-00346B99872C}" srcId="{8D0E9CF1-6076-4AA2-A72F-8256C497D9A9}" destId="{5BC0EB0E-7EA3-4A22-8628-F3E07ED20AA2}" srcOrd="0" destOrd="0" parTransId="{756ECFD4-2076-4697-A112-652E7EC4D634}" sibTransId="{0E29CDD6-5187-4957-9901-523B60627DC7}"/>
    <dgm:cxn modelId="{14DEADB6-8C5E-47BE-A084-E55B46B11F41}" type="presOf" srcId="{14EB832E-B17D-4F2E-A25D-C90E028EAFCF}" destId="{62986FD1-7534-47B4-BCC7-4EEB3B6FE3D0}" srcOrd="0" destOrd="0" presId="urn:microsoft.com/office/officeart/2005/8/layout/hList1"/>
    <dgm:cxn modelId="{73544658-148A-4217-9758-1C883D4244EA}" type="presOf" srcId="{0D1FB82F-3650-40AD-BC92-7AE14DE9CA70}" destId="{28EF1462-3128-4E82-BE6D-B89C7D6C0620}" srcOrd="0" destOrd="0" presId="urn:microsoft.com/office/officeart/2005/8/layout/hList1"/>
    <dgm:cxn modelId="{EE2BFA00-8D32-4BB2-BBF6-9CD95F285077}" type="presParOf" srcId="{62986FD1-7534-47B4-BCC7-4EEB3B6FE3D0}" destId="{BF448928-D149-42BA-9263-E6B34189A11C}" srcOrd="0" destOrd="0" presId="urn:microsoft.com/office/officeart/2005/8/layout/hList1"/>
    <dgm:cxn modelId="{881934BA-1CBA-4A1B-8DDF-41C9B9EB905D}" type="presParOf" srcId="{BF448928-D149-42BA-9263-E6B34189A11C}" destId="{D2886645-A5FE-40BF-9B4D-6F27FA86026C}" srcOrd="0" destOrd="0" presId="urn:microsoft.com/office/officeart/2005/8/layout/hList1"/>
    <dgm:cxn modelId="{8BE1CCF0-3EC4-48EE-8127-4A700BA96270}" type="presParOf" srcId="{BF448928-D149-42BA-9263-E6B34189A11C}" destId="{32C0035C-11E7-4669-9630-F2178AFAF4EF}" srcOrd="1" destOrd="0" presId="urn:microsoft.com/office/officeart/2005/8/layout/hList1"/>
    <dgm:cxn modelId="{786A4CC7-BC72-449F-BBFD-7241E9F7AE94}" type="presParOf" srcId="{62986FD1-7534-47B4-BCC7-4EEB3B6FE3D0}" destId="{978BE637-B6D3-4501-8ED9-532CFF0CC8DF}" srcOrd="1" destOrd="0" presId="urn:microsoft.com/office/officeart/2005/8/layout/hList1"/>
    <dgm:cxn modelId="{F4C32974-0259-4865-A2C1-4BAFAC06A137}" type="presParOf" srcId="{62986FD1-7534-47B4-BCC7-4EEB3B6FE3D0}" destId="{CD826EE6-B567-45A5-9A7A-6A2EF245BBE1}" srcOrd="2" destOrd="0" presId="urn:microsoft.com/office/officeart/2005/8/layout/hList1"/>
    <dgm:cxn modelId="{FDFEF57B-85C8-46DD-AEAD-C0A0A60D411C}" type="presParOf" srcId="{CD826EE6-B567-45A5-9A7A-6A2EF245BBE1}" destId="{9FFF97FE-5E2B-4C8C-AED2-D0507BD9FE18}" srcOrd="0" destOrd="0" presId="urn:microsoft.com/office/officeart/2005/8/layout/hList1"/>
    <dgm:cxn modelId="{DE2F6882-CB7D-48A3-BB6C-3253A79D31CA}" type="presParOf" srcId="{CD826EE6-B567-45A5-9A7A-6A2EF245BBE1}" destId="{4FF9B320-2A17-42E2-A51F-41EE145220C2}" srcOrd="1" destOrd="0" presId="urn:microsoft.com/office/officeart/2005/8/layout/hList1"/>
    <dgm:cxn modelId="{A2E1736A-D88C-41D2-BC9E-438C0C4DBC3D}" type="presParOf" srcId="{62986FD1-7534-47B4-BCC7-4EEB3B6FE3D0}" destId="{0E1986E3-9618-40D6-8723-1D3FC49D39B0}" srcOrd="3" destOrd="0" presId="urn:microsoft.com/office/officeart/2005/8/layout/hList1"/>
    <dgm:cxn modelId="{70661C31-1D94-4856-9078-1DFC752A7CB9}" type="presParOf" srcId="{62986FD1-7534-47B4-BCC7-4EEB3B6FE3D0}" destId="{0A45AF06-37EC-4C26-ABA0-AF9132B66A1D}" srcOrd="4" destOrd="0" presId="urn:microsoft.com/office/officeart/2005/8/layout/hList1"/>
    <dgm:cxn modelId="{8E1F6C22-A298-4FE3-A2E9-826C96E1B264}" type="presParOf" srcId="{0A45AF06-37EC-4C26-ABA0-AF9132B66A1D}" destId="{28EF1462-3128-4E82-BE6D-B89C7D6C0620}" srcOrd="0" destOrd="0" presId="urn:microsoft.com/office/officeart/2005/8/layout/hList1"/>
    <dgm:cxn modelId="{36F27652-2AF5-4FF0-9D40-75567B09641D}" type="presParOf" srcId="{0A45AF06-37EC-4C26-ABA0-AF9132B66A1D}" destId="{DAA65002-0D36-4154-85ED-F49F3281A80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EB832E-B17D-4F2E-A25D-C90E028EAFCF}" type="doc">
      <dgm:prSet loTypeId="urn:microsoft.com/office/officeart/2005/8/layout/hList1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A450C294-846F-4FE0-B1FC-6D0A29EE0A7E}">
      <dgm:prSet phldrT="[Text]"/>
      <dgm:spPr/>
      <dgm:t>
        <a:bodyPr/>
        <a:lstStyle/>
        <a:p>
          <a:r>
            <a:rPr lang="en-GB" dirty="0" smtClean="0"/>
            <a:t>Communication</a:t>
          </a:r>
          <a:endParaRPr lang="en-GB" dirty="0"/>
        </a:p>
      </dgm:t>
    </dgm:pt>
    <dgm:pt modelId="{1F7B3E35-DDD9-46BD-B29A-EA8D9B78353E}" type="parTrans" cxnId="{69700B17-1B4B-4822-8536-E83D6D78A147}">
      <dgm:prSet/>
      <dgm:spPr/>
      <dgm:t>
        <a:bodyPr/>
        <a:lstStyle/>
        <a:p>
          <a:endParaRPr lang="en-GB"/>
        </a:p>
      </dgm:t>
    </dgm:pt>
    <dgm:pt modelId="{3F6EDF6E-B4A8-4B7F-B1CD-904AC6F85EC6}" type="sibTrans" cxnId="{69700B17-1B4B-4822-8536-E83D6D78A147}">
      <dgm:prSet/>
      <dgm:spPr/>
      <dgm:t>
        <a:bodyPr/>
        <a:lstStyle/>
        <a:p>
          <a:endParaRPr lang="en-GB"/>
        </a:p>
      </dgm:t>
    </dgm:pt>
    <dgm:pt modelId="{8D0E9CF1-6076-4AA2-A72F-8256C497D9A9}">
      <dgm:prSet phldrT="[Text]"/>
      <dgm:spPr/>
      <dgm:t>
        <a:bodyPr/>
        <a:lstStyle/>
        <a:p>
          <a:r>
            <a:rPr lang="en-GB" dirty="0" smtClean="0"/>
            <a:t>Meetings</a:t>
          </a:r>
          <a:endParaRPr lang="en-GB" dirty="0"/>
        </a:p>
      </dgm:t>
    </dgm:pt>
    <dgm:pt modelId="{2B194E0C-264D-4670-8DF0-92EC46C03202}" type="parTrans" cxnId="{B18DC9FB-F2F2-491B-AF71-0C805F681C49}">
      <dgm:prSet/>
      <dgm:spPr/>
      <dgm:t>
        <a:bodyPr/>
        <a:lstStyle/>
        <a:p>
          <a:endParaRPr lang="en-GB"/>
        </a:p>
      </dgm:t>
    </dgm:pt>
    <dgm:pt modelId="{46E82FB2-7727-4C32-9BE6-118AE097E913}" type="sibTrans" cxnId="{B18DC9FB-F2F2-491B-AF71-0C805F681C49}">
      <dgm:prSet/>
      <dgm:spPr/>
      <dgm:t>
        <a:bodyPr/>
        <a:lstStyle/>
        <a:p>
          <a:endParaRPr lang="en-GB"/>
        </a:p>
      </dgm:t>
    </dgm:pt>
    <dgm:pt modelId="{5BC0EB0E-7EA3-4A22-8628-F3E07ED20AA2}">
      <dgm:prSet phldrT="[Text]"/>
      <dgm:spPr/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Give extra time before and after to review materials where possible</a:t>
          </a:r>
          <a:endParaRPr lang="en-GB" dirty="0"/>
        </a:p>
      </dgm:t>
    </dgm:pt>
    <dgm:pt modelId="{756ECFD4-2076-4697-A112-652E7EC4D634}" type="parTrans" cxnId="{D4100D27-E621-4734-9D7F-00346B99872C}">
      <dgm:prSet/>
      <dgm:spPr/>
      <dgm:t>
        <a:bodyPr/>
        <a:lstStyle/>
        <a:p>
          <a:endParaRPr lang="en-GB"/>
        </a:p>
      </dgm:t>
    </dgm:pt>
    <dgm:pt modelId="{0E29CDD6-5187-4957-9901-523B60627DC7}" type="sibTrans" cxnId="{D4100D27-E621-4734-9D7F-00346B99872C}">
      <dgm:prSet/>
      <dgm:spPr/>
      <dgm:t>
        <a:bodyPr/>
        <a:lstStyle/>
        <a:p>
          <a:endParaRPr lang="en-GB"/>
        </a:p>
      </dgm:t>
    </dgm:pt>
    <dgm:pt modelId="{0D1FB82F-3650-40AD-BC92-7AE14DE9CA70}">
      <dgm:prSet phldrT="[Text]"/>
      <dgm:spPr/>
      <dgm:t>
        <a:bodyPr/>
        <a:lstStyle/>
        <a:p>
          <a:r>
            <a:rPr lang="en-GB" dirty="0" smtClean="0"/>
            <a:t>Awareness</a:t>
          </a:r>
          <a:endParaRPr lang="en-GB" dirty="0"/>
        </a:p>
      </dgm:t>
    </dgm:pt>
    <dgm:pt modelId="{1640309A-B89F-4366-A04E-BC646800C773}" type="parTrans" cxnId="{45479433-2D0A-4893-B7FF-716E7F5C002A}">
      <dgm:prSet/>
      <dgm:spPr/>
      <dgm:t>
        <a:bodyPr/>
        <a:lstStyle/>
        <a:p>
          <a:endParaRPr lang="en-GB"/>
        </a:p>
      </dgm:t>
    </dgm:pt>
    <dgm:pt modelId="{23ED8C21-9D19-4AB5-A6C3-81C3598FF585}" type="sibTrans" cxnId="{45479433-2D0A-4893-B7FF-716E7F5C002A}">
      <dgm:prSet/>
      <dgm:spPr/>
      <dgm:t>
        <a:bodyPr/>
        <a:lstStyle/>
        <a:p>
          <a:endParaRPr lang="en-GB"/>
        </a:p>
      </dgm:t>
    </dgm:pt>
    <dgm:pt modelId="{30A67B5B-3AE4-45A7-8A15-47602B36F77B}">
      <dgm:prSet phldrT="[Text]"/>
      <dgm:spPr/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Allow the individual to have break out space and don’t interrupt when this is being use unless invited and pre-agreed</a:t>
          </a:r>
          <a:endParaRPr lang="en-GB" dirty="0"/>
        </a:p>
      </dgm:t>
    </dgm:pt>
    <dgm:pt modelId="{004F1A5D-1772-4EE1-A9EF-5552472290DD}" type="parTrans" cxnId="{38C7647A-6D87-40FD-BF87-2F565D3ADF28}">
      <dgm:prSet/>
      <dgm:spPr/>
      <dgm:t>
        <a:bodyPr/>
        <a:lstStyle/>
        <a:p>
          <a:endParaRPr lang="en-GB"/>
        </a:p>
      </dgm:t>
    </dgm:pt>
    <dgm:pt modelId="{78BB6F1D-F3E9-4C23-A7BA-226F53BDB89D}" type="sibTrans" cxnId="{38C7647A-6D87-40FD-BF87-2F565D3ADF28}">
      <dgm:prSet/>
      <dgm:spPr/>
      <dgm:t>
        <a:bodyPr/>
        <a:lstStyle/>
        <a:p>
          <a:endParaRPr lang="en-GB"/>
        </a:p>
      </dgm:t>
    </dgm:pt>
    <dgm:pt modelId="{7AE094C1-EBCD-4808-A2FF-561724350D8F}">
      <dgm:prSet/>
      <dgm:spPr/>
      <dgm:t>
        <a:bodyPr/>
        <a:lstStyle/>
        <a:p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25A1987-98FD-4F07-8F81-9B81D5A4F4AE}" type="parTrans" cxnId="{49AE9A45-3932-4B2B-AEB7-41CA704103FD}">
      <dgm:prSet/>
      <dgm:spPr/>
      <dgm:t>
        <a:bodyPr/>
        <a:lstStyle/>
        <a:p>
          <a:endParaRPr lang="en-GB"/>
        </a:p>
      </dgm:t>
    </dgm:pt>
    <dgm:pt modelId="{4844156B-E304-4FDA-9C36-605660B56F32}" type="sibTrans" cxnId="{49AE9A45-3932-4B2B-AEB7-41CA704103FD}">
      <dgm:prSet/>
      <dgm:spPr/>
      <dgm:t>
        <a:bodyPr/>
        <a:lstStyle/>
        <a:p>
          <a:endParaRPr lang="en-GB"/>
        </a:p>
      </dgm:t>
    </dgm:pt>
    <dgm:pt modelId="{6C8B2979-3CEE-44E4-A7BB-635E4737B474}">
      <dgm:prSet/>
      <dgm:spPr/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Give alternative to group meetings – update via 1:1</a:t>
          </a:r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3F2D07E-2659-42D6-9066-D560ADE1ACFF}" type="parTrans" cxnId="{D50A3DC4-E81F-4423-A8B8-0B88116DAFED}">
      <dgm:prSet/>
      <dgm:spPr/>
      <dgm:t>
        <a:bodyPr/>
        <a:lstStyle/>
        <a:p>
          <a:endParaRPr lang="en-GB"/>
        </a:p>
      </dgm:t>
    </dgm:pt>
    <dgm:pt modelId="{0600138C-CBED-4F88-8AD8-87440C261857}" type="sibTrans" cxnId="{D50A3DC4-E81F-4423-A8B8-0B88116DAFED}">
      <dgm:prSet/>
      <dgm:spPr/>
      <dgm:t>
        <a:bodyPr/>
        <a:lstStyle/>
        <a:p>
          <a:endParaRPr lang="en-GB"/>
        </a:p>
      </dgm:t>
    </dgm:pt>
    <dgm:pt modelId="{6D9B8A35-03E6-4ADA-BBF6-C419F315633B}">
      <dgm:prSet/>
      <dgm:spPr/>
      <dgm:t>
        <a:bodyPr/>
        <a:lstStyle/>
        <a:p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CD0F586-E928-4B81-955A-111D7CB686A2}" type="parTrans" cxnId="{E71C1A8C-B15C-4BC8-A1FF-6DCDB44BBF78}">
      <dgm:prSet/>
      <dgm:spPr/>
      <dgm:t>
        <a:bodyPr/>
        <a:lstStyle/>
        <a:p>
          <a:endParaRPr lang="en-GB"/>
        </a:p>
      </dgm:t>
    </dgm:pt>
    <dgm:pt modelId="{27AFE281-E46D-40CE-96DF-36D53B6C3C9A}" type="sibTrans" cxnId="{E71C1A8C-B15C-4BC8-A1FF-6DCDB44BBF78}">
      <dgm:prSet/>
      <dgm:spPr/>
      <dgm:t>
        <a:bodyPr/>
        <a:lstStyle/>
        <a:p>
          <a:endParaRPr lang="en-GB"/>
        </a:p>
      </dgm:t>
    </dgm:pt>
    <dgm:pt modelId="{7A33EE3A-BB43-41F7-8FB9-188FCD5A4DDB}">
      <dgm:prSet/>
      <dgm:spPr/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Follow up requests in meetings with written emails or notes</a:t>
          </a:r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C6206CC-A273-4C8C-B899-793B5BB25477}" type="parTrans" cxnId="{D4E27681-1DD7-4088-947F-1181CA2357A4}">
      <dgm:prSet/>
      <dgm:spPr/>
      <dgm:t>
        <a:bodyPr/>
        <a:lstStyle/>
        <a:p>
          <a:endParaRPr lang="en-GB"/>
        </a:p>
      </dgm:t>
    </dgm:pt>
    <dgm:pt modelId="{E0529F4B-6B13-4353-AD4F-B359D1B64278}" type="sibTrans" cxnId="{D4E27681-1DD7-4088-947F-1181CA2357A4}">
      <dgm:prSet/>
      <dgm:spPr/>
      <dgm:t>
        <a:bodyPr/>
        <a:lstStyle/>
        <a:p>
          <a:endParaRPr lang="en-GB"/>
        </a:p>
      </dgm:t>
    </dgm:pt>
    <dgm:pt modelId="{980E1790-18BF-414C-A554-83A7F843FC16}">
      <dgm:prSet/>
      <dgm:spPr/>
      <dgm:t>
        <a:bodyPr/>
        <a:lstStyle/>
        <a:p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F98AFD2-7FF6-41F3-9343-59BFC9A9333C}" type="parTrans" cxnId="{3F805433-BC32-4396-B194-5EDF08F6043F}">
      <dgm:prSet/>
      <dgm:spPr/>
      <dgm:t>
        <a:bodyPr/>
        <a:lstStyle/>
        <a:p>
          <a:endParaRPr lang="en-GB"/>
        </a:p>
      </dgm:t>
    </dgm:pt>
    <dgm:pt modelId="{C791972A-5F55-49A2-A8C3-54C6EE3BC7AE}" type="sibTrans" cxnId="{3F805433-BC32-4396-B194-5EDF08F6043F}">
      <dgm:prSet/>
      <dgm:spPr/>
      <dgm:t>
        <a:bodyPr/>
        <a:lstStyle/>
        <a:p>
          <a:endParaRPr lang="en-GB"/>
        </a:p>
      </dgm:t>
    </dgm:pt>
    <dgm:pt modelId="{EE5C5B3A-103A-4E99-BC21-9ADBCE4B43F0}">
      <dgm:prSet/>
      <dgm:spPr/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Give agenda to every meeting, identify and acknowledge when deviating from it</a:t>
          </a:r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C73EA46-78D8-4190-9027-C9E13E3146C6}" type="parTrans" cxnId="{007980CA-7B31-432F-96A3-231EE333BA2C}">
      <dgm:prSet/>
      <dgm:spPr/>
      <dgm:t>
        <a:bodyPr/>
        <a:lstStyle/>
        <a:p>
          <a:endParaRPr lang="en-GB"/>
        </a:p>
      </dgm:t>
    </dgm:pt>
    <dgm:pt modelId="{BD3BD2DF-24F8-4432-8302-5A5706EFFD0E}" type="sibTrans" cxnId="{007980CA-7B31-432F-96A3-231EE333BA2C}">
      <dgm:prSet/>
      <dgm:spPr/>
      <dgm:t>
        <a:bodyPr/>
        <a:lstStyle/>
        <a:p>
          <a:endParaRPr lang="en-GB"/>
        </a:p>
      </dgm:t>
    </dgm:pt>
    <dgm:pt modelId="{A2D2FAB3-2BFF-40F4-935D-B68EA9761781}">
      <dgm:prSet/>
      <dgm:spPr/>
      <dgm:t>
        <a:bodyPr/>
        <a:lstStyle/>
        <a:p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B130CB2-B215-4A1D-898A-FD2159C96A5D}" type="parTrans" cxnId="{0A901AD8-271D-4862-9D2C-989230FE2751}">
      <dgm:prSet/>
      <dgm:spPr/>
      <dgm:t>
        <a:bodyPr/>
        <a:lstStyle/>
        <a:p>
          <a:endParaRPr lang="en-GB"/>
        </a:p>
      </dgm:t>
    </dgm:pt>
    <dgm:pt modelId="{9654A958-D732-4DBE-A341-F08DDE5DE1D9}" type="sibTrans" cxnId="{0A901AD8-271D-4862-9D2C-989230FE2751}">
      <dgm:prSet/>
      <dgm:spPr/>
      <dgm:t>
        <a:bodyPr/>
        <a:lstStyle/>
        <a:p>
          <a:endParaRPr lang="en-GB"/>
        </a:p>
      </dgm:t>
    </dgm:pt>
    <dgm:pt modelId="{9BBF932F-5BF2-4806-AA00-973767D17725}">
      <dgm:prSet/>
      <dgm:spPr/>
      <dgm:t>
        <a:bodyPr/>
        <a:lstStyle/>
        <a:p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298B420-CBF5-45DA-97CA-F5BE987B6BF3}" type="parTrans" cxnId="{5EACAE86-0358-4CAE-83E7-583A44638B87}">
      <dgm:prSet/>
      <dgm:spPr/>
      <dgm:t>
        <a:bodyPr/>
        <a:lstStyle/>
        <a:p>
          <a:endParaRPr lang="en-GB"/>
        </a:p>
      </dgm:t>
    </dgm:pt>
    <dgm:pt modelId="{74330C71-97AB-4C1C-9E51-909E27B18B08}" type="sibTrans" cxnId="{5EACAE86-0358-4CAE-83E7-583A44638B87}">
      <dgm:prSet/>
      <dgm:spPr/>
      <dgm:t>
        <a:bodyPr/>
        <a:lstStyle/>
        <a:p>
          <a:endParaRPr lang="en-GB"/>
        </a:p>
      </dgm:t>
    </dgm:pt>
    <dgm:pt modelId="{6C30FEA6-A9AE-4135-A49A-A70F3555E50C}">
      <dgm:prSet/>
      <dgm:spPr/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Listen to the individual, ask them what they would like to have </a:t>
          </a:r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happen</a:t>
          </a:r>
          <a:endParaRPr lang="en-GB" dirty="0"/>
        </a:p>
      </dgm:t>
    </dgm:pt>
    <dgm:pt modelId="{013EE076-2B0D-4E18-AB10-CDE971E7B62D}" type="parTrans" cxnId="{48DB1D84-96AA-4FDC-A17F-38C56B6463DD}">
      <dgm:prSet/>
      <dgm:spPr/>
      <dgm:t>
        <a:bodyPr/>
        <a:lstStyle/>
        <a:p>
          <a:endParaRPr lang="en-GB"/>
        </a:p>
      </dgm:t>
    </dgm:pt>
    <dgm:pt modelId="{769F0E88-BC2F-4315-B48A-4D5D44F4F0B3}" type="sibTrans" cxnId="{48DB1D84-96AA-4FDC-A17F-38C56B6463DD}">
      <dgm:prSet/>
      <dgm:spPr/>
      <dgm:t>
        <a:bodyPr/>
        <a:lstStyle/>
        <a:p>
          <a:endParaRPr lang="en-GB"/>
        </a:p>
      </dgm:t>
    </dgm:pt>
    <dgm:pt modelId="{3505FE6E-1D9D-4423-A83B-D3623D2F3798}">
      <dgm:prSet phldrT="[Text]"/>
      <dgm:spPr/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Notice that you might spend extra time de-briefing interactions or reassuring people.  This might seem laborious, but consider if you would mind spending a few extra minutes helping someone with a visual impairment walk through a new room layout to </a:t>
          </a:r>
          <a:r>
            <a:rPr lang="en-US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familiarise</a:t>
          </a:r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themselves with the space. Time spent de-briefing is no different to that.</a:t>
          </a:r>
          <a:endParaRPr lang="en-GB" dirty="0"/>
        </a:p>
      </dgm:t>
    </dgm:pt>
    <dgm:pt modelId="{0703D855-291F-4944-A723-16D3B3F379F4}" type="parTrans" cxnId="{F07714F8-5B53-454C-8EEC-CAC0CB326C55}">
      <dgm:prSet/>
      <dgm:spPr/>
    </dgm:pt>
    <dgm:pt modelId="{E64FE4E3-FCC1-41D1-8C44-C44204673225}" type="sibTrans" cxnId="{F07714F8-5B53-454C-8EEC-CAC0CB326C55}">
      <dgm:prSet/>
      <dgm:spPr/>
    </dgm:pt>
    <dgm:pt modelId="{FACBBEA1-3D32-4A15-9FD6-57DD3D7EC3CF}">
      <dgm:prSet/>
      <dgm:spPr/>
      <dgm:t>
        <a:bodyPr/>
        <a:lstStyle/>
        <a:p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E7171FF-8D8C-43E9-BE79-1C55DB45E61B}" type="parTrans" cxnId="{CF47509A-8863-4E5B-BC2E-627B93909874}">
      <dgm:prSet/>
      <dgm:spPr/>
    </dgm:pt>
    <dgm:pt modelId="{A7C8BA79-1EF5-4A8A-B145-8530A11C396A}" type="sibTrans" cxnId="{CF47509A-8863-4E5B-BC2E-627B93909874}">
      <dgm:prSet/>
      <dgm:spPr/>
    </dgm:pt>
    <dgm:pt modelId="{BAC58E52-BA7B-478F-AA59-B441F2EDBCE1}">
      <dgm:prSet/>
      <dgm:spPr/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Provide a buddy of mentor if possible</a:t>
          </a:r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AF1CB01-55CC-40FA-9CED-FBB4AEE68DD8}" type="parTrans" cxnId="{47D7D186-592B-4CE7-970C-B912B8267DA9}">
      <dgm:prSet/>
      <dgm:spPr/>
    </dgm:pt>
    <dgm:pt modelId="{539B019A-3039-4C9B-8D06-8CAA92EE76D4}" type="sibTrans" cxnId="{47D7D186-592B-4CE7-970C-B912B8267DA9}">
      <dgm:prSet/>
      <dgm:spPr/>
    </dgm:pt>
    <dgm:pt modelId="{6D983AD4-CBA0-49F0-912B-4EFFF4E645CC}">
      <dgm:prSet phldrT="[Text]"/>
      <dgm:spPr/>
      <dgm:t>
        <a:bodyPr/>
        <a:lstStyle/>
        <a:p>
          <a:endParaRPr lang="en-GB" dirty="0"/>
        </a:p>
      </dgm:t>
    </dgm:pt>
    <dgm:pt modelId="{FC466938-EB13-4070-8CFF-9BAA8BC1FAC7}" type="parTrans" cxnId="{0AFD80AC-C73F-4BB4-BAC1-200A98AEFD5E}">
      <dgm:prSet/>
      <dgm:spPr/>
    </dgm:pt>
    <dgm:pt modelId="{A3F9CB2D-38BD-4AB7-B541-96D1AE05C048}" type="sibTrans" cxnId="{0AFD80AC-C73F-4BB4-BAC1-200A98AEFD5E}">
      <dgm:prSet/>
      <dgm:spPr/>
    </dgm:pt>
    <dgm:pt modelId="{CAF484C4-048A-4CEF-90D6-1B769B5C2912}">
      <dgm:prSet/>
      <dgm:spPr/>
      <dgm:t>
        <a:bodyPr/>
        <a:lstStyle/>
        <a:p>
          <a:endParaRPr lang="en-GB" dirty="0"/>
        </a:p>
      </dgm:t>
    </dgm:pt>
    <dgm:pt modelId="{05F6CA69-FF84-4467-A84E-AA00160D1E97}" type="parTrans" cxnId="{D732EA96-115B-416F-8969-755751E49E79}">
      <dgm:prSet/>
      <dgm:spPr/>
    </dgm:pt>
    <dgm:pt modelId="{01A015B7-DDD7-45E5-B53A-2E9B99DD1E34}" type="sibTrans" cxnId="{D732EA96-115B-416F-8969-755751E49E79}">
      <dgm:prSet/>
      <dgm:spPr/>
    </dgm:pt>
    <dgm:pt modelId="{6F6EDA24-E1E9-49BE-986C-784A9B20E28B}">
      <dgm:prSet/>
      <dgm:spPr/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Stress Monitoring Apps </a:t>
          </a:r>
          <a:endParaRPr lang="en-GB" dirty="0"/>
        </a:p>
      </dgm:t>
    </dgm:pt>
    <dgm:pt modelId="{74F7CD57-E32B-447D-84DC-FABCCE2DDDAE}" type="parTrans" cxnId="{171DA767-15ED-4B93-B7D8-B54083A21947}">
      <dgm:prSet/>
      <dgm:spPr/>
    </dgm:pt>
    <dgm:pt modelId="{5DA20CFD-52F2-4FED-BCE4-3ED1B53AC73C}" type="sibTrans" cxnId="{171DA767-15ED-4B93-B7D8-B54083A21947}">
      <dgm:prSet/>
      <dgm:spPr/>
    </dgm:pt>
    <dgm:pt modelId="{24901263-061A-42F8-96E5-B5350756B31A}">
      <dgm:prSet/>
      <dgm:spPr/>
      <dgm:t>
        <a:bodyPr/>
        <a:lstStyle/>
        <a:p>
          <a:endParaRPr lang="en-GB" dirty="0"/>
        </a:p>
      </dgm:t>
    </dgm:pt>
    <dgm:pt modelId="{9A1FE3E1-62B1-403B-BCA9-B53496DCD960}" type="parTrans" cxnId="{898DB12E-CCC9-4EB2-A77D-4DCE279926F0}">
      <dgm:prSet/>
      <dgm:spPr/>
    </dgm:pt>
    <dgm:pt modelId="{9374DF7B-5219-4213-9C4F-77BE1BCDFF21}" type="sibTrans" cxnId="{898DB12E-CCC9-4EB2-A77D-4DCE279926F0}">
      <dgm:prSet/>
      <dgm:spPr/>
    </dgm:pt>
    <dgm:pt modelId="{62986FD1-7534-47B4-BCC7-4EEB3B6FE3D0}" type="pres">
      <dgm:prSet presAssocID="{14EB832E-B17D-4F2E-A25D-C90E028EAFC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F448928-D149-42BA-9263-E6B34189A11C}" type="pres">
      <dgm:prSet presAssocID="{A450C294-846F-4FE0-B1FC-6D0A29EE0A7E}" presName="composite" presStyleCnt="0"/>
      <dgm:spPr/>
    </dgm:pt>
    <dgm:pt modelId="{D2886645-A5FE-40BF-9B4D-6F27FA86026C}" type="pres">
      <dgm:prSet presAssocID="{A450C294-846F-4FE0-B1FC-6D0A29EE0A7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C0035C-11E7-4669-9630-F2178AFAF4EF}" type="pres">
      <dgm:prSet presAssocID="{A450C294-846F-4FE0-B1FC-6D0A29EE0A7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8BE637-B6D3-4501-8ED9-532CFF0CC8DF}" type="pres">
      <dgm:prSet presAssocID="{3F6EDF6E-B4A8-4B7F-B1CD-904AC6F85EC6}" presName="space" presStyleCnt="0"/>
      <dgm:spPr/>
    </dgm:pt>
    <dgm:pt modelId="{CD826EE6-B567-45A5-9A7A-6A2EF245BBE1}" type="pres">
      <dgm:prSet presAssocID="{8D0E9CF1-6076-4AA2-A72F-8256C497D9A9}" presName="composite" presStyleCnt="0"/>
      <dgm:spPr/>
    </dgm:pt>
    <dgm:pt modelId="{9FFF97FE-5E2B-4C8C-AED2-D0507BD9FE18}" type="pres">
      <dgm:prSet presAssocID="{8D0E9CF1-6076-4AA2-A72F-8256C497D9A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F9B320-2A17-42E2-A51F-41EE145220C2}" type="pres">
      <dgm:prSet presAssocID="{8D0E9CF1-6076-4AA2-A72F-8256C497D9A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1986E3-9618-40D6-8723-1D3FC49D39B0}" type="pres">
      <dgm:prSet presAssocID="{46E82FB2-7727-4C32-9BE6-118AE097E913}" presName="space" presStyleCnt="0"/>
      <dgm:spPr/>
    </dgm:pt>
    <dgm:pt modelId="{0A45AF06-37EC-4C26-ABA0-AF9132B66A1D}" type="pres">
      <dgm:prSet presAssocID="{0D1FB82F-3650-40AD-BC92-7AE14DE9CA70}" presName="composite" presStyleCnt="0"/>
      <dgm:spPr/>
    </dgm:pt>
    <dgm:pt modelId="{28EF1462-3128-4E82-BE6D-B89C7D6C0620}" type="pres">
      <dgm:prSet presAssocID="{0D1FB82F-3650-40AD-BC92-7AE14DE9CA7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A65002-0D36-4154-85ED-F49F3281A805}" type="pres">
      <dgm:prSet presAssocID="{0D1FB82F-3650-40AD-BC92-7AE14DE9CA7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07714F8-5B53-454C-8EEC-CAC0CB326C55}" srcId="{A450C294-846F-4FE0-B1FC-6D0A29EE0A7E}" destId="{3505FE6E-1D9D-4423-A83B-D3623D2F3798}" srcOrd="0" destOrd="0" parTransId="{0703D855-291F-4944-A723-16D3B3F379F4}" sibTransId="{E64FE4E3-FCC1-41D1-8C44-C44204673225}"/>
    <dgm:cxn modelId="{505B423B-4B1D-4098-89A6-8F2857262272}" type="presOf" srcId="{7A33EE3A-BB43-41F7-8FB9-188FCD5A4DDB}" destId="{4FF9B320-2A17-42E2-A51F-41EE145220C2}" srcOrd="0" destOrd="4" presId="urn:microsoft.com/office/officeart/2005/8/layout/hList1"/>
    <dgm:cxn modelId="{CF47509A-8863-4E5B-BC2E-627B93909874}" srcId="{0D1FB82F-3650-40AD-BC92-7AE14DE9CA70}" destId="{FACBBEA1-3D32-4A15-9FD6-57DD3D7EC3CF}" srcOrd="1" destOrd="0" parTransId="{7E7171FF-8D8C-43E9-BE79-1C55DB45E61B}" sibTransId="{A7C8BA79-1EF5-4A8A-B145-8530A11C396A}"/>
    <dgm:cxn modelId="{F9FF8800-566E-47A1-8007-2DC89FD088F8}" type="presOf" srcId="{6C30FEA6-A9AE-4135-A49A-A70F3555E50C}" destId="{DAA65002-0D36-4154-85ED-F49F3281A805}" srcOrd="0" destOrd="4" presId="urn:microsoft.com/office/officeart/2005/8/layout/hList1"/>
    <dgm:cxn modelId="{49AE9A45-3932-4B2B-AEB7-41CA704103FD}" srcId="{8D0E9CF1-6076-4AA2-A72F-8256C497D9A9}" destId="{7AE094C1-EBCD-4808-A2FF-561724350D8F}" srcOrd="1" destOrd="0" parTransId="{B25A1987-98FD-4F07-8F81-9B81D5A4F4AE}" sibTransId="{4844156B-E304-4FDA-9C36-605660B56F32}"/>
    <dgm:cxn modelId="{D4E27681-1DD7-4088-947F-1181CA2357A4}" srcId="{8D0E9CF1-6076-4AA2-A72F-8256C497D9A9}" destId="{7A33EE3A-BB43-41F7-8FB9-188FCD5A4DDB}" srcOrd="4" destOrd="0" parTransId="{1C6206CC-A273-4C8C-B899-793B5BB25477}" sibTransId="{E0529F4B-6B13-4353-AD4F-B359D1B64278}"/>
    <dgm:cxn modelId="{D732EA96-115B-416F-8969-755751E49E79}" srcId="{0D1FB82F-3650-40AD-BC92-7AE14DE9CA70}" destId="{CAF484C4-048A-4CEF-90D6-1B769B5C2912}" srcOrd="7" destOrd="0" parTransId="{05F6CA69-FF84-4467-A84E-AA00160D1E97}" sibTransId="{01A015B7-DDD7-45E5-B53A-2E9B99DD1E34}"/>
    <dgm:cxn modelId="{193117E9-22BC-45FB-A2D2-25D3F297211E}" type="presOf" srcId="{FACBBEA1-3D32-4A15-9FD6-57DD3D7EC3CF}" destId="{DAA65002-0D36-4154-85ED-F49F3281A805}" srcOrd="0" destOrd="1" presId="urn:microsoft.com/office/officeart/2005/8/layout/hList1"/>
    <dgm:cxn modelId="{E71C1A8C-B15C-4BC8-A1FF-6DCDB44BBF78}" srcId="{8D0E9CF1-6076-4AA2-A72F-8256C497D9A9}" destId="{6D9B8A35-03E6-4ADA-BBF6-C419F315633B}" srcOrd="3" destOrd="0" parTransId="{0CD0F586-E928-4B81-955A-111D7CB686A2}" sibTransId="{27AFE281-E46D-40CE-96DF-36D53B6C3C9A}"/>
    <dgm:cxn modelId="{0AFD80AC-C73F-4BB4-BAC1-200A98AEFD5E}" srcId="{A450C294-846F-4FE0-B1FC-6D0A29EE0A7E}" destId="{6D983AD4-CBA0-49F0-912B-4EFFF4E645CC}" srcOrd="1" destOrd="0" parTransId="{FC466938-EB13-4070-8CFF-9BAA8BC1FAC7}" sibTransId="{A3F9CB2D-38BD-4AB7-B541-96D1AE05C048}"/>
    <dgm:cxn modelId="{0D727146-29FB-40AA-9E03-9C6917250005}" type="presOf" srcId="{7AE094C1-EBCD-4808-A2FF-561724350D8F}" destId="{4FF9B320-2A17-42E2-A51F-41EE145220C2}" srcOrd="0" destOrd="1" presId="urn:microsoft.com/office/officeart/2005/8/layout/hList1"/>
    <dgm:cxn modelId="{E17CB190-736B-4CB6-B2B8-1B2BB0198851}" type="presOf" srcId="{30A67B5B-3AE4-45A7-8A15-47602B36F77B}" destId="{DAA65002-0D36-4154-85ED-F49F3281A805}" srcOrd="0" destOrd="0" presId="urn:microsoft.com/office/officeart/2005/8/layout/hList1"/>
    <dgm:cxn modelId="{B4ADEA57-A8F5-4372-A744-B2D8DAF3F816}" type="presOf" srcId="{6C8B2979-3CEE-44E4-A7BB-635E4737B474}" destId="{4FF9B320-2A17-42E2-A51F-41EE145220C2}" srcOrd="0" destOrd="2" presId="urn:microsoft.com/office/officeart/2005/8/layout/hList1"/>
    <dgm:cxn modelId="{3F805433-BC32-4396-B194-5EDF08F6043F}" srcId="{8D0E9CF1-6076-4AA2-A72F-8256C497D9A9}" destId="{980E1790-18BF-414C-A554-83A7F843FC16}" srcOrd="5" destOrd="0" parTransId="{6F98AFD2-7FF6-41F3-9343-59BFC9A9333C}" sibTransId="{C791972A-5F55-49A2-A8C3-54C6EE3BC7AE}"/>
    <dgm:cxn modelId="{D50A3DC4-E81F-4423-A8B8-0B88116DAFED}" srcId="{8D0E9CF1-6076-4AA2-A72F-8256C497D9A9}" destId="{6C8B2979-3CEE-44E4-A7BB-635E4737B474}" srcOrd="2" destOrd="0" parTransId="{B3F2D07E-2659-42D6-9066-D560ADE1ACFF}" sibTransId="{0600138C-CBED-4F88-8AD8-87440C261857}"/>
    <dgm:cxn modelId="{7A28F9A8-BFC5-48C2-AA97-D3AE69D71D7D}" type="presOf" srcId="{0D1FB82F-3650-40AD-BC92-7AE14DE9CA70}" destId="{28EF1462-3128-4E82-BE6D-B89C7D6C0620}" srcOrd="0" destOrd="0" presId="urn:microsoft.com/office/officeart/2005/8/layout/hList1"/>
    <dgm:cxn modelId="{45479433-2D0A-4893-B7FF-716E7F5C002A}" srcId="{14EB832E-B17D-4F2E-A25D-C90E028EAFCF}" destId="{0D1FB82F-3650-40AD-BC92-7AE14DE9CA70}" srcOrd="2" destOrd="0" parTransId="{1640309A-B89F-4366-A04E-BC646800C773}" sibTransId="{23ED8C21-9D19-4AB5-A6C3-81C3598FF585}"/>
    <dgm:cxn modelId="{68FC0C03-8EA9-49F7-B6A4-7E62D971EF84}" type="presOf" srcId="{A450C294-846F-4FE0-B1FC-6D0A29EE0A7E}" destId="{D2886645-A5FE-40BF-9B4D-6F27FA86026C}" srcOrd="0" destOrd="0" presId="urn:microsoft.com/office/officeart/2005/8/layout/hList1"/>
    <dgm:cxn modelId="{7797715D-67AE-4415-B1FA-65EDACB088D5}" type="presOf" srcId="{6F6EDA24-E1E9-49BE-986C-784A9B20E28B}" destId="{DAA65002-0D36-4154-85ED-F49F3281A805}" srcOrd="0" destOrd="6" presId="urn:microsoft.com/office/officeart/2005/8/layout/hList1"/>
    <dgm:cxn modelId="{7C0DD3B4-BB75-44F8-9D5B-F4EC7B071AF5}" type="presOf" srcId="{14EB832E-B17D-4F2E-A25D-C90E028EAFCF}" destId="{62986FD1-7534-47B4-BCC7-4EEB3B6FE3D0}" srcOrd="0" destOrd="0" presId="urn:microsoft.com/office/officeart/2005/8/layout/hList1"/>
    <dgm:cxn modelId="{D1FFC7B9-4C9B-4CD0-B9A6-049838F6082F}" type="presOf" srcId="{6D9B8A35-03E6-4ADA-BBF6-C419F315633B}" destId="{4FF9B320-2A17-42E2-A51F-41EE145220C2}" srcOrd="0" destOrd="3" presId="urn:microsoft.com/office/officeart/2005/8/layout/hList1"/>
    <dgm:cxn modelId="{C579D7AC-BBD5-4DC5-9A9C-AB31C81C3CEA}" type="presOf" srcId="{5BC0EB0E-7EA3-4A22-8628-F3E07ED20AA2}" destId="{4FF9B320-2A17-42E2-A51F-41EE145220C2}" srcOrd="0" destOrd="0" presId="urn:microsoft.com/office/officeart/2005/8/layout/hList1"/>
    <dgm:cxn modelId="{F3E352D6-287D-4A5B-8B50-65F951B5EB2A}" type="presOf" srcId="{A2D2FAB3-2BFF-40F4-935D-B68EA9761781}" destId="{4FF9B320-2A17-42E2-A51F-41EE145220C2}" srcOrd="0" destOrd="7" presId="urn:microsoft.com/office/officeart/2005/8/layout/hList1"/>
    <dgm:cxn modelId="{5EACAE86-0358-4CAE-83E7-583A44638B87}" srcId="{0D1FB82F-3650-40AD-BC92-7AE14DE9CA70}" destId="{9BBF932F-5BF2-4806-AA00-973767D17725}" srcOrd="3" destOrd="0" parTransId="{B298B420-CBF5-45DA-97CA-F5BE987B6BF3}" sibTransId="{74330C71-97AB-4C1C-9E51-909E27B18B08}"/>
    <dgm:cxn modelId="{17E59308-73E5-4A56-BCC0-4B2A3A99723A}" type="presOf" srcId="{BAC58E52-BA7B-478F-AA59-B441F2EDBCE1}" destId="{DAA65002-0D36-4154-85ED-F49F3281A805}" srcOrd="0" destOrd="2" presId="urn:microsoft.com/office/officeart/2005/8/layout/hList1"/>
    <dgm:cxn modelId="{252BF5C0-6A99-4489-875D-36D3B4D4E943}" type="presOf" srcId="{9BBF932F-5BF2-4806-AA00-973767D17725}" destId="{DAA65002-0D36-4154-85ED-F49F3281A805}" srcOrd="0" destOrd="3" presId="urn:microsoft.com/office/officeart/2005/8/layout/hList1"/>
    <dgm:cxn modelId="{47D7D186-592B-4CE7-970C-B912B8267DA9}" srcId="{0D1FB82F-3650-40AD-BC92-7AE14DE9CA70}" destId="{BAC58E52-BA7B-478F-AA59-B441F2EDBCE1}" srcOrd="2" destOrd="0" parTransId="{5AF1CB01-55CC-40FA-9CED-FBB4AEE68DD8}" sibTransId="{539B019A-3039-4C9B-8D06-8CAA92EE76D4}"/>
    <dgm:cxn modelId="{A50AC031-4568-4D98-9234-CAED1F2A8745}" type="presOf" srcId="{980E1790-18BF-414C-A554-83A7F843FC16}" destId="{4FF9B320-2A17-42E2-A51F-41EE145220C2}" srcOrd="0" destOrd="5" presId="urn:microsoft.com/office/officeart/2005/8/layout/hList1"/>
    <dgm:cxn modelId="{B18DC9FB-F2F2-491B-AF71-0C805F681C49}" srcId="{14EB832E-B17D-4F2E-A25D-C90E028EAFCF}" destId="{8D0E9CF1-6076-4AA2-A72F-8256C497D9A9}" srcOrd="1" destOrd="0" parTransId="{2B194E0C-264D-4670-8DF0-92EC46C03202}" sibTransId="{46E82FB2-7727-4C32-9BE6-118AE097E913}"/>
    <dgm:cxn modelId="{48DB1D84-96AA-4FDC-A17F-38C56B6463DD}" srcId="{0D1FB82F-3650-40AD-BC92-7AE14DE9CA70}" destId="{6C30FEA6-A9AE-4135-A49A-A70F3555E50C}" srcOrd="4" destOrd="0" parTransId="{013EE076-2B0D-4E18-AB10-CDE971E7B62D}" sibTransId="{769F0E88-BC2F-4315-B48A-4D5D44F4F0B3}"/>
    <dgm:cxn modelId="{FA3E6BD6-CE31-4846-8768-BCB3A1BFB77D}" type="presOf" srcId="{3505FE6E-1D9D-4423-A83B-D3623D2F3798}" destId="{32C0035C-11E7-4669-9630-F2178AFAF4EF}" srcOrd="0" destOrd="0" presId="urn:microsoft.com/office/officeart/2005/8/layout/hList1"/>
    <dgm:cxn modelId="{63A3AE6F-F863-4A8E-B853-0509E4DB053B}" type="presOf" srcId="{8D0E9CF1-6076-4AA2-A72F-8256C497D9A9}" destId="{9FFF97FE-5E2B-4C8C-AED2-D0507BD9FE18}" srcOrd="0" destOrd="0" presId="urn:microsoft.com/office/officeart/2005/8/layout/hList1"/>
    <dgm:cxn modelId="{69700B17-1B4B-4822-8536-E83D6D78A147}" srcId="{14EB832E-B17D-4F2E-A25D-C90E028EAFCF}" destId="{A450C294-846F-4FE0-B1FC-6D0A29EE0A7E}" srcOrd="0" destOrd="0" parTransId="{1F7B3E35-DDD9-46BD-B29A-EA8D9B78353E}" sibTransId="{3F6EDF6E-B4A8-4B7F-B1CD-904AC6F85EC6}"/>
    <dgm:cxn modelId="{B9EBAAE8-17B6-4A4B-AEC2-92D5BC3763A4}" type="presOf" srcId="{EE5C5B3A-103A-4E99-BC21-9ADBCE4B43F0}" destId="{4FF9B320-2A17-42E2-A51F-41EE145220C2}" srcOrd="0" destOrd="6" presId="urn:microsoft.com/office/officeart/2005/8/layout/hList1"/>
    <dgm:cxn modelId="{D4100D27-E621-4734-9D7F-00346B99872C}" srcId="{8D0E9CF1-6076-4AA2-A72F-8256C497D9A9}" destId="{5BC0EB0E-7EA3-4A22-8628-F3E07ED20AA2}" srcOrd="0" destOrd="0" parTransId="{756ECFD4-2076-4697-A112-652E7EC4D634}" sibTransId="{0E29CDD6-5187-4957-9901-523B60627DC7}"/>
    <dgm:cxn modelId="{0A901AD8-271D-4862-9D2C-989230FE2751}" srcId="{8D0E9CF1-6076-4AA2-A72F-8256C497D9A9}" destId="{A2D2FAB3-2BFF-40F4-935D-B68EA9761781}" srcOrd="7" destOrd="0" parTransId="{4B130CB2-B215-4A1D-898A-FD2159C96A5D}" sibTransId="{9654A958-D732-4DBE-A341-F08DDE5DE1D9}"/>
    <dgm:cxn modelId="{007980CA-7B31-432F-96A3-231EE333BA2C}" srcId="{8D0E9CF1-6076-4AA2-A72F-8256C497D9A9}" destId="{EE5C5B3A-103A-4E99-BC21-9ADBCE4B43F0}" srcOrd="6" destOrd="0" parTransId="{9C73EA46-78D8-4190-9027-C9E13E3146C6}" sibTransId="{BD3BD2DF-24F8-4432-8302-5A5706EFFD0E}"/>
    <dgm:cxn modelId="{38C7647A-6D87-40FD-BF87-2F565D3ADF28}" srcId="{0D1FB82F-3650-40AD-BC92-7AE14DE9CA70}" destId="{30A67B5B-3AE4-45A7-8A15-47602B36F77B}" srcOrd="0" destOrd="0" parTransId="{004F1A5D-1772-4EE1-A9EF-5552472290DD}" sibTransId="{78BB6F1D-F3E9-4C23-A7BA-226F53BDB89D}"/>
    <dgm:cxn modelId="{E3356584-62DE-4D42-93F3-167FC24C2BB4}" type="presOf" srcId="{24901263-061A-42F8-96E5-B5350756B31A}" destId="{DAA65002-0D36-4154-85ED-F49F3281A805}" srcOrd="0" destOrd="5" presId="urn:microsoft.com/office/officeart/2005/8/layout/hList1"/>
    <dgm:cxn modelId="{898DB12E-CCC9-4EB2-A77D-4DCE279926F0}" srcId="{0D1FB82F-3650-40AD-BC92-7AE14DE9CA70}" destId="{24901263-061A-42F8-96E5-B5350756B31A}" srcOrd="5" destOrd="0" parTransId="{9A1FE3E1-62B1-403B-BCA9-B53496DCD960}" sibTransId="{9374DF7B-5219-4213-9C4F-77BE1BCDFF21}"/>
    <dgm:cxn modelId="{171DA767-15ED-4B93-B7D8-B54083A21947}" srcId="{0D1FB82F-3650-40AD-BC92-7AE14DE9CA70}" destId="{6F6EDA24-E1E9-49BE-986C-784A9B20E28B}" srcOrd="6" destOrd="0" parTransId="{74F7CD57-E32B-447D-84DC-FABCCE2DDDAE}" sibTransId="{5DA20CFD-52F2-4FED-BCE4-3ED1B53AC73C}"/>
    <dgm:cxn modelId="{96F79774-C0E1-4ABD-9E8D-554AF87775BF}" type="presOf" srcId="{CAF484C4-048A-4CEF-90D6-1B769B5C2912}" destId="{DAA65002-0D36-4154-85ED-F49F3281A805}" srcOrd="0" destOrd="7" presId="urn:microsoft.com/office/officeart/2005/8/layout/hList1"/>
    <dgm:cxn modelId="{B66DC36C-1228-4070-930F-0A634C77FE6D}" type="presOf" srcId="{6D983AD4-CBA0-49F0-912B-4EFFF4E645CC}" destId="{32C0035C-11E7-4669-9630-F2178AFAF4EF}" srcOrd="0" destOrd="1" presId="urn:microsoft.com/office/officeart/2005/8/layout/hList1"/>
    <dgm:cxn modelId="{100D35E8-84E3-4759-ABE9-FB3BE783D7A3}" type="presParOf" srcId="{62986FD1-7534-47B4-BCC7-4EEB3B6FE3D0}" destId="{BF448928-D149-42BA-9263-E6B34189A11C}" srcOrd="0" destOrd="0" presId="urn:microsoft.com/office/officeart/2005/8/layout/hList1"/>
    <dgm:cxn modelId="{B2563784-7B47-4112-9C52-CDC23BA1DF66}" type="presParOf" srcId="{BF448928-D149-42BA-9263-E6B34189A11C}" destId="{D2886645-A5FE-40BF-9B4D-6F27FA86026C}" srcOrd="0" destOrd="0" presId="urn:microsoft.com/office/officeart/2005/8/layout/hList1"/>
    <dgm:cxn modelId="{38305297-ECA8-44C8-A254-34ABA1F0FE35}" type="presParOf" srcId="{BF448928-D149-42BA-9263-E6B34189A11C}" destId="{32C0035C-11E7-4669-9630-F2178AFAF4EF}" srcOrd="1" destOrd="0" presId="urn:microsoft.com/office/officeart/2005/8/layout/hList1"/>
    <dgm:cxn modelId="{9C075050-024E-49DA-BADF-C21ECE983367}" type="presParOf" srcId="{62986FD1-7534-47B4-BCC7-4EEB3B6FE3D0}" destId="{978BE637-B6D3-4501-8ED9-532CFF0CC8DF}" srcOrd="1" destOrd="0" presId="urn:microsoft.com/office/officeart/2005/8/layout/hList1"/>
    <dgm:cxn modelId="{2CC5D7DA-9313-43B6-AEAE-81439F34EA1D}" type="presParOf" srcId="{62986FD1-7534-47B4-BCC7-4EEB3B6FE3D0}" destId="{CD826EE6-B567-45A5-9A7A-6A2EF245BBE1}" srcOrd="2" destOrd="0" presId="urn:microsoft.com/office/officeart/2005/8/layout/hList1"/>
    <dgm:cxn modelId="{4AB20714-4DDF-401C-82E0-BC635461B877}" type="presParOf" srcId="{CD826EE6-B567-45A5-9A7A-6A2EF245BBE1}" destId="{9FFF97FE-5E2B-4C8C-AED2-D0507BD9FE18}" srcOrd="0" destOrd="0" presId="urn:microsoft.com/office/officeart/2005/8/layout/hList1"/>
    <dgm:cxn modelId="{B5214175-1DD2-4921-93D0-DBAB7F684AAB}" type="presParOf" srcId="{CD826EE6-B567-45A5-9A7A-6A2EF245BBE1}" destId="{4FF9B320-2A17-42E2-A51F-41EE145220C2}" srcOrd="1" destOrd="0" presId="urn:microsoft.com/office/officeart/2005/8/layout/hList1"/>
    <dgm:cxn modelId="{AE3B3D1F-998B-4D30-89B4-BF4D4F7755D3}" type="presParOf" srcId="{62986FD1-7534-47B4-BCC7-4EEB3B6FE3D0}" destId="{0E1986E3-9618-40D6-8723-1D3FC49D39B0}" srcOrd="3" destOrd="0" presId="urn:microsoft.com/office/officeart/2005/8/layout/hList1"/>
    <dgm:cxn modelId="{BDB84ECC-C4E4-41C0-BDBA-7AD0CEFBC2CF}" type="presParOf" srcId="{62986FD1-7534-47B4-BCC7-4EEB3B6FE3D0}" destId="{0A45AF06-37EC-4C26-ABA0-AF9132B66A1D}" srcOrd="4" destOrd="0" presId="urn:microsoft.com/office/officeart/2005/8/layout/hList1"/>
    <dgm:cxn modelId="{6028CB97-0D14-45BB-97A3-8CC98ABD55AD}" type="presParOf" srcId="{0A45AF06-37EC-4C26-ABA0-AF9132B66A1D}" destId="{28EF1462-3128-4E82-BE6D-B89C7D6C0620}" srcOrd="0" destOrd="0" presId="urn:microsoft.com/office/officeart/2005/8/layout/hList1"/>
    <dgm:cxn modelId="{13FDDE35-3BAC-480E-854F-6EF60FF7F568}" type="presParOf" srcId="{0A45AF06-37EC-4C26-ABA0-AF9132B66A1D}" destId="{DAA65002-0D36-4154-85ED-F49F3281A80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06BC54-CF9C-434E-AC49-E17C383F478A}">
      <dsp:nvSpPr>
        <dsp:cNvPr id="0" name=""/>
        <dsp:cNvSpPr/>
      </dsp:nvSpPr>
      <dsp:spPr>
        <a:xfrm>
          <a:off x="198022" y="1116123"/>
          <a:ext cx="3348372" cy="3348372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73A4B26-A18C-47DF-B0FB-EDC5A1936AC3}">
      <dsp:nvSpPr>
        <dsp:cNvPr id="0" name=""/>
        <dsp:cNvSpPr/>
      </dsp:nvSpPr>
      <dsp:spPr>
        <a:xfrm>
          <a:off x="867696" y="1785798"/>
          <a:ext cx="2009023" cy="2009023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E28254-B4D5-4985-9CC7-4A57266B61AE}">
      <dsp:nvSpPr>
        <dsp:cNvPr id="0" name=""/>
        <dsp:cNvSpPr/>
      </dsp:nvSpPr>
      <dsp:spPr>
        <a:xfrm>
          <a:off x="1537370" y="2455472"/>
          <a:ext cx="669674" cy="66967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501709-0030-4D9B-B928-338367F7A001}">
      <dsp:nvSpPr>
        <dsp:cNvPr id="0" name=""/>
        <dsp:cNvSpPr/>
      </dsp:nvSpPr>
      <dsp:spPr>
        <a:xfrm>
          <a:off x="4104456" y="0"/>
          <a:ext cx="1674186" cy="976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bg1"/>
              </a:solidFill>
            </a:rPr>
            <a:t>Neuro-cognitive factors &amp; predispositions</a:t>
          </a:r>
          <a:endParaRPr lang="en-GB" sz="1600" kern="1200" dirty="0">
            <a:solidFill>
              <a:schemeClr val="bg1"/>
            </a:solidFill>
          </a:endParaRPr>
        </a:p>
      </dsp:txBody>
      <dsp:txXfrm>
        <a:off x="4104456" y="0"/>
        <a:ext cx="1674186" cy="976608"/>
      </dsp:txXfrm>
    </dsp:sp>
    <dsp:sp modelId="{29031BD9-5B04-4830-8AEB-08AEAFF1C230}">
      <dsp:nvSpPr>
        <dsp:cNvPr id="0" name=""/>
        <dsp:cNvSpPr/>
      </dsp:nvSpPr>
      <dsp:spPr>
        <a:xfrm>
          <a:off x="3685909" y="488304"/>
          <a:ext cx="418546" cy="0"/>
        </a:xfrm>
        <a:prstGeom prst="line">
          <a:avLst/>
        </a:prstGeom>
        <a:noFill/>
        <a:ln w="9525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020D3017-FE2C-4201-B596-561BB259FF60}">
      <dsp:nvSpPr>
        <dsp:cNvPr id="0" name=""/>
        <dsp:cNvSpPr/>
      </dsp:nvSpPr>
      <dsp:spPr>
        <a:xfrm rot="5400000">
          <a:off x="1627497" y="733572"/>
          <a:ext cx="2301447" cy="1812027"/>
        </a:xfrm>
        <a:prstGeom prst="line">
          <a:avLst/>
        </a:prstGeom>
        <a:noFill/>
        <a:ln w="9525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325D4367-A7CD-4B5A-A1AF-80D933E392A1}">
      <dsp:nvSpPr>
        <dsp:cNvPr id="0" name=""/>
        <dsp:cNvSpPr/>
      </dsp:nvSpPr>
      <dsp:spPr>
        <a:xfrm>
          <a:off x="4104456" y="976608"/>
          <a:ext cx="1674186" cy="976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bg1"/>
              </a:solidFill>
            </a:rPr>
            <a:t>Interpersonal interactions and immediate relationships </a:t>
          </a:r>
          <a:endParaRPr lang="en-GB" sz="1600" kern="1200" dirty="0">
            <a:solidFill>
              <a:schemeClr val="bg1"/>
            </a:solidFill>
          </a:endParaRPr>
        </a:p>
      </dsp:txBody>
      <dsp:txXfrm>
        <a:off x="4104456" y="976608"/>
        <a:ext cx="1674186" cy="976608"/>
      </dsp:txXfrm>
    </dsp:sp>
    <dsp:sp modelId="{02B9E720-73AE-4035-BCE9-2395E324797D}">
      <dsp:nvSpPr>
        <dsp:cNvPr id="0" name=""/>
        <dsp:cNvSpPr/>
      </dsp:nvSpPr>
      <dsp:spPr>
        <a:xfrm>
          <a:off x="3685909" y="1464912"/>
          <a:ext cx="418546" cy="0"/>
        </a:xfrm>
        <a:prstGeom prst="line">
          <a:avLst/>
        </a:prstGeom>
        <a:noFill/>
        <a:ln w="9525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88B17B9E-924E-4A2E-BAC0-10E7DD0E32DB}">
      <dsp:nvSpPr>
        <dsp:cNvPr id="0" name=""/>
        <dsp:cNvSpPr/>
      </dsp:nvSpPr>
      <dsp:spPr>
        <a:xfrm rot="5400000">
          <a:off x="2121494" y="1694945"/>
          <a:ext cx="1793388" cy="1332093"/>
        </a:xfrm>
        <a:prstGeom prst="line">
          <a:avLst/>
        </a:prstGeom>
        <a:noFill/>
        <a:ln w="9525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5B0A5CE9-5A2F-4BD8-86B1-F328BB795FD8}">
      <dsp:nvSpPr>
        <dsp:cNvPr id="0" name=""/>
        <dsp:cNvSpPr/>
      </dsp:nvSpPr>
      <dsp:spPr>
        <a:xfrm>
          <a:off x="4104456" y="1953217"/>
          <a:ext cx="1674186" cy="976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bg1"/>
              </a:solidFill>
            </a:rPr>
            <a:t>Organisational, cultural </a:t>
          </a:r>
          <a:r>
            <a:rPr lang="en-GB" sz="1600" kern="1200" dirty="0" smtClean="0">
              <a:solidFill>
                <a:schemeClr val="bg1"/>
              </a:solidFill>
            </a:rPr>
            <a:t>&amp; political context</a:t>
          </a:r>
          <a:endParaRPr lang="en-GB" sz="1600" kern="1200" dirty="0">
            <a:solidFill>
              <a:schemeClr val="bg1"/>
            </a:solidFill>
          </a:endParaRPr>
        </a:p>
      </dsp:txBody>
      <dsp:txXfrm>
        <a:off x="4104456" y="1953217"/>
        <a:ext cx="1674186" cy="976608"/>
      </dsp:txXfrm>
    </dsp:sp>
    <dsp:sp modelId="{F16C5C53-16CA-4C1B-9546-B5D8850EC38B}">
      <dsp:nvSpPr>
        <dsp:cNvPr id="0" name=""/>
        <dsp:cNvSpPr/>
      </dsp:nvSpPr>
      <dsp:spPr>
        <a:xfrm>
          <a:off x="3685909" y="2441521"/>
          <a:ext cx="418546" cy="0"/>
        </a:xfrm>
        <a:prstGeom prst="line">
          <a:avLst/>
        </a:prstGeom>
        <a:noFill/>
        <a:ln w="9525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B031600A-69F3-4D0F-A68F-69A4D5FB9495}">
      <dsp:nvSpPr>
        <dsp:cNvPr id="0" name=""/>
        <dsp:cNvSpPr/>
      </dsp:nvSpPr>
      <dsp:spPr>
        <a:xfrm rot="5400000">
          <a:off x="2616104" y="2655538"/>
          <a:ext cx="1281310" cy="852160"/>
        </a:xfrm>
        <a:prstGeom prst="line">
          <a:avLst/>
        </a:prstGeom>
        <a:noFill/>
        <a:ln w="9525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EE4ECA-E908-4C41-BC7D-88386BD0BD85}">
      <dsp:nvSpPr>
        <dsp:cNvPr id="0" name=""/>
        <dsp:cNvSpPr/>
      </dsp:nvSpPr>
      <dsp:spPr>
        <a:xfrm>
          <a:off x="3110745" y="496"/>
          <a:ext cx="4666118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/>
            <a:t>Perlow</a:t>
          </a:r>
          <a:r>
            <a:rPr lang="en-US" sz="1700" kern="1200" dirty="0" smtClean="0"/>
            <a:t>, L.A. (2012). </a:t>
          </a:r>
          <a:r>
            <a:rPr lang="en-US" sz="1700" i="1" kern="1200" dirty="0" smtClean="0"/>
            <a:t>Sleeping with your </a:t>
          </a:r>
          <a:r>
            <a:rPr lang="en-US" sz="1700" i="1" kern="1200" dirty="0" err="1" smtClean="0"/>
            <a:t>smartphone</a:t>
          </a:r>
          <a:r>
            <a:rPr lang="en-US" sz="1700" i="1" kern="1200" dirty="0" smtClean="0"/>
            <a:t>: How to break the 24/7 habit and change the way you work</a:t>
          </a:r>
          <a:r>
            <a:rPr lang="en-US" sz="1700" kern="1200" dirty="0" smtClean="0"/>
            <a:t>. Boston, MA: Harvard Business Review Press.</a:t>
          </a:r>
          <a:endParaRPr lang="en-GB" sz="1700" kern="1200" dirty="0"/>
        </a:p>
      </dsp:txBody>
      <dsp:txXfrm>
        <a:off x="3110745" y="496"/>
        <a:ext cx="4666118" cy="1934765"/>
      </dsp:txXfrm>
    </dsp:sp>
    <dsp:sp modelId="{95D47FDD-92D9-4740-8BEC-747D93CB94AA}">
      <dsp:nvSpPr>
        <dsp:cNvPr id="0" name=""/>
        <dsp:cNvSpPr/>
      </dsp:nvSpPr>
      <dsp:spPr>
        <a:xfrm>
          <a:off x="0" y="496"/>
          <a:ext cx="3110745" cy="193476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200" kern="1200" dirty="0" smtClean="0"/>
            <a:t>Blue screen</a:t>
          </a:r>
          <a:endParaRPr lang="en-GB" sz="4200" kern="1200" dirty="0"/>
        </a:p>
      </dsp:txBody>
      <dsp:txXfrm>
        <a:off x="0" y="496"/>
        <a:ext cx="3110745" cy="1934765"/>
      </dsp:txXfrm>
    </dsp:sp>
    <dsp:sp modelId="{B4F1236F-DBCE-400F-BFA3-4A0A0E2D05CB}">
      <dsp:nvSpPr>
        <dsp:cNvPr id="0" name=""/>
        <dsp:cNvSpPr/>
      </dsp:nvSpPr>
      <dsp:spPr>
        <a:xfrm>
          <a:off x="3110745" y="2128738"/>
          <a:ext cx="4666118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/>
            <a:t>Querstret</a:t>
          </a:r>
          <a:r>
            <a:rPr lang="en-US" sz="1700" kern="1200" dirty="0" smtClean="0"/>
            <a:t>, D. and </a:t>
          </a:r>
          <a:r>
            <a:rPr lang="en-US" sz="1700" kern="1200" dirty="0" err="1" smtClean="0"/>
            <a:t>Cropley</a:t>
          </a:r>
          <a:r>
            <a:rPr lang="en-US" sz="1700" kern="1200" dirty="0" smtClean="0"/>
            <a:t>, M. (2012). Exploring the relationship between work-related rumination, sleep quality, and work-related fatigue. </a:t>
          </a:r>
          <a:r>
            <a:rPr lang="en-US" sz="1700" i="1" kern="1200" dirty="0" smtClean="0"/>
            <a:t>Journal of Occupational Health Psychology,</a:t>
          </a:r>
          <a:r>
            <a:rPr lang="en-US" sz="1700" kern="1200" dirty="0" smtClean="0"/>
            <a:t> </a:t>
          </a:r>
          <a:r>
            <a:rPr lang="en-US" sz="1700" b="1" kern="1200" dirty="0" smtClean="0"/>
            <a:t>17, </a:t>
          </a:r>
          <a:r>
            <a:rPr lang="en-US" sz="1700" kern="1200" dirty="0" smtClean="0"/>
            <a:t>pp. 341-353. </a:t>
          </a:r>
          <a:endParaRPr lang="en-GB" sz="1700" kern="1200" dirty="0"/>
        </a:p>
      </dsp:txBody>
      <dsp:txXfrm>
        <a:off x="3110745" y="2128738"/>
        <a:ext cx="4666118" cy="1934765"/>
      </dsp:txXfrm>
    </dsp:sp>
    <dsp:sp modelId="{3CE3D099-46EA-419B-9E3D-ED6FC9267D5C}">
      <dsp:nvSpPr>
        <dsp:cNvPr id="0" name=""/>
        <dsp:cNvSpPr/>
      </dsp:nvSpPr>
      <dsp:spPr>
        <a:xfrm>
          <a:off x="0" y="2128738"/>
          <a:ext cx="3110745" cy="1934765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200" kern="1200" dirty="0" smtClean="0"/>
            <a:t>Boundaries</a:t>
          </a:r>
          <a:endParaRPr lang="en-GB" sz="4200" kern="1200" dirty="0"/>
        </a:p>
      </dsp:txBody>
      <dsp:txXfrm>
        <a:off x="0" y="2128738"/>
        <a:ext cx="3110745" cy="193476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588CE7-8361-44AF-B04F-D300B79364CA}">
      <dsp:nvSpPr>
        <dsp:cNvPr id="0" name=""/>
        <dsp:cNvSpPr/>
      </dsp:nvSpPr>
      <dsp:spPr>
        <a:xfrm>
          <a:off x="7088" y="889936"/>
          <a:ext cx="2118610" cy="2284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We know which environments and practices lead to work stress</a:t>
          </a:r>
          <a:endParaRPr lang="en-GB" sz="1800" kern="1200" dirty="0"/>
        </a:p>
      </dsp:txBody>
      <dsp:txXfrm>
        <a:off x="7088" y="889936"/>
        <a:ext cx="2118610" cy="2284126"/>
      </dsp:txXfrm>
    </dsp:sp>
    <dsp:sp modelId="{D3C298B0-A0C2-4217-B3FF-706048E5F3F2}">
      <dsp:nvSpPr>
        <dsp:cNvPr id="0" name=""/>
        <dsp:cNvSpPr/>
      </dsp:nvSpPr>
      <dsp:spPr>
        <a:xfrm>
          <a:off x="2337559" y="1769292"/>
          <a:ext cx="449145" cy="5254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2337559" y="1769292"/>
        <a:ext cx="449145" cy="525415"/>
      </dsp:txXfrm>
    </dsp:sp>
    <dsp:sp modelId="{8356CD7C-EDE9-40F7-A3A0-CBAF7651EF31}">
      <dsp:nvSpPr>
        <dsp:cNvPr id="0" name=""/>
        <dsp:cNvSpPr/>
      </dsp:nvSpPr>
      <dsp:spPr>
        <a:xfrm>
          <a:off x="2973142" y="889936"/>
          <a:ext cx="2118610" cy="2284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We know how to buffer and ameliorate these</a:t>
          </a:r>
          <a:endParaRPr lang="en-GB" sz="1800" kern="1200" dirty="0"/>
        </a:p>
      </dsp:txBody>
      <dsp:txXfrm>
        <a:off x="2973142" y="889936"/>
        <a:ext cx="2118610" cy="2284126"/>
      </dsp:txXfrm>
    </dsp:sp>
    <dsp:sp modelId="{CC9A8DD7-128A-41A3-9697-C91BF87C1834}">
      <dsp:nvSpPr>
        <dsp:cNvPr id="0" name=""/>
        <dsp:cNvSpPr/>
      </dsp:nvSpPr>
      <dsp:spPr>
        <a:xfrm>
          <a:off x="5303614" y="1769292"/>
          <a:ext cx="449145" cy="5254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5303614" y="1769292"/>
        <a:ext cx="449145" cy="525415"/>
      </dsp:txXfrm>
    </dsp:sp>
    <dsp:sp modelId="{568F6ADD-D0E0-4B2C-949B-7DC59725B8AA}">
      <dsp:nvSpPr>
        <dsp:cNvPr id="0" name=""/>
        <dsp:cNvSpPr/>
      </dsp:nvSpPr>
      <dsp:spPr>
        <a:xfrm>
          <a:off x="5939197" y="889936"/>
          <a:ext cx="2118610" cy="2284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When we don’t do it we are then culpable of injury, same as failing to remove asbestos or protecting workers from cigarette smoke</a:t>
          </a:r>
          <a:endParaRPr lang="en-GB" sz="1800" kern="1200" dirty="0"/>
        </a:p>
      </dsp:txBody>
      <dsp:txXfrm>
        <a:off x="5939197" y="889936"/>
        <a:ext cx="2118610" cy="228412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98EC00-74E7-4937-AD17-132FB1F86F53}">
      <dsp:nvSpPr>
        <dsp:cNvPr id="0" name=""/>
        <dsp:cNvSpPr/>
      </dsp:nvSpPr>
      <dsp:spPr>
        <a:xfrm>
          <a:off x="1002" y="16050"/>
          <a:ext cx="3908051" cy="234483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1. All employers to proactively seek to improve employee wellbeing by developing well-designed jobs, monitoring them and seeking to increase employee engagement.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As a minimum this includes implementing the relevant guidance from NICE and HSE on improving psychological wellbeing at work, which helps employers to apply the psychological principles outlined above in a practical way. </a:t>
          </a:r>
          <a:endParaRPr lang="en-GB" sz="1400" kern="1200" dirty="0"/>
        </a:p>
      </dsp:txBody>
      <dsp:txXfrm>
        <a:off x="1002" y="16050"/>
        <a:ext cx="3908051" cy="2344830"/>
      </dsp:txXfrm>
    </dsp:sp>
    <dsp:sp modelId="{DD5C0E80-6FB5-44CA-9F1D-B60F8DDBABF6}">
      <dsp:nvSpPr>
        <dsp:cNvPr id="0" name=""/>
        <dsp:cNvSpPr/>
      </dsp:nvSpPr>
      <dsp:spPr>
        <a:xfrm>
          <a:off x="4299858" y="16050"/>
          <a:ext cx="3908051" cy="2344830"/>
        </a:xfrm>
        <a:prstGeom prst="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2. Employers, and particularly those who employ people on zero hours contracts, to maintain transparent two-way communication with their employees and offer effective support and so that they can carefully consider the psychological impact of atypical work arrangements and job insecurity.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Employers actively design workplace practices to protect their employees’ wellbeing and ameliorate the negative effects of insecurity. </a:t>
          </a:r>
          <a:endParaRPr lang="en-GB" sz="1400" kern="1200" dirty="0" smtClean="0"/>
        </a:p>
      </dsp:txBody>
      <dsp:txXfrm>
        <a:off x="4299858" y="16050"/>
        <a:ext cx="3908051" cy="2344830"/>
      </dsp:txXfrm>
    </dsp:sp>
    <dsp:sp modelId="{88319D5B-63DD-4441-AAA3-705B7469A142}">
      <dsp:nvSpPr>
        <dsp:cNvPr id="0" name=""/>
        <dsp:cNvSpPr/>
      </dsp:nvSpPr>
      <dsp:spPr>
        <a:xfrm>
          <a:off x="1002" y="2751686"/>
          <a:ext cx="3908051" cy="2344830"/>
        </a:xfrm>
        <a:prstGeom prst="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3. Senior managers to regularly discuss employee health and wellbeing at board level to ensure a proactive approach to mental wellbeing at work, and include employees in a collaborative way to find solutions.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A culture of preventing psychological harm starts at the top of an organisation but involves people at every level. </a:t>
          </a:r>
          <a:endParaRPr lang="en-GB" sz="1400" kern="1200" dirty="0" smtClean="0"/>
        </a:p>
      </dsp:txBody>
      <dsp:txXfrm>
        <a:off x="1002" y="2751686"/>
        <a:ext cx="3908051" cy="2344830"/>
      </dsp:txXfrm>
    </dsp:sp>
    <dsp:sp modelId="{203E2589-7891-46E5-A894-CC8C6E847F11}">
      <dsp:nvSpPr>
        <dsp:cNvPr id="0" name=""/>
        <dsp:cNvSpPr/>
      </dsp:nvSpPr>
      <dsp:spPr>
        <a:xfrm>
          <a:off x="4299858" y="2751686"/>
          <a:ext cx="3908051" cy="2344830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4. Organisations to recognise the behaviours of managers which will help to minimise stress-related problems, i.e. fostering positive supervisory behaviours and enhancing managers’ capacity to identify and act on symptoms of poor psychological health among employees.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Toolkits and self-assessment processes developed by HSE/CIPD and initiatives such as the Workplace Wellbeing Charter can used to support organisations.</a:t>
          </a:r>
          <a:endParaRPr lang="en-GB" altLang="en-US" sz="1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299858" y="2751686"/>
        <a:ext cx="3908051" cy="234483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886645-A5FE-40BF-9B4D-6F27FA86026C}">
      <dsp:nvSpPr>
        <dsp:cNvPr id="0" name=""/>
        <dsp:cNvSpPr/>
      </dsp:nvSpPr>
      <dsp:spPr>
        <a:xfrm>
          <a:off x="2295" y="238807"/>
          <a:ext cx="2237873" cy="5184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Medical </a:t>
          </a:r>
          <a:endParaRPr lang="en-GB" sz="1800" kern="1200" dirty="0"/>
        </a:p>
      </dsp:txBody>
      <dsp:txXfrm>
        <a:off x="2295" y="238807"/>
        <a:ext cx="2237873" cy="518400"/>
      </dsp:txXfrm>
    </dsp:sp>
    <dsp:sp modelId="{32C0035C-11E7-4669-9630-F2178AFAF4EF}">
      <dsp:nvSpPr>
        <dsp:cNvPr id="0" name=""/>
        <dsp:cNvSpPr/>
      </dsp:nvSpPr>
      <dsp:spPr>
        <a:xfrm>
          <a:off x="2295" y="757207"/>
          <a:ext cx="2237873" cy="398831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Keep in contact with medical professionals, support with sleep and </a:t>
          </a:r>
          <a:r>
            <a:rPr lang="en-US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mood </a:t>
          </a:r>
          <a:r>
            <a:rPr lang="en-US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might be necessary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Pay attention to diet and rest</a:t>
          </a:r>
          <a:endParaRPr lang="en-US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Keep an exercise and rest balance</a:t>
          </a:r>
          <a:endParaRPr lang="en-US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295" y="757207"/>
        <a:ext cx="2237873" cy="3988313"/>
      </dsp:txXfrm>
    </dsp:sp>
    <dsp:sp modelId="{9FFF97FE-5E2B-4C8C-AED2-D0507BD9FE18}">
      <dsp:nvSpPr>
        <dsp:cNvPr id="0" name=""/>
        <dsp:cNvSpPr/>
      </dsp:nvSpPr>
      <dsp:spPr>
        <a:xfrm>
          <a:off x="2553471" y="238807"/>
          <a:ext cx="2237873" cy="518400"/>
        </a:xfrm>
        <a:prstGeom prst="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Strategies</a:t>
          </a:r>
          <a:endParaRPr lang="en-GB" sz="1800" kern="1200" dirty="0"/>
        </a:p>
      </dsp:txBody>
      <dsp:txXfrm>
        <a:off x="2553471" y="238807"/>
        <a:ext cx="2237873" cy="518400"/>
      </dsp:txXfrm>
    </dsp:sp>
    <dsp:sp modelId="{4FF9B320-2A17-42E2-A51F-41EE145220C2}">
      <dsp:nvSpPr>
        <dsp:cNvPr id="0" name=""/>
        <dsp:cNvSpPr/>
      </dsp:nvSpPr>
      <dsp:spPr>
        <a:xfrm>
          <a:off x="2553471" y="757207"/>
          <a:ext cx="2237873" cy="3988313"/>
        </a:xfrm>
        <a:prstGeom prst="rect">
          <a:avLst/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Memory skills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Organisational skills – lists and </a:t>
          </a:r>
          <a:r>
            <a:rPr lang="en-US" sz="1800" kern="12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colour</a:t>
          </a:r>
          <a:r>
            <a:rPr lang="en-US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are a great help </a:t>
          </a:r>
          <a:endParaRPr lang="en-US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Timekeeping</a:t>
          </a:r>
          <a:endParaRPr lang="en-US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Self-advocacy</a:t>
          </a:r>
          <a:endParaRPr lang="en-US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Ask for clarification and examples</a:t>
          </a:r>
          <a:endParaRPr lang="en-US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Work to strengths</a:t>
          </a:r>
          <a:endParaRPr lang="en-US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Create a breaks routine and keep to it </a:t>
          </a:r>
          <a:endParaRPr lang="en-US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553471" y="757207"/>
        <a:ext cx="2237873" cy="3988313"/>
      </dsp:txXfrm>
    </dsp:sp>
    <dsp:sp modelId="{28EF1462-3128-4E82-BE6D-B89C7D6C0620}">
      <dsp:nvSpPr>
        <dsp:cNvPr id="0" name=""/>
        <dsp:cNvSpPr/>
      </dsp:nvSpPr>
      <dsp:spPr>
        <a:xfrm>
          <a:off x="5104647" y="238807"/>
          <a:ext cx="2237873" cy="518400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Ergonomics</a:t>
          </a:r>
          <a:endParaRPr lang="en-GB" sz="1800" kern="1200" dirty="0"/>
        </a:p>
      </dsp:txBody>
      <dsp:txXfrm>
        <a:off x="5104647" y="238807"/>
        <a:ext cx="2237873" cy="518400"/>
      </dsp:txXfrm>
    </dsp:sp>
    <dsp:sp modelId="{DAA65002-0D36-4154-85ED-F49F3281A805}">
      <dsp:nvSpPr>
        <dsp:cNvPr id="0" name=""/>
        <dsp:cNvSpPr/>
      </dsp:nvSpPr>
      <dsp:spPr>
        <a:xfrm>
          <a:off x="5104647" y="757207"/>
          <a:ext cx="2237873" cy="3988313"/>
        </a:xfrm>
        <a:prstGeom prst="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Know your </a:t>
          </a:r>
          <a:r>
            <a:rPr lang="en-US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emotional </a:t>
          </a:r>
          <a:r>
            <a:rPr lang="en-US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triggers – position yourself where you can feel calm and not overwhelmed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Identify break out spaces for moments of overwhelm</a:t>
          </a:r>
          <a:endParaRPr lang="en-GB" sz="18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104647" y="757207"/>
        <a:ext cx="2237873" cy="398831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886645-A5FE-40BF-9B4D-6F27FA86026C}">
      <dsp:nvSpPr>
        <dsp:cNvPr id="0" name=""/>
        <dsp:cNvSpPr/>
      </dsp:nvSpPr>
      <dsp:spPr>
        <a:xfrm>
          <a:off x="2295" y="132490"/>
          <a:ext cx="2237873" cy="4320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Communication</a:t>
          </a:r>
          <a:endParaRPr lang="en-GB" sz="1500" kern="1200" dirty="0"/>
        </a:p>
      </dsp:txBody>
      <dsp:txXfrm>
        <a:off x="2295" y="132490"/>
        <a:ext cx="2237873" cy="432000"/>
      </dsp:txXfrm>
    </dsp:sp>
    <dsp:sp modelId="{32C0035C-11E7-4669-9630-F2178AFAF4EF}">
      <dsp:nvSpPr>
        <dsp:cNvPr id="0" name=""/>
        <dsp:cNvSpPr/>
      </dsp:nvSpPr>
      <dsp:spPr>
        <a:xfrm>
          <a:off x="2295" y="564490"/>
          <a:ext cx="2237873" cy="428734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Notice that you might spend extra time de-briefing interactions or reassuring people.  This might seem laborious, but consider if you would mind spending a few extra minutes helping someone with a visual impairment walk through a new room layout to </a:t>
          </a:r>
          <a:r>
            <a:rPr lang="en-US" sz="1500" kern="12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familiarise</a:t>
          </a:r>
          <a:r>
            <a:rPr lang="en-US" sz="15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themselves with the space. Time spent de-briefing is no different to that.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500" kern="1200" dirty="0"/>
        </a:p>
      </dsp:txBody>
      <dsp:txXfrm>
        <a:off x="2295" y="564490"/>
        <a:ext cx="2237873" cy="4287346"/>
      </dsp:txXfrm>
    </dsp:sp>
    <dsp:sp modelId="{9FFF97FE-5E2B-4C8C-AED2-D0507BD9FE18}">
      <dsp:nvSpPr>
        <dsp:cNvPr id="0" name=""/>
        <dsp:cNvSpPr/>
      </dsp:nvSpPr>
      <dsp:spPr>
        <a:xfrm>
          <a:off x="2553471" y="132490"/>
          <a:ext cx="2237873" cy="432000"/>
        </a:xfrm>
        <a:prstGeom prst="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Meetings</a:t>
          </a:r>
          <a:endParaRPr lang="en-GB" sz="1500" kern="1200" dirty="0"/>
        </a:p>
      </dsp:txBody>
      <dsp:txXfrm>
        <a:off x="2553471" y="132490"/>
        <a:ext cx="2237873" cy="432000"/>
      </dsp:txXfrm>
    </dsp:sp>
    <dsp:sp modelId="{4FF9B320-2A17-42E2-A51F-41EE145220C2}">
      <dsp:nvSpPr>
        <dsp:cNvPr id="0" name=""/>
        <dsp:cNvSpPr/>
      </dsp:nvSpPr>
      <dsp:spPr>
        <a:xfrm>
          <a:off x="2553471" y="564490"/>
          <a:ext cx="2237873" cy="4287346"/>
        </a:xfrm>
        <a:prstGeom prst="rect">
          <a:avLst/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Give extra time before and after to review materials where possible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Give alternative to group meetings – update via 1:1</a:t>
          </a:r>
          <a:endParaRPr lang="en-US" sz="1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Follow up requests in meetings with written emails or notes</a:t>
          </a:r>
          <a:endParaRPr lang="en-US" sz="1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Give agenda to every meeting, identify and acknowledge when deviating from it</a:t>
          </a:r>
          <a:endParaRPr lang="en-US" sz="1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553471" y="564490"/>
        <a:ext cx="2237873" cy="4287346"/>
      </dsp:txXfrm>
    </dsp:sp>
    <dsp:sp modelId="{28EF1462-3128-4E82-BE6D-B89C7D6C0620}">
      <dsp:nvSpPr>
        <dsp:cNvPr id="0" name=""/>
        <dsp:cNvSpPr/>
      </dsp:nvSpPr>
      <dsp:spPr>
        <a:xfrm>
          <a:off x="5104647" y="132490"/>
          <a:ext cx="2237873" cy="432000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Awareness</a:t>
          </a:r>
          <a:endParaRPr lang="en-GB" sz="1500" kern="1200" dirty="0"/>
        </a:p>
      </dsp:txBody>
      <dsp:txXfrm>
        <a:off x="5104647" y="132490"/>
        <a:ext cx="2237873" cy="432000"/>
      </dsp:txXfrm>
    </dsp:sp>
    <dsp:sp modelId="{DAA65002-0D36-4154-85ED-F49F3281A805}">
      <dsp:nvSpPr>
        <dsp:cNvPr id="0" name=""/>
        <dsp:cNvSpPr/>
      </dsp:nvSpPr>
      <dsp:spPr>
        <a:xfrm>
          <a:off x="5104647" y="564490"/>
          <a:ext cx="2237873" cy="4287346"/>
        </a:xfrm>
        <a:prstGeom prst="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Allow the individual to have break out space and don’t interrupt when this is being use unless invited and pre-agreed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Provide a buddy of mentor if possible</a:t>
          </a:r>
          <a:endParaRPr lang="en-US" sz="1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Listen to the individual, ask them what they would like to have </a:t>
          </a:r>
          <a:r>
            <a:rPr lang="en-US" sz="15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happen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Stress Monitoring Apps 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500" kern="1200" dirty="0"/>
        </a:p>
      </dsp:txBody>
      <dsp:txXfrm>
        <a:off x="5104647" y="564490"/>
        <a:ext cx="2237873" cy="4287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072EE-C91B-4505-8928-F64B29F82EF4}" type="datetimeFigureOut">
              <a:rPr lang="en-GB" smtClean="0"/>
              <a:pPr/>
              <a:t>26/01/2018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4C39A-8D01-4776-891E-A46314EDD6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F9CD4C1-C616-4864-96EC-B8FDE49629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5A69948-7D80-4A6F-831B-7108DDB96FF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AA11F0C-4298-48E4-A919-7E16E0A3F6CC}" type="datetimeFigureOut">
              <a:rPr lang="en-GB"/>
              <a:pPr>
                <a:defRPr/>
              </a:pPr>
              <a:t>26/01/2018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ED678606-766C-4E26-A356-76337A06CF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51C668B7-1354-44E0-AC10-D897ED3F8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A6C172E-A50F-4EA7-AC98-627618C797A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0FEBDA8-0141-484D-A0CA-68E2ED872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5DD7D91-3BB9-441B-99B6-7691E880724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68288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8748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5435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>
            <a:extLst>
              <a:ext uri="{FF2B5EF4-FFF2-40B4-BE49-F238E27FC236}">
                <a16:creationId xmlns:a16="http://schemas.microsoft.com/office/drawing/2014/main" xmlns="" id="{4C5EF040-9846-4D1E-A27F-7CC9CC713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907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xmlns="" id="{85583702-94AC-4379-9943-A91A55755A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13" y="-26988"/>
            <a:ext cx="9180512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xmlns="" id="{DE2D53F0-CE24-429A-A33F-61C38913F0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/>
          </a:blip>
          <a:srcRect/>
          <a:stretch/>
        </p:blipFill>
        <p:spPr>
          <a:xfrm>
            <a:off x="29780" y="0"/>
            <a:ext cx="1664049" cy="692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76703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736780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17263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786974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20386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29592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0474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1849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>
            <a:extLst>
              <a:ext uri="{FF2B5EF4-FFF2-40B4-BE49-F238E27FC236}">
                <a16:creationId xmlns:a16="http://schemas.microsoft.com/office/drawing/2014/main" xmlns="" id="{CA0AC9ED-A94C-4100-9323-0D3E0626C27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4800" kern="1200" spc="-15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ps.org.uk/sites/beta.bps.org.uk/files/Policy%20-%20Files/Psychology%20at%20work%20-%20improving%20wellbeing%20and%20productivity%20in%20the%20workplace.pdf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access-to-work" TargetMode="External"/><Relationship Id="rId2" Type="http://schemas.openxmlformats.org/officeDocument/2006/relationships/hyperlink" Target="https://screening.geniuswithin.co.uk/index.php/dyslexiatest/indexhttps:/screening.geniuswithin.co.uk/index.php/dyslexiatest/inde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0">
            <a:extLst>
              <a:ext uri="{FF2B5EF4-FFF2-40B4-BE49-F238E27FC236}">
                <a16:creationId xmlns:a16="http://schemas.microsoft.com/office/drawing/2014/main" xmlns="" id="{BFAE62AE-E92B-4D43-BC08-B0949AFB39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9217025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E6958C6-0319-4964-8814-F002AFF316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/>
          </a:blip>
          <a:srcRect/>
          <a:stretch/>
        </p:blipFill>
        <p:spPr>
          <a:xfrm>
            <a:off x="2339752" y="1052736"/>
            <a:ext cx="4536504" cy="1886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B93AC9C-45F9-4DB7-AC67-14C850051FD8}"/>
              </a:ext>
            </a:extLst>
          </p:cNvPr>
          <p:cNvSpPr/>
          <p:nvPr/>
        </p:nvSpPr>
        <p:spPr>
          <a:xfrm>
            <a:off x="1074242" y="3134183"/>
            <a:ext cx="7397986" cy="230832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4800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Understanding </a:t>
            </a:r>
            <a:endParaRPr lang="en-US" sz="1000" dirty="0">
              <a:ln>
                <a:solidFill>
                  <a:schemeClr val="bg1"/>
                </a:solidFill>
              </a:ln>
              <a:solidFill>
                <a:srgbClr val="FF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en-US" sz="4800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Subjective Well-being and </a:t>
            </a:r>
          </a:p>
          <a:p>
            <a:pPr algn="ctr">
              <a:defRPr/>
            </a:pPr>
            <a:r>
              <a:rPr lang="en-US" sz="4800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Stress at Work</a:t>
            </a:r>
            <a:endParaRPr lang="en-US" sz="4800" dirty="0">
              <a:ln>
                <a:solidFill>
                  <a:schemeClr val="bg1"/>
                </a:solidFill>
              </a:ln>
              <a:solidFill>
                <a:srgbClr val="FF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>
            <a:extLst>
              <a:ext uri="{FF2B5EF4-FFF2-40B4-BE49-F238E27FC236}">
                <a16:creationId xmlns:a16="http://schemas.microsoft.com/office/drawing/2014/main" xmlns="" id="{8B0FFA0C-D6ED-4750-834A-423501703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116632"/>
            <a:ext cx="7993062" cy="156966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 </a:t>
            </a:r>
            <a:r>
              <a:rPr lang="en-US" altLang="en-US" sz="48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2: </a:t>
            </a:r>
            <a:r>
              <a:rPr lang="en-US" altLang="en-US" sz="48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Understanding </a:t>
            </a:r>
          </a:p>
          <a:p>
            <a:pPr algn="ctr">
              <a:defRPr/>
            </a:pPr>
            <a:r>
              <a:rPr lang="en-US" altLang="en-US" sz="48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Subjective Well-Being</a:t>
            </a:r>
            <a:endParaRPr lang="en-US" altLang="en-US" sz="54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Wave 19">
            <a:extLst>
              <a:ext uri="{FF2B5EF4-FFF2-40B4-BE49-F238E27FC236}">
                <a16:creationId xmlns:a16="http://schemas.microsoft.com/office/drawing/2014/main" xmlns="" id="{5CB3C460-E40A-4784-ABA2-C6C890EEFEEF}"/>
              </a:ext>
            </a:extLst>
          </p:cNvPr>
          <p:cNvSpPr/>
          <p:nvPr/>
        </p:nvSpPr>
        <p:spPr>
          <a:xfrm>
            <a:off x="-36513" y="1881188"/>
            <a:ext cx="9288463" cy="4932362"/>
          </a:xfrm>
          <a:prstGeom prst="wave">
            <a:avLst>
              <a:gd name="adj1" fmla="val 7849"/>
              <a:gd name="adj2" fmla="val -145"/>
            </a:avLst>
          </a:prstGeom>
          <a:blipFill dpi="0" rotWithShape="1">
            <a:blip r:embed="rId2" cstate="print">
              <a:extLst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37D2C37-DF5E-44BD-9341-AEE580399C90}"/>
              </a:ext>
            </a:extLst>
          </p:cNvPr>
          <p:cNvSpPr txBox="1"/>
          <p:nvPr/>
        </p:nvSpPr>
        <p:spPr>
          <a:xfrm>
            <a:off x="393700" y="2122488"/>
            <a:ext cx="8210550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GB" altLang="en-US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US" alt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xmlns="" id="{DE981321-8C11-4222-ACD8-BFAD3D965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1168400"/>
            <a:ext cx="5345112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36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endParaRPr lang="en-US" altLang="en-US" sz="24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539552" y="1556792"/>
          <a:ext cx="597666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95736" y="116632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A Bio-Psycho-Social Model of Subjective Well-Being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6296" y="170080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Person Factors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4288" y="292494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Environmental Factors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156176" y="2060848"/>
            <a:ext cx="1008112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156176" y="2996952"/>
            <a:ext cx="1080120" cy="14401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300192" y="3212976"/>
            <a:ext cx="936104" cy="46892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5537" y="1412772"/>
          <a:ext cx="8352928" cy="518228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203390"/>
                <a:gridCol w="884841"/>
                <a:gridCol w="720080"/>
                <a:gridCol w="936104"/>
                <a:gridCol w="936104"/>
                <a:gridCol w="3672409"/>
              </a:tblGrid>
              <a:tr h="509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/>
                        <a:t>Meaning of work</a:t>
                      </a:r>
                      <a:endParaRPr lang="en-GB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/>
                        <a:t>Rewards via working</a:t>
                      </a:r>
                      <a:endParaRPr lang="en-GB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/>
                        <a:t>Prevent psychological harm</a:t>
                      </a:r>
                      <a:endParaRPr lang="en-GB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 smtClean="0"/>
                        <a:t>Person or Environment</a:t>
                      </a:r>
                      <a:r>
                        <a:rPr lang="en-GB" sz="1100" b="1" baseline="0" dirty="0" smtClean="0"/>
                        <a:t> Factors</a:t>
                      </a:r>
                      <a:endParaRPr lang="en-GB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/>
                        <a:t>Model outline highlighting key components in relation to employee well-being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</a:tr>
              <a:tr h="6818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/>
                        <a:t>Job Characteristics Model (JCM)ᵃ</a:t>
                      </a:r>
                      <a:endParaRPr lang="en-GB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/>
                        <a:t>X</a:t>
                      </a:r>
                      <a:endParaRPr lang="en-GB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/>
                        <a:t>X</a:t>
                      </a:r>
                      <a:endParaRPr lang="en-GB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/>
                        <a:t>X</a:t>
                      </a:r>
                      <a:endParaRPr lang="en-GB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/>
                        <a:t>E</a:t>
                      </a:r>
                      <a:endParaRPr lang="en-GB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/>
                        <a:t>Considers five factors of the work environment – autonomy, skill variety, feedback, task identity and significance – and how they are linked to employees’ psychological growth needs, which include meaningfulness, responsibility and knowledge of results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</a:tr>
              <a:tr h="362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/>
                        <a:t>Job demands-Job control (JDC)ᵇ </a:t>
                      </a:r>
                      <a:endParaRPr lang="en-GB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/>
                        <a:t>X</a:t>
                      </a:r>
                      <a:endParaRPr lang="en-GB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/>
                        <a:t>X</a:t>
                      </a:r>
                      <a:endParaRPr lang="en-GB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/>
                        <a:t>E</a:t>
                      </a:r>
                      <a:endParaRPr lang="en-GB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/>
                        <a:t>Focuses on the additional or interactive impact of varying levels of work demands and discretion over one’s job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</a:tr>
              <a:tr h="509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/>
                        <a:t>Job Demands- Control - Supportᶜ</a:t>
                      </a:r>
                      <a:endParaRPr lang="en-GB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/>
                        <a:t>E&amp;P</a:t>
                      </a:r>
                      <a:endParaRPr lang="en-GB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/>
                        <a:t>Expands on the above to take into account the potential for social support at work to buffer the effects of work demands and low control.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</a:tr>
              <a:tr h="509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/>
                        <a:t>Warr’s Vitamin Modelᵈ</a:t>
                      </a:r>
                      <a:endParaRPr lang="en-GB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/>
                        <a:t>X</a:t>
                      </a:r>
                      <a:endParaRPr lang="en-GB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/>
                        <a:t>X</a:t>
                      </a:r>
                      <a:endParaRPr lang="en-GB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/>
                        <a:t>X</a:t>
                      </a:r>
                      <a:endParaRPr lang="en-GB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/>
                        <a:t>E (updated to E/P)</a:t>
                      </a:r>
                      <a:endParaRPr lang="en-GB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/>
                        <a:t>Outlines the contribution of 12 work features (see main text above) including some which should be at optimal levels for our well-being (e.g. control) and some which are positively correlated (e.g. pay)</a:t>
                      </a:r>
                      <a:endParaRPr lang="en-GB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</a:tr>
              <a:tr h="509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/>
                        <a:t>Job demands-resources (JD-R)ᵉ</a:t>
                      </a:r>
                      <a:endParaRPr lang="en-GB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/>
                        <a:t>X</a:t>
                      </a:r>
                      <a:endParaRPr lang="en-GB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/>
                        <a:t>X</a:t>
                      </a:r>
                      <a:endParaRPr lang="en-GB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/>
                        <a:t>E/P</a:t>
                      </a:r>
                      <a:endParaRPr lang="en-GB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/>
                        <a:t>Both demands and resources experienced by the employee interact so that ‘different job resources,[such as control and social support]  can play the role of buffer for several different job demands’ᵉ (p.314)</a:t>
                      </a:r>
                      <a:endParaRPr lang="en-GB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</a:tr>
              <a:tr h="3371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/>
                        <a:t>Person-Environment fitᶠ</a:t>
                      </a:r>
                      <a:endParaRPr lang="en-GB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/>
                        <a:t>X</a:t>
                      </a:r>
                      <a:endParaRPr lang="en-GB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/>
                        <a:t>X</a:t>
                      </a:r>
                      <a:endParaRPr lang="en-GB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/>
                        <a:t>E/P</a:t>
                      </a:r>
                      <a:endParaRPr lang="en-GB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/>
                        <a:t>There is a good ‘fit’ between the person’s values, attributes and skills and the resources and demands in their work environment </a:t>
                      </a:r>
                      <a:endParaRPr lang="en-GB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</a:tr>
              <a:tr h="3371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/>
                        <a:t>Effort-Reward Imbalance (ERI)ᶢ</a:t>
                      </a:r>
                      <a:endParaRPr lang="en-GB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/>
                        <a:t>X</a:t>
                      </a:r>
                      <a:endParaRPr lang="en-GB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/>
                        <a:t>X</a:t>
                      </a:r>
                      <a:endParaRPr lang="en-GB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/>
                        <a:t>X</a:t>
                      </a:r>
                      <a:endParaRPr lang="en-GB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/>
                        <a:t>P</a:t>
                      </a:r>
                      <a:endParaRPr lang="en-GB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/>
                        <a:t>A combination of high levels of effort and low rewards results in imbalance leading to negative health outcomes. </a:t>
                      </a:r>
                      <a:endParaRPr lang="en-GB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</a:tr>
              <a:tr h="3371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/>
                        <a:t>Conservation of Resources (COR)ᴶ</a:t>
                      </a:r>
                      <a:endParaRPr lang="en-GB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/>
                        <a:t>X</a:t>
                      </a:r>
                      <a:endParaRPr lang="en-GB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/>
                        <a:t>X</a:t>
                      </a:r>
                      <a:endParaRPr lang="en-GB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/>
                        <a:t>X</a:t>
                      </a:r>
                      <a:endParaRPr lang="en-GB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/>
                        <a:t>P</a:t>
                      </a:r>
                      <a:endParaRPr lang="en-GB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/>
                        <a:t>Individuals strive to retain, protect, and build resources to ‘insure’ ourselves against the threat, or impending loss, of valued resources</a:t>
                      </a:r>
                      <a:endParaRPr lang="en-GB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</a:tr>
              <a:tr h="509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/>
                        <a:t>Affective Events Theoryᵏ</a:t>
                      </a:r>
                      <a:endParaRPr lang="en-GB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/>
                        <a:t>X</a:t>
                      </a:r>
                      <a:endParaRPr lang="en-GB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/>
                        <a:t>P</a:t>
                      </a:r>
                      <a:endParaRPr lang="en-GB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/>
                        <a:t>Appraisal of threat and our resulting emotions play a key role in activating our responses to work situations. Through learned associations, emotions can influence our attitudes and behaviour</a:t>
                      </a:r>
                      <a:endParaRPr lang="en-GB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</a:tr>
              <a:tr h="509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/>
                        <a:t>Job Craftingᵐ</a:t>
                      </a:r>
                      <a:endParaRPr lang="en-GB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/>
                        <a:t>X</a:t>
                      </a:r>
                      <a:endParaRPr lang="en-GB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/>
                        <a:t>X</a:t>
                      </a:r>
                      <a:endParaRPr lang="en-GB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/>
                        <a:t>X</a:t>
                      </a:r>
                      <a:endParaRPr lang="en-GB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/>
                        <a:t>P</a:t>
                      </a:r>
                      <a:endParaRPr lang="en-GB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/>
                        <a:t>Employees modify aspects of the work environment to increase available </a:t>
                      </a:r>
                      <a:r>
                        <a:rPr lang="en-GB" sz="1000" dirty="0" smtClean="0"/>
                        <a:t>structural </a:t>
                      </a:r>
                      <a:r>
                        <a:rPr lang="en-GB" sz="1000" dirty="0"/>
                        <a:t>or social resources, or increase the level of challenge experienced at work to facilitate fulfilment</a:t>
                      </a:r>
                      <a:endParaRPr lang="en-GB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04" marR="47904" marT="0" marB="0"/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-244914"/>
            <a:ext cx="8748464" cy="2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116632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Workplace theories of well-being and motivation (Weinberg, 2017)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79712" y="116632"/>
            <a:ext cx="7164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Personality and SWB</a:t>
            </a:r>
            <a:endParaRPr lang="en-GB" sz="2800" b="1" dirty="0" smtClean="0">
              <a:solidFill>
                <a:schemeClr val="bg1"/>
              </a:solidFill>
            </a:endParaRPr>
          </a:p>
          <a:p>
            <a:r>
              <a:rPr lang="en-GB" sz="2800" b="1" dirty="0" smtClean="0">
                <a:solidFill>
                  <a:schemeClr val="bg1"/>
                </a:solidFill>
              </a:rPr>
              <a:t>Gray (1970s) revised </a:t>
            </a:r>
            <a:r>
              <a:rPr lang="en-GB" sz="2800" b="1" dirty="0" err="1" smtClean="0">
                <a:solidFill>
                  <a:schemeClr val="bg1"/>
                </a:solidFill>
              </a:rPr>
              <a:t>Corr</a:t>
            </a:r>
            <a:r>
              <a:rPr lang="en-GB" sz="2800" b="1" dirty="0" smtClean="0">
                <a:solidFill>
                  <a:schemeClr val="bg1"/>
                </a:solidFill>
              </a:rPr>
              <a:t>, McNaughton (2000s)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RST of personal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703367"/>
            <a:ext cx="5328592" cy="381386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27584" y="5805264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Building on </a:t>
            </a:r>
            <a:r>
              <a:rPr lang="en-GB" dirty="0" err="1" smtClean="0">
                <a:solidFill>
                  <a:schemeClr val="bg1"/>
                </a:solidFill>
              </a:rPr>
              <a:t>Eysenck’s</a:t>
            </a:r>
            <a:r>
              <a:rPr lang="en-GB" dirty="0" smtClean="0">
                <a:solidFill>
                  <a:schemeClr val="bg1"/>
                </a:solidFill>
              </a:rPr>
              <a:t> Extraversion/Neuroticism </a:t>
            </a:r>
            <a:r>
              <a:rPr lang="en-GB" dirty="0" smtClean="0">
                <a:solidFill>
                  <a:schemeClr val="bg1"/>
                </a:solidFill>
              </a:rPr>
              <a:t>scale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Ascending Reticular Activating System – lower response thresholds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79712" y="116632"/>
            <a:ext cx="7164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b="1" dirty="0" smtClean="0">
                <a:solidFill>
                  <a:schemeClr val="bg1"/>
                </a:solidFill>
                <a:ea typeface="Calibri" pitchFamily="34" charset="0"/>
              </a:rPr>
              <a:t>Demand Control model of Stress (</a:t>
            </a:r>
            <a:r>
              <a:rPr lang="en-GB" sz="2800" b="1" dirty="0" err="1" smtClean="0">
                <a:solidFill>
                  <a:schemeClr val="bg1"/>
                </a:solidFill>
                <a:ea typeface="Calibri" pitchFamily="34" charset="0"/>
              </a:rPr>
              <a:t>Karasek</a:t>
            </a:r>
            <a:r>
              <a:rPr lang="en-GB" sz="2800" b="1" dirty="0" smtClean="0">
                <a:solidFill>
                  <a:schemeClr val="bg1"/>
                </a:solidFill>
                <a:ea typeface="Calibri" pitchFamily="34" charset="0"/>
              </a:rPr>
              <a:t>, 1990)</a:t>
            </a:r>
            <a:endParaRPr lang="en-GB" sz="4000" b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141277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    High Control                              Low Control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2132856"/>
            <a:ext cx="738664" cy="172819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High  Demand</a:t>
            </a:r>
          </a:p>
          <a:p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4581128"/>
            <a:ext cx="738664" cy="172819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Low Demand</a:t>
            </a:r>
          </a:p>
          <a:p>
            <a:endParaRPr lang="en-GB" dirty="0" smtClean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499992" y="1772816"/>
            <a:ext cx="0" cy="46805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95736" y="4005064"/>
            <a:ext cx="56886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3075" name="Picture 3" descr="Image result for dang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492896"/>
            <a:ext cx="929680" cy="81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79712" y="116632"/>
            <a:ext cx="7164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b="1" dirty="0" smtClean="0">
                <a:solidFill>
                  <a:schemeClr val="bg1"/>
                </a:solidFill>
                <a:ea typeface="Calibri" pitchFamily="34" charset="0"/>
              </a:rPr>
              <a:t>Social Identity Theory (</a:t>
            </a:r>
            <a:r>
              <a:rPr lang="en-GB" sz="2800" b="1" dirty="0" err="1" smtClean="0">
                <a:solidFill>
                  <a:schemeClr val="bg1"/>
                </a:solidFill>
                <a:ea typeface="Calibri" pitchFamily="34" charset="0"/>
              </a:rPr>
              <a:t>Tajfel</a:t>
            </a:r>
            <a:r>
              <a:rPr lang="en-GB" sz="2800" b="1" dirty="0" smtClean="0">
                <a:solidFill>
                  <a:schemeClr val="bg1"/>
                </a:solidFill>
                <a:ea typeface="Calibri" pitchFamily="34" charset="0"/>
              </a:rPr>
              <a:t> and Turner)</a:t>
            </a:r>
            <a:endParaRPr lang="en-GB" sz="4000" b="1" dirty="0" smtClean="0">
              <a:solidFill>
                <a:schemeClr val="bg1"/>
              </a:solidFill>
            </a:endParaRPr>
          </a:p>
        </p:txBody>
      </p:sp>
      <p:pic>
        <p:nvPicPr>
          <p:cNvPr id="17" name="Picture 2" descr="https://wikispaces.psu.edu/download/attachments/282039311/Tajfel's_Theory_of_Social_Identity.jpg?version=1&amp;modificationDate=1445211169000&amp;api=v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340768"/>
            <a:ext cx="4438650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79712" y="116632"/>
            <a:ext cx="7164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b="1" dirty="0" smtClean="0">
                <a:solidFill>
                  <a:schemeClr val="bg1"/>
                </a:solidFill>
                <a:ea typeface="Calibri" pitchFamily="34" charset="0"/>
              </a:rPr>
              <a:t>Always ‘on’ Culture: Empowerment Enslavement Paradox</a:t>
            </a:r>
          </a:p>
          <a:p>
            <a:endParaRPr lang="en-GB" sz="1600" dirty="0" smtClean="0">
              <a:solidFill>
                <a:schemeClr val="bg1"/>
              </a:solidFill>
            </a:endParaRPr>
          </a:p>
          <a:p>
            <a:r>
              <a:rPr lang="en-GB" sz="1600" dirty="0" smtClean="0">
                <a:solidFill>
                  <a:schemeClr val="bg1"/>
                </a:solidFill>
              </a:rPr>
              <a:t>See </a:t>
            </a:r>
            <a:r>
              <a:rPr lang="en-GB" sz="1600" dirty="0" err="1" smtClean="0">
                <a:solidFill>
                  <a:schemeClr val="bg1"/>
                </a:solidFill>
              </a:rPr>
              <a:t>Venkatesh</a:t>
            </a:r>
            <a:r>
              <a:rPr lang="en-GB" sz="1600" dirty="0" smtClean="0">
                <a:solidFill>
                  <a:schemeClr val="bg1"/>
                </a:solidFill>
              </a:rPr>
              <a:t>, </a:t>
            </a:r>
            <a:r>
              <a:rPr lang="en-GB" sz="1600" dirty="0" err="1" smtClean="0">
                <a:solidFill>
                  <a:schemeClr val="bg1"/>
                </a:solidFill>
              </a:rPr>
              <a:t>Sonnetag</a:t>
            </a:r>
            <a:r>
              <a:rPr lang="en-GB" sz="1600" dirty="0" smtClean="0">
                <a:solidFill>
                  <a:schemeClr val="bg1"/>
                </a:solidFill>
              </a:rPr>
              <a:t>, </a:t>
            </a:r>
            <a:r>
              <a:rPr lang="en-GB" sz="1600" dirty="0" err="1" smtClean="0">
                <a:solidFill>
                  <a:schemeClr val="bg1"/>
                </a:solidFill>
              </a:rPr>
              <a:t>Wacjman</a:t>
            </a:r>
            <a:r>
              <a:rPr lang="en-GB" sz="1600" dirty="0" smtClean="0">
                <a:solidFill>
                  <a:schemeClr val="bg1"/>
                </a:solidFill>
              </a:rPr>
              <a:t>, McDowall, </a:t>
            </a:r>
            <a:r>
              <a:rPr lang="en-GB" sz="1600" dirty="0" err="1" smtClean="0">
                <a:solidFill>
                  <a:schemeClr val="bg1"/>
                </a:solidFill>
              </a:rPr>
              <a:t>Schlacter</a:t>
            </a:r>
            <a:r>
              <a:rPr lang="en-GB" sz="1600" dirty="0" smtClean="0">
                <a:solidFill>
                  <a:schemeClr val="bg1"/>
                </a:solidFill>
              </a:rPr>
              <a:t>  for further analysis</a:t>
            </a:r>
          </a:p>
          <a:p>
            <a:pPr lvl="0"/>
            <a:endParaRPr lang="en-GB" sz="4000" b="1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7162" y="1988840"/>
            <a:ext cx="8829675" cy="40176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79712" y="116632"/>
            <a:ext cx="71642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b="1" dirty="0" smtClean="0">
                <a:solidFill>
                  <a:schemeClr val="bg1"/>
                </a:solidFill>
                <a:ea typeface="Calibri" pitchFamily="34" charset="0"/>
              </a:rPr>
              <a:t>     Sleep Hygiene!  Routine and….</a:t>
            </a:r>
            <a:endParaRPr lang="en-GB" sz="1600" dirty="0" smtClean="0">
              <a:solidFill>
                <a:schemeClr val="bg1"/>
              </a:solidFill>
            </a:endParaRPr>
          </a:p>
          <a:p>
            <a:pPr lvl="0"/>
            <a:r>
              <a:rPr lang="en-GB" sz="4000" b="1" dirty="0" smtClean="0">
                <a:solidFill>
                  <a:schemeClr val="bg1"/>
                </a:solidFill>
              </a:rPr>
              <a:t>    </a:t>
            </a:r>
            <a:endParaRPr lang="en-GB" sz="40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683568" y="1412776"/>
          <a:ext cx="77768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6">
            <a:extLst>
              <a:ext uri="{FF2B5EF4-FFF2-40B4-BE49-F238E27FC236}">
                <a16:creationId xmlns:a16="http://schemas.microsoft.com/office/drawing/2014/main" xmlns="" id="{F85D8E95-55CF-4BA2-B02D-C9771C073E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49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4">
            <a:extLst>
              <a:ext uri="{FF2B5EF4-FFF2-40B4-BE49-F238E27FC236}">
                <a16:creationId xmlns:a16="http://schemas.microsoft.com/office/drawing/2014/main" xmlns="" id="{0004DAEE-92D7-40B8-BF6E-DE657AF35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468" y="188640"/>
            <a:ext cx="7993063" cy="230832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 </a:t>
            </a:r>
            <a:r>
              <a:rPr lang="en-US" altLang="en-US" sz="48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altLang="en-US" sz="48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en-US" sz="48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Legal Issues Surrounding Neurodiversity in the Workplace</a:t>
            </a:r>
            <a:endParaRPr lang="en-US" altLang="en-US" sz="54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Wave 19">
            <a:extLst>
              <a:ext uri="{FF2B5EF4-FFF2-40B4-BE49-F238E27FC236}">
                <a16:creationId xmlns:a16="http://schemas.microsoft.com/office/drawing/2014/main" xmlns="" id="{C4F09431-24FB-4FDB-9581-659E90BCD00C}"/>
              </a:ext>
            </a:extLst>
          </p:cNvPr>
          <p:cNvSpPr/>
          <p:nvPr/>
        </p:nvSpPr>
        <p:spPr>
          <a:xfrm>
            <a:off x="-53976" y="2447789"/>
            <a:ext cx="9251950" cy="4724400"/>
          </a:xfrm>
          <a:prstGeom prst="wave">
            <a:avLst>
              <a:gd name="adj1" fmla="val 7849"/>
              <a:gd name="adj2" fmla="val -145"/>
            </a:avLst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4002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>
            <a:extLst>
              <a:ext uri="{FF2B5EF4-FFF2-40B4-BE49-F238E27FC236}">
                <a16:creationId xmlns:a16="http://schemas.microsoft.com/office/drawing/2014/main" xmlns="" id="{9E706404-8EE4-4B31-9F86-3B436E820C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FED86FA-5626-43BD-AC3A-8067A9F69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" y="931863"/>
            <a:ext cx="7993063" cy="12017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are the legal issues surrounding neurodiversity in the workplace?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38B7E43-CA0F-4241-A5CA-EBD12BCEC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565400"/>
            <a:ext cx="8497888" cy="27638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GB" altLang="en-US" sz="32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 “</a:t>
            </a:r>
            <a:r>
              <a:rPr lang="en-GB" altLang="en-US" sz="28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 person has a disability if she or he has a physical or mental impairment that has substantial and long term (12 months+) adverse effect on his or her ability to carry out normal day-to-day activities.”</a:t>
            </a:r>
          </a:p>
          <a:p>
            <a:pPr>
              <a:spcBef>
                <a:spcPct val="20000"/>
              </a:spcBef>
              <a:defRPr/>
            </a:pPr>
            <a:endParaRPr lang="en-GB" altLang="en-US" sz="2400" i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spcBef>
                <a:spcPct val="20000"/>
              </a:spcBef>
              <a:defRPr/>
            </a:pPr>
            <a:r>
              <a:rPr lang="en-GB" altLang="en-US" sz="2400" i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     Equality Act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xmlns="" id="{B63F4DFA-5840-4E72-BECB-A27A2FD7E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836712"/>
            <a:ext cx="8785671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ts val="120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Part 1: </a:t>
            </a:r>
            <a:r>
              <a:rPr lang="en-US" altLang="en-US" sz="32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Neurodiversity and Mental Health Needs  </a:t>
            </a:r>
            <a:endParaRPr lang="en-US" altLang="en-US" sz="32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1200"/>
              </a:spcBef>
            </a:pPr>
            <a:endParaRPr lang="en-US" altLang="en-US" sz="4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120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Part 2</a:t>
            </a:r>
            <a:r>
              <a:rPr lang="en-US" altLang="en-US" sz="32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en-US" sz="32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Understanding Subjective Well-Being at 	</a:t>
            </a:r>
            <a:r>
              <a:rPr lang="en-US" altLang="en-US" sz="32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work </a:t>
            </a:r>
            <a:endParaRPr lang="en-US" altLang="en-US" sz="32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120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Part 3: </a:t>
            </a:r>
            <a:r>
              <a:rPr lang="en-US" altLang="en-US" sz="32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Legal </a:t>
            </a:r>
            <a:r>
              <a:rPr lang="en-US" altLang="en-US" sz="32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issues surrounding neurodiversity   </a:t>
            </a:r>
          </a:p>
          <a:p>
            <a:pPr marL="0" indent="0">
              <a:spcBef>
                <a:spcPts val="1200"/>
              </a:spcBef>
            </a:pPr>
            <a:r>
              <a:rPr lang="en-US" altLang="en-US" sz="32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</a:t>
            </a:r>
            <a:r>
              <a:rPr lang="en-US" altLang="en-US" sz="32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in </a:t>
            </a:r>
            <a:r>
              <a:rPr lang="en-US" altLang="en-US" sz="32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the workplace</a:t>
            </a:r>
            <a:endParaRPr lang="en-US" altLang="en-US" sz="32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1200"/>
              </a:spcBef>
            </a:pPr>
            <a:endParaRPr lang="en-US" altLang="en-US" sz="4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120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Part 4: Reflection </a:t>
            </a:r>
          </a:p>
          <a:p>
            <a:pPr marL="0" indent="0">
              <a:spcBef>
                <a:spcPts val="1200"/>
              </a:spcBef>
            </a:pPr>
            <a:endParaRPr lang="en-US" altLang="en-US" sz="4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120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Part 5: Planning next steps </a:t>
            </a:r>
            <a:endParaRPr lang="en-GB" altLang="en-US" sz="32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07F88B0-0D5D-4206-A51C-1DE37DABE273}"/>
              </a:ext>
            </a:extLst>
          </p:cNvPr>
          <p:cNvSpPr/>
          <p:nvPr/>
        </p:nvSpPr>
        <p:spPr>
          <a:xfrm>
            <a:off x="3203848" y="-27384"/>
            <a:ext cx="29594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48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xmlns="" val="130501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79712" y="116632"/>
            <a:ext cx="716428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b="1" dirty="0" smtClean="0">
                <a:solidFill>
                  <a:schemeClr val="bg1"/>
                </a:solidFill>
                <a:ea typeface="Calibri" pitchFamily="34" charset="0"/>
              </a:rPr>
              <a:t> Mental Injury rather than mental illness:</a:t>
            </a:r>
          </a:p>
          <a:p>
            <a:pPr lvl="0"/>
            <a:endParaRPr lang="en-GB" sz="2800" b="1" dirty="0" smtClean="0">
              <a:solidFill>
                <a:schemeClr val="bg1"/>
              </a:solidFill>
            </a:endParaRPr>
          </a:p>
          <a:p>
            <a:pPr lvl="0"/>
            <a:r>
              <a:rPr lang="en-GB" sz="2800" b="1" dirty="0" smtClean="0">
                <a:solidFill>
                  <a:schemeClr val="bg1"/>
                </a:solidFill>
              </a:rPr>
              <a:t>A paradigm shift removing victim blaming</a:t>
            </a:r>
            <a:endParaRPr lang="en-GB" sz="1600" dirty="0" smtClean="0">
              <a:solidFill>
                <a:schemeClr val="bg1"/>
              </a:solidFill>
            </a:endParaRPr>
          </a:p>
          <a:p>
            <a:pPr lvl="0"/>
            <a:r>
              <a:rPr lang="en-GB" sz="4000" b="1" dirty="0" smtClean="0">
                <a:solidFill>
                  <a:schemeClr val="bg1"/>
                </a:solidFill>
              </a:rPr>
              <a:t>    </a:t>
            </a:r>
            <a:endParaRPr lang="en-GB" sz="4000" b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594928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https://www.healthandsafetyatwork.com/mental-injury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611560" y="1397000"/>
          <a:ext cx="80648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99591" y="1397000"/>
          <a:ext cx="7488832" cy="512834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744416"/>
                <a:gridCol w="3744416"/>
              </a:tblGrid>
              <a:tr h="466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/>
                        <a:t>Management Practices</a:t>
                      </a:r>
                      <a:endParaRPr lang="en-GB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2" marR="647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/>
                        <a:t>Recommendation examples for management</a:t>
                      </a:r>
                      <a:endParaRPr lang="en-GB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2" marR="64732" marT="0" marB="0"/>
                </a:tc>
              </a:tr>
              <a:tr h="699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/>
                        <a:t>Organisational commitment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2" marR="647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Managers – including senior level – to proactively support health and well-being of employees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2" marR="64732" marT="0" marB="0"/>
                </a:tc>
              </a:tr>
              <a:tr h="233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/>
                        <a:t>Physical work environment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2" marR="647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/>
                        <a:t>Meet statutory requirements for safety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2" marR="64732" marT="0" marB="0"/>
                </a:tc>
              </a:tr>
              <a:tr h="699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/>
                        <a:t>Mental wellbeing at work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2" marR="647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/>
                        <a:t>Promote psychological safety climate – referencing HSE stress management standards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2" marR="64732" marT="0" marB="0"/>
                </a:tc>
              </a:tr>
              <a:tr h="466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/>
                        <a:t>Fairness and justice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2" marR="647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Ensure equality of access to sources of support 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2" marR="64732" marT="0" marB="0"/>
                </a:tc>
              </a:tr>
              <a:tr h="466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/>
                        <a:t>Participation and trust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2" marR="647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Value the contributions and voice of employees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2" marR="64732" marT="0" marB="0"/>
                </a:tc>
              </a:tr>
              <a:tr h="466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/>
                        <a:t>Senior leadership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2" marR="647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Role model behaviours and policies which prioritise employee health and well-being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2" marR="64732" marT="0" marB="0"/>
                </a:tc>
              </a:tr>
              <a:tr h="699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/>
                        <a:t>Role of line managers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2" marR="647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Act as a two-way communication channel between the employee and the organisation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2" marR="64732" marT="0" marB="0"/>
                </a:tc>
              </a:tr>
              <a:tr h="233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/>
                        <a:t>Leadership style of line managers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2" marR="647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Consultative and positive approach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2" marR="64732" marT="0" marB="0"/>
                </a:tc>
              </a:tr>
              <a:tr h="233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/>
                        <a:t>Training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2" marR="647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Update, support and tailor to needs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2" marR="64732" marT="0" marB="0"/>
                </a:tc>
              </a:tr>
              <a:tr h="233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/>
                        <a:t>Job design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2" marR="647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/>
                        <a:t>Encourage flexibility and enhanced control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2" marR="64732" marT="0" marB="0"/>
                </a:tc>
              </a:tr>
              <a:tr h="233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/>
                        <a:t>Monitoring and evaluation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2" marR="647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/>
                        <a:t>Appropriate measurement of impact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732" marR="64732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79712" y="116632"/>
            <a:ext cx="7164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b="1" dirty="0" smtClean="0">
                <a:solidFill>
                  <a:schemeClr val="bg1"/>
                </a:solidFill>
                <a:ea typeface="Calibri" pitchFamily="34" charset="0"/>
              </a:rPr>
              <a:t>NICE </a:t>
            </a:r>
            <a:r>
              <a:rPr lang="en-GB" sz="2800" b="1" dirty="0" smtClean="0">
                <a:solidFill>
                  <a:schemeClr val="bg1"/>
                </a:solidFill>
                <a:ea typeface="Calibri" pitchFamily="34" charset="0"/>
              </a:rPr>
              <a:t>(2015) recommendations for management practices</a:t>
            </a:r>
            <a:endParaRPr lang="en-GB" sz="4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37D2C37-DF5E-44BD-9341-AEE580399C90}"/>
              </a:ext>
            </a:extLst>
          </p:cNvPr>
          <p:cNvSpPr txBox="1"/>
          <p:nvPr/>
        </p:nvSpPr>
        <p:spPr>
          <a:xfrm>
            <a:off x="393700" y="2122488"/>
            <a:ext cx="8210550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GB" altLang="en-US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US" alt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xmlns="" id="{DE981321-8C11-4222-ACD8-BFAD3D965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1168400"/>
            <a:ext cx="5345112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36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endParaRPr lang="en-US" altLang="en-US" sz="24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539552" y="1340768"/>
          <a:ext cx="820891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8" name="Rectangle 22">
            <a:extLst>
              <a:ext uri="{FF2B5EF4-FFF2-40B4-BE49-F238E27FC236}">
                <a16:creationId xmlns:a16="http://schemas.microsoft.com/office/drawing/2014/main" xmlns="" id="{69B8CC57-334D-40FC-BA4C-F2D3A5A0D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188913"/>
            <a:ext cx="68547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Supporting Individuals with </a:t>
            </a:r>
            <a:r>
              <a:rPr lang="en-GB" alt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Mental Health </a:t>
            </a:r>
          </a:p>
          <a:p>
            <a:r>
              <a:rPr lang="en-GB" alt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Needs or Injuries</a:t>
            </a:r>
            <a:endParaRPr lang="en-GB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3" name="Diagram 22"/>
          <p:cNvGraphicFramePr/>
          <p:nvPr/>
        </p:nvGraphicFramePr>
        <p:xfrm>
          <a:off x="899592" y="1397000"/>
          <a:ext cx="7344816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8" name="Rectangle 22">
            <a:extLst>
              <a:ext uri="{FF2B5EF4-FFF2-40B4-BE49-F238E27FC236}">
                <a16:creationId xmlns:a16="http://schemas.microsoft.com/office/drawing/2014/main" xmlns="" id="{69B8CC57-334D-40FC-BA4C-F2D3A5A0D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188913"/>
            <a:ext cx="67649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Supporting Individuals with </a:t>
            </a:r>
            <a:r>
              <a:rPr lang="en-GB" alt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Mental Health</a:t>
            </a:r>
          </a:p>
          <a:p>
            <a:r>
              <a:rPr lang="en-GB" alt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Needs or Mental Injuries</a:t>
            </a:r>
            <a:endParaRPr lang="en-GB" altLang="en-US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3" name="Diagram 22"/>
          <p:cNvGraphicFramePr/>
          <p:nvPr/>
        </p:nvGraphicFramePr>
        <p:xfrm>
          <a:off x="899592" y="1397000"/>
          <a:ext cx="7344816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E1AC829-6D37-4142-A844-F36D08222899}"/>
              </a:ext>
            </a:extLst>
          </p:cNvPr>
          <p:cNvSpPr/>
          <p:nvPr/>
        </p:nvSpPr>
        <p:spPr>
          <a:xfrm>
            <a:off x="251520" y="1196752"/>
            <a:ext cx="8820472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4820" name="Picture 2" descr="https://worldwideweber2014.files.wordpress.com/2015/05/slide3.jpg">
            <a:extLst>
              <a:ext uri="{FF2B5EF4-FFF2-40B4-BE49-F238E27FC236}">
                <a16:creationId xmlns:a16="http://schemas.microsoft.com/office/drawing/2014/main" xmlns="" id="{CEBCE0E4-E455-463E-9C2E-6C146677E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38263" y="1773238"/>
            <a:ext cx="668972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1">
            <a:extLst>
              <a:ext uri="{FF2B5EF4-FFF2-40B4-BE49-F238E27FC236}">
                <a16:creationId xmlns:a16="http://schemas.microsoft.com/office/drawing/2014/main" xmlns="" id="{ADD08393-ABEF-44CA-B15F-DFDD90B79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23888"/>
            <a:ext cx="8964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32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We are all different ….</a:t>
            </a:r>
            <a:endParaRPr lang="en-GB" altLang="en-US" sz="200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822" name="TextBox 1">
            <a:extLst>
              <a:ext uri="{FF2B5EF4-FFF2-40B4-BE49-F238E27FC236}">
                <a16:creationId xmlns:a16="http://schemas.microsoft.com/office/drawing/2014/main" xmlns="" id="{348AFC9A-0730-4F01-A2DA-32144271B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981700"/>
            <a:ext cx="8964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2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…. so the best support is individualised. </a:t>
            </a:r>
            <a:endParaRPr lang="en-GB" altLang="en-US" sz="200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753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>
            <a:extLst>
              <a:ext uri="{FF2B5EF4-FFF2-40B4-BE49-F238E27FC236}">
                <a16:creationId xmlns:a16="http://schemas.microsoft.com/office/drawing/2014/main" xmlns="" id="{57128588-E423-480D-B9A6-F159B2C0B0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15888"/>
            <a:ext cx="4903788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F2A71CC-CD13-4C8E-A6D0-1C0EC6FA7310}"/>
              </a:ext>
            </a:extLst>
          </p:cNvPr>
          <p:cNvSpPr/>
          <p:nvPr/>
        </p:nvSpPr>
        <p:spPr>
          <a:xfrm>
            <a:off x="2411413" y="144463"/>
            <a:ext cx="431800" cy="188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5843" name="TextBox 3">
            <a:extLst>
              <a:ext uri="{FF2B5EF4-FFF2-40B4-BE49-F238E27FC236}">
                <a16:creationId xmlns:a16="http://schemas.microsoft.com/office/drawing/2014/main" xmlns="" id="{A4AAFA4C-CCEA-4184-992A-A99F3AC1E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6524625"/>
            <a:ext cx="9109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400" i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From Psychology at work: Improving wellbeing and productivity in the workplace, </a:t>
            </a:r>
            <a:r>
              <a:rPr lang="en-GB" altLang="en-US" sz="14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Weinberg, A &amp; Doyle, N, 2017. </a:t>
            </a:r>
            <a:r>
              <a:rPr lang="en-GB" altLang="en-US" sz="1400" i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C8E60B2-C3AA-48D8-AEF4-392C238C29FC}"/>
              </a:ext>
            </a:extLst>
          </p:cNvPr>
          <p:cNvSpPr/>
          <p:nvPr/>
        </p:nvSpPr>
        <p:spPr>
          <a:xfrm>
            <a:off x="2411413" y="144463"/>
            <a:ext cx="4824412" cy="188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 b="1" dirty="0">
                <a:solidFill>
                  <a:srgbClr val="5D43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Common Adjustments and their relevance to </a:t>
            </a:r>
            <a:r>
              <a:rPr lang="en-GB" sz="1000" b="1" dirty="0" err="1">
                <a:solidFill>
                  <a:srgbClr val="5D43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neurodiverse</a:t>
            </a:r>
            <a:r>
              <a:rPr lang="en-GB" sz="1000" b="1" dirty="0">
                <a:solidFill>
                  <a:srgbClr val="5D43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employees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>
            <a:extLst>
              <a:ext uri="{FF2B5EF4-FFF2-40B4-BE49-F238E27FC236}">
                <a16:creationId xmlns:a16="http://schemas.microsoft.com/office/drawing/2014/main" xmlns="" id="{8B0FFA0C-D6ED-4750-834A-423501703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692696"/>
            <a:ext cx="7993062" cy="83099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 4: Reflection</a:t>
            </a:r>
            <a:endParaRPr lang="en-US" altLang="en-US" sz="54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Wave 19">
            <a:extLst>
              <a:ext uri="{FF2B5EF4-FFF2-40B4-BE49-F238E27FC236}">
                <a16:creationId xmlns:a16="http://schemas.microsoft.com/office/drawing/2014/main" xmlns="" id="{5CB3C460-E40A-4784-ABA2-C6C890EEFEEF}"/>
              </a:ext>
            </a:extLst>
          </p:cNvPr>
          <p:cNvSpPr/>
          <p:nvPr/>
        </p:nvSpPr>
        <p:spPr>
          <a:xfrm>
            <a:off x="-36513" y="1881188"/>
            <a:ext cx="9288463" cy="4932362"/>
          </a:xfrm>
          <a:prstGeom prst="wave">
            <a:avLst>
              <a:gd name="adj1" fmla="val 7849"/>
              <a:gd name="adj2" fmla="val -145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6303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6">
            <a:extLst>
              <a:ext uri="{FF2B5EF4-FFF2-40B4-BE49-F238E27FC236}">
                <a16:creationId xmlns:a16="http://schemas.microsoft.com/office/drawing/2014/main" xmlns="" id="{23C0C0BA-08A9-4469-9FEF-9DEB8DA94B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5D37D1A-91F0-4A73-9AD2-040958F214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/>
          </a:blip>
          <a:srcRect/>
          <a:stretch/>
        </p:blipFill>
        <p:spPr>
          <a:xfrm>
            <a:off x="323528" y="53856"/>
            <a:ext cx="2664296" cy="1107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xmlns="" id="{C7F2D344-FD24-4A05-8658-D3256074EE58}"/>
              </a:ext>
            </a:extLst>
          </p:cNvPr>
          <p:cNvSpPr txBox="1"/>
          <p:nvPr/>
        </p:nvSpPr>
        <p:spPr>
          <a:xfrm>
            <a:off x="112517" y="1288787"/>
            <a:ext cx="9109075" cy="552458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2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REFLECTION</a:t>
            </a:r>
          </a:p>
          <a:p>
            <a:endParaRPr lang="en-US" altLang="en-US" sz="7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GB" altLang="en-US" sz="20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en-US" sz="26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altLang="en-US" sz="25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What are you </a:t>
            </a:r>
            <a:r>
              <a:rPr lang="en-US" altLang="en-US" sz="25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doing well </a:t>
            </a:r>
            <a:r>
              <a:rPr lang="en-US" altLang="en-US" sz="25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to make your workplace inclusive  </a:t>
            </a:r>
          </a:p>
          <a:p>
            <a:r>
              <a:rPr lang="en-US" altLang="en-US" sz="25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for neurodiverse </a:t>
            </a:r>
            <a:r>
              <a:rPr lang="en-US" altLang="en-US" sz="25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individuals? </a:t>
            </a:r>
            <a:endParaRPr lang="en-US" altLang="en-US" sz="25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en-US" sz="16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</a:t>
            </a:r>
          </a:p>
          <a:p>
            <a:pPr lvl="1"/>
            <a:r>
              <a:rPr lang="en-US" altLang="en-US" sz="26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altLang="en-US" sz="25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What do you see and hear to know this? </a:t>
            </a:r>
          </a:p>
          <a:p>
            <a:endParaRPr lang="en-US" altLang="en-US" sz="26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en-US" sz="26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altLang="en-US" sz="25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What are you </a:t>
            </a:r>
            <a:r>
              <a:rPr lang="en-US" altLang="en-US" sz="25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not doing so well</a:t>
            </a:r>
            <a:r>
              <a:rPr lang="en-US" altLang="en-US" sz="25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? </a:t>
            </a:r>
          </a:p>
          <a:p>
            <a:r>
              <a:rPr lang="en-US" altLang="en-US" sz="16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</a:t>
            </a:r>
          </a:p>
          <a:p>
            <a:pPr lvl="1"/>
            <a:r>
              <a:rPr lang="en-US" altLang="en-US" sz="26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altLang="en-US" sz="25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What do you see and hear to know this?</a:t>
            </a:r>
          </a:p>
          <a:p>
            <a:endParaRPr lang="en-US" altLang="en-US" sz="26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en-US" sz="26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altLang="en-US" sz="25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What could you do </a:t>
            </a:r>
            <a:r>
              <a:rPr lang="en-US" altLang="en-US" sz="25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better</a:t>
            </a:r>
            <a:r>
              <a:rPr lang="en-US" altLang="en-US" sz="25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? </a:t>
            </a:r>
          </a:p>
          <a:p>
            <a:r>
              <a:rPr lang="en-US" altLang="en-US" sz="16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</a:t>
            </a:r>
          </a:p>
          <a:p>
            <a:pPr lvl="1"/>
            <a:r>
              <a:rPr lang="en-US" altLang="en-US" sz="26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altLang="en-US" sz="25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What will you see and hear when you have achieved this?</a:t>
            </a:r>
            <a:endParaRPr lang="en-GB" altLang="en-US" sz="25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>
            <a:extLst>
              <a:ext uri="{FF2B5EF4-FFF2-40B4-BE49-F238E27FC236}">
                <a16:creationId xmlns:a16="http://schemas.microsoft.com/office/drawing/2014/main" xmlns="" id="{8B0FFA0C-D6ED-4750-834A-423501703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692696"/>
            <a:ext cx="7993062" cy="83099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 5: Planning next steps</a:t>
            </a:r>
            <a:endParaRPr lang="en-US" altLang="en-US" sz="54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Wave 19">
            <a:extLst>
              <a:ext uri="{FF2B5EF4-FFF2-40B4-BE49-F238E27FC236}">
                <a16:creationId xmlns:a16="http://schemas.microsoft.com/office/drawing/2014/main" xmlns="" id="{5CB3C460-E40A-4784-ABA2-C6C890EEFEEF}"/>
              </a:ext>
            </a:extLst>
          </p:cNvPr>
          <p:cNvSpPr/>
          <p:nvPr/>
        </p:nvSpPr>
        <p:spPr>
          <a:xfrm>
            <a:off x="-36513" y="1881188"/>
            <a:ext cx="9288463" cy="4932362"/>
          </a:xfrm>
          <a:prstGeom prst="wave">
            <a:avLst>
              <a:gd name="adj1" fmla="val 7849"/>
              <a:gd name="adj2" fmla="val -145"/>
            </a:avLst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49538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6">
            <a:extLst>
              <a:ext uri="{FF2B5EF4-FFF2-40B4-BE49-F238E27FC236}">
                <a16:creationId xmlns:a16="http://schemas.microsoft.com/office/drawing/2014/main" xmlns="" id="{F85D8E95-55CF-4BA2-B02D-C9771C073E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49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4">
            <a:extLst>
              <a:ext uri="{FF2B5EF4-FFF2-40B4-BE49-F238E27FC236}">
                <a16:creationId xmlns:a16="http://schemas.microsoft.com/office/drawing/2014/main" xmlns="" id="{0004DAEE-92D7-40B8-BF6E-DE657AF35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" y="549275"/>
            <a:ext cx="7993063" cy="156966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48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 1: </a:t>
            </a:r>
            <a:r>
              <a:rPr lang="en-US" altLang="en-US" sz="48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Neurodiversity and Mental Health</a:t>
            </a:r>
            <a:endParaRPr lang="en-US" altLang="en-US" sz="54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Wave 19">
            <a:extLst>
              <a:ext uri="{FF2B5EF4-FFF2-40B4-BE49-F238E27FC236}">
                <a16:creationId xmlns:a16="http://schemas.microsoft.com/office/drawing/2014/main" xmlns="" id="{C4F09431-24FB-4FDB-9581-659E90BCD00C}"/>
              </a:ext>
            </a:extLst>
          </p:cNvPr>
          <p:cNvSpPr/>
          <p:nvPr/>
        </p:nvSpPr>
        <p:spPr>
          <a:xfrm>
            <a:off x="-53975" y="2160588"/>
            <a:ext cx="9251950" cy="4724400"/>
          </a:xfrm>
          <a:prstGeom prst="wave">
            <a:avLst>
              <a:gd name="adj1" fmla="val 7849"/>
              <a:gd name="adj2" fmla="val -145"/>
            </a:avLst>
          </a:prstGeom>
          <a:blipFill dpi="0" rotWithShape="1">
            <a:blip r:embed="rId3" cstate="print">
              <a:extLst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6">
            <a:extLst>
              <a:ext uri="{FF2B5EF4-FFF2-40B4-BE49-F238E27FC236}">
                <a16:creationId xmlns:a16="http://schemas.microsoft.com/office/drawing/2014/main" xmlns="" id="{23C0C0BA-08A9-4469-9FEF-9DEB8DA94B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xmlns="" id="{AF641682-C327-4533-B6A5-7E8366C43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356" y="270669"/>
            <a:ext cx="5113338" cy="8540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 social enterprise </a:t>
            </a:r>
            <a:r>
              <a:rPr lang="en-US" altLang="en-US" sz="26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supporting</a:t>
            </a:r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people with </a:t>
            </a:r>
            <a:r>
              <a:rPr lang="en-US" altLang="en-US" sz="24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neurodiverse</a:t>
            </a:r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conditions. 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xmlns="" id="{C7F2D344-FD24-4A05-8658-D3256074EE58}"/>
              </a:ext>
            </a:extLst>
          </p:cNvPr>
          <p:cNvSpPr txBox="1"/>
          <p:nvPr/>
        </p:nvSpPr>
        <p:spPr>
          <a:xfrm>
            <a:off x="192030" y="1700808"/>
            <a:ext cx="9109075" cy="40592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32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PLANNING NEXT STEPS</a:t>
            </a:r>
          </a:p>
          <a:p>
            <a:endParaRPr lang="en-GB" altLang="en-US" sz="20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2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sz="26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What three things can you do now that will make your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6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en-US" sz="26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en-US" sz="26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work</a:t>
            </a:r>
            <a:r>
              <a:rPr lang="en-US" altLang="en-US" sz="26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place more inclusive? </a:t>
            </a:r>
          </a:p>
          <a:p>
            <a:endParaRPr lang="en-US" altLang="en-US" sz="26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6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What could you do more of? </a:t>
            </a:r>
          </a:p>
          <a:p>
            <a:pPr lvl="1"/>
            <a:endParaRPr lang="en-US" altLang="en-US" sz="26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6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What could you do less of? </a:t>
            </a:r>
          </a:p>
          <a:p>
            <a:pPr lvl="1"/>
            <a:endParaRPr lang="en-US" altLang="en-US" sz="26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6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What could you do differently? </a:t>
            </a:r>
            <a:endParaRPr lang="en-GB" altLang="en-US" sz="26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30906A-CE17-4D5E-9C59-83DFB1612E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/>
          </a:blip>
          <a:srcRect/>
          <a:stretch/>
        </p:blipFill>
        <p:spPr>
          <a:xfrm>
            <a:off x="192030" y="110981"/>
            <a:ext cx="2664296" cy="1107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222469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6">
            <a:extLst>
              <a:ext uri="{FF2B5EF4-FFF2-40B4-BE49-F238E27FC236}">
                <a16:creationId xmlns:a16="http://schemas.microsoft.com/office/drawing/2014/main" xmlns="" id="{60CEAEF6-B950-4649-B773-DCEB8968CD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6055916-DAFE-4D4F-9675-533DE25343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/>
          </a:blip>
          <a:srcRect/>
          <a:stretch/>
        </p:blipFill>
        <p:spPr>
          <a:xfrm>
            <a:off x="-54741" y="-43792"/>
            <a:ext cx="3762645" cy="1564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F37DFF09-7C3A-46E9-8D01-81FF98731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6264275"/>
            <a:ext cx="4683125" cy="4778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25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https://www.geniuswithin.co.uk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xmlns="" id="{346655AB-373F-4921-AD20-779384A2A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1425575"/>
            <a:ext cx="6227762" cy="9540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social enterprise supporting people with </a:t>
            </a:r>
            <a:r>
              <a:rPr lang="en-US" altLang="en-US" sz="2800" dirty="0" err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neurodiverse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conditions. </a:t>
            </a:r>
          </a:p>
        </p:txBody>
      </p:sp>
      <p:sp>
        <p:nvSpPr>
          <p:cNvPr id="12" name="Wave 11">
            <a:extLst>
              <a:ext uri="{FF2B5EF4-FFF2-40B4-BE49-F238E27FC236}">
                <a16:creationId xmlns:a16="http://schemas.microsoft.com/office/drawing/2014/main" xmlns="" id="{2C8A30A0-2604-401C-9717-A4D48E6ED128}"/>
              </a:ext>
            </a:extLst>
          </p:cNvPr>
          <p:cNvSpPr/>
          <p:nvPr/>
        </p:nvSpPr>
        <p:spPr>
          <a:xfrm>
            <a:off x="-36513" y="2205038"/>
            <a:ext cx="9251951" cy="4464050"/>
          </a:xfrm>
          <a:prstGeom prst="wave">
            <a:avLst>
              <a:gd name="adj1" fmla="val 7849"/>
              <a:gd name="adj2" fmla="val -145"/>
            </a:avLst>
          </a:prstGeom>
          <a:blipFill dpi="0" rotWithShape="1">
            <a:blip r:embed="rId4" cstate="print">
              <a:extLst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>
            <a:extLst>
              <a:ext uri="{FF2B5EF4-FFF2-40B4-BE49-F238E27FC236}">
                <a16:creationId xmlns:a16="http://schemas.microsoft.com/office/drawing/2014/main" xmlns="" id="{8E7C9A9C-897C-45DD-91C7-6AB4852B0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216400"/>
            <a:ext cx="8351837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800">
                <a:solidFill>
                  <a:schemeClr val="bg1"/>
                </a:solidFill>
                <a:latin typeface="Calibri" panose="020F0502020204030204" pitchFamily="34" charset="0"/>
              </a:rPr>
              <a:t>For more information, contact: </a:t>
            </a:r>
          </a:p>
          <a:p>
            <a:endParaRPr lang="en-GB" altLang="en-US" sz="6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GB" altLang="en-US" sz="2800">
                <a:solidFill>
                  <a:schemeClr val="bg1"/>
                </a:solidFill>
                <a:latin typeface="Calibri" panose="020F0502020204030204" pitchFamily="34" charset="0"/>
              </a:rPr>
              <a:t>Email: office@geniuswithin.co.uk</a:t>
            </a:r>
            <a:endParaRPr lang="en-GB" altLang="en-US" sz="6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GB" altLang="en-US" sz="2800">
                <a:solidFill>
                  <a:schemeClr val="bg1"/>
                </a:solidFill>
                <a:latin typeface="Calibri" panose="020F0502020204030204" pitchFamily="34" charset="0"/>
              </a:rPr>
              <a:t>Tel: 01273 890502</a:t>
            </a:r>
          </a:p>
          <a:p>
            <a:endParaRPr lang="en-GB" altLang="en-US" sz="6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GB" altLang="en-US" sz="2800">
                <a:solidFill>
                  <a:schemeClr val="bg1"/>
                </a:solidFill>
                <a:latin typeface="Calibri" panose="020F0502020204030204" pitchFamily="34" charset="0"/>
              </a:rPr>
              <a:t>Or visit our website: https://www.geniuswithin.co.uk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0042EAE-4701-4CFE-911C-BD2796147B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/>
          </a:blip>
          <a:srcRect/>
          <a:stretch/>
        </p:blipFill>
        <p:spPr>
          <a:xfrm>
            <a:off x="901091" y="980728"/>
            <a:ext cx="7486280" cy="3112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D95B5B89-3EC9-4754-8F01-5F68B134B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20713"/>
            <a:ext cx="8742363" cy="708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000" dirty="0" err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Neurodiverse</a:t>
            </a:r>
            <a:r>
              <a:rPr lang="en-US" altLang="en-US" sz="20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people have abilities which are ‘out of balance’, with significant differences between their strengths and difficulties.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D9D2557-3612-442E-B71C-193B92790D3D}"/>
              </a:ext>
            </a:extLst>
          </p:cNvPr>
          <p:cNvSpPr/>
          <p:nvPr/>
        </p:nvSpPr>
        <p:spPr>
          <a:xfrm>
            <a:off x="201613" y="6300788"/>
            <a:ext cx="874077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Neurotypical individuals (red line) have similar abilities in all areas.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026F848-01F8-4E51-82DE-F1B11BD75C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31640" y="1340768"/>
            <a:ext cx="6401242" cy="4850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FDF91622-F951-4436-9AA9-AE0968D22C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/>
          </a:blip>
          <a:srcRect/>
          <a:stretch/>
        </p:blipFill>
        <p:spPr>
          <a:xfrm>
            <a:off x="0" y="12902"/>
            <a:ext cx="1619672" cy="673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25">
            <a:extLst>
              <a:ext uri="{FF2B5EF4-FFF2-40B4-BE49-F238E27FC236}">
                <a16:creationId xmlns:a16="http://schemas.microsoft.com/office/drawing/2014/main" xmlns="" id="{CDA2FDA2-B3E3-4AD0-8AFE-9688FE8F6B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08150" y="1916113"/>
            <a:ext cx="6084888" cy="459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4">
            <a:extLst>
              <a:ext uri="{FF2B5EF4-FFF2-40B4-BE49-F238E27FC236}">
                <a16:creationId xmlns:a16="http://schemas.microsoft.com/office/drawing/2014/main" xmlns="" id="{F11F31ED-2AA1-4FE5-A3E9-278A7A281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735" y="188640"/>
            <a:ext cx="6552977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Recent research has grouped these </a:t>
            </a:r>
            <a:r>
              <a:rPr lang="en-US" altLang="en-US" sz="2400" dirty="0" err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neurodiverse</a:t>
            </a:r>
            <a:r>
              <a:rPr lang="en-US" altLang="en-US" sz="24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conditions into four key categories:    </a:t>
            </a:r>
          </a:p>
        </p:txBody>
      </p:sp>
      <p:sp>
        <p:nvSpPr>
          <p:cNvPr id="19462" name="TextBox 28">
            <a:extLst>
              <a:ext uri="{FF2B5EF4-FFF2-40B4-BE49-F238E27FC236}">
                <a16:creationId xmlns:a16="http://schemas.microsoft.com/office/drawing/2014/main" xmlns="" id="{73E0B3A9-FE89-406F-A4AB-D0910FAB6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6524625"/>
            <a:ext cx="9109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400" i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From Psychology at work: Improving wellbeing and productivity in the workplace, </a:t>
            </a:r>
            <a:r>
              <a:rPr lang="en-GB" altLang="en-US" sz="14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Weinberg, A &amp; Doyle, N, 2017. </a:t>
            </a:r>
            <a:r>
              <a:rPr lang="en-GB" altLang="en-US" sz="1400" i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457C2AD7-279E-49FC-9B45-B18B4A7CFA66}"/>
              </a:ext>
            </a:extLst>
          </p:cNvPr>
          <p:cNvGraphicFramePr>
            <a:graphicFrameLocks noGrp="1"/>
          </p:cNvGraphicFramePr>
          <p:nvPr/>
        </p:nvGraphicFramePr>
        <p:xfrm>
          <a:off x="539552" y="2348880"/>
          <a:ext cx="8135937" cy="347358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770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629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959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7033">
                <a:tc>
                  <a:txBody>
                    <a:bodyPr/>
                    <a:lstStyle/>
                    <a:p>
                      <a:endParaRPr lang="en-GB" sz="2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29" marR="91429" marT="45703" marB="45703" anchor="ctr"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Difficulty</a:t>
                      </a:r>
                      <a:endParaRPr lang="en-GB" sz="2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29" marR="91429" marT="45703" marB="45703" anchor="ctr"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Strength</a:t>
                      </a:r>
                      <a:endParaRPr lang="en-GB" sz="2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29" marR="91429" marT="45703" marB="4570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16417"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rgbClr val="44296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1200" dirty="0">
                        <a:solidFill>
                          <a:srgbClr val="44296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en-GB" sz="1800" dirty="0" smtClean="0">
                          <a:solidFill>
                            <a:srgbClr val="44296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37% of</a:t>
                      </a:r>
                      <a:r>
                        <a:rPr lang="en-GB" sz="1800" baseline="0" dirty="0" smtClean="0">
                          <a:solidFill>
                            <a:srgbClr val="44296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sickness absence</a:t>
                      </a:r>
                      <a:endParaRPr lang="en-GB" sz="1800" b="0" dirty="0">
                        <a:solidFill>
                          <a:srgbClr val="44296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29" marR="91429" marT="45703" marB="45703"/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rgbClr val="44296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GB" dirty="0" smtClean="0"/>
                        <a:t>‘Executive functions’, which means memory, attention, planning, inhibitory control and decision making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GB" dirty="0" smtClean="0"/>
                        <a:t>Stigma around disclosure and low expectations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GB" dirty="0" smtClean="0"/>
                        <a:t>Demands of work leading to unmanageable stress</a:t>
                      </a:r>
                      <a:endParaRPr lang="en-GB" sz="1800" dirty="0">
                        <a:solidFill>
                          <a:srgbClr val="44296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800" b="0" dirty="0">
                        <a:solidFill>
                          <a:srgbClr val="44296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29" marR="91429" marT="45703" marB="45703"/>
                </a:tc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rgbClr val="44296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GB" dirty="0" smtClean="0"/>
                        <a:t>Creativity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en-GB" dirty="0" smtClean="0"/>
                        <a:t>Ability to ruminate and think deeply</a:t>
                      </a:r>
                      <a:endParaRPr lang="en-GB" sz="1800" b="0" dirty="0">
                        <a:solidFill>
                          <a:srgbClr val="44296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29" marR="91429" marT="45703" marB="4570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TextBox 9">
            <a:extLst>
              <a:ext uri="{FF2B5EF4-FFF2-40B4-BE49-F238E27FC236}">
                <a16:creationId xmlns:a16="http://schemas.microsoft.com/office/drawing/2014/main" xmlns="" id="{01264C31-BE88-4EF8-8811-F345EBE78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193800"/>
            <a:ext cx="7920037" cy="224676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28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Mental Health needs: </a:t>
            </a:r>
            <a:r>
              <a:rPr lang="en-GB" altLang="en-US" sz="28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Common Strengths &amp; </a:t>
            </a:r>
            <a:r>
              <a:rPr lang="en-GB" altLang="en-US" sz="28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Difficulties</a:t>
            </a:r>
          </a:p>
          <a:p>
            <a:pPr>
              <a:defRPr/>
            </a:pPr>
            <a:endParaRPr lang="en-GB" altLang="en-US" sz="2800" b="1" dirty="0" smtClean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en-GB" altLang="en-US" sz="2800" b="1" dirty="0" smtClean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en-GB" altLang="en-US" sz="28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en-US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>
            <a:extLst>
              <a:ext uri="{FF2B5EF4-FFF2-40B4-BE49-F238E27FC236}">
                <a16:creationId xmlns:a16="http://schemas.microsoft.com/office/drawing/2014/main" xmlns="" id="{2B2D68CA-641B-49AA-9B90-49633637E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211138"/>
            <a:ext cx="7272337" cy="98488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9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Well-known </a:t>
            </a:r>
            <a:r>
              <a:rPr lang="en-US" altLang="en-US" sz="29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altLang="en-US" sz="29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eople </a:t>
            </a:r>
            <a:r>
              <a:rPr lang="en-US" altLang="en-US" sz="29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who have </a:t>
            </a:r>
            <a:r>
              <a:rPr lang="en-US" altLang="en-US" sz="29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Mental Health Needs</a:t>
            </a:r>
            <a:endParaRPr lang="en-US" altLang="en-US" sz="29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866" name="Slide Number Placeholder 7">
            <a:extLst>
              <a:ext uri="{FF2B5EF4-FFF2-40B4-BE49-F238E27FC236}">
                <a16:creationId xmlns:a16="http://schemas.microsoft.com/office/drawing/2014/main" xmlns="" id="{AA74FDF8-7939-48AC-90C3-BF1B1870862C}"/>
              </a:ext>
            </a:extLst>
          </p:cNvPr>
          <p:cNvSpPr txBox="1">
            <a:spLocks noGrp="1"/>
          </p:cNvSpPr>
          <p:nvPr/>
        </p:nvSpPr>
        <p:spPr bwMode="auto">
          <a:xfrm>
            <a:off x="6437313" y="58102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36868" name="TextBox 11">
            <a:extLst>
              <a:ext uri="{FF2B5EF4-FFF2-40B4-BE49-F238E27FC236}">
                <a16:creationId xmlns:a16="http://schemas.microsoft.com/office/drawing/2014/main" xmlns="" id="{496166DB-9616-4C30-96DB-C79463CA9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3645024"/>
            <a:ext cx="1778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Jenifer Lewis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36870" name="TextBox 12">
            <a:extLst>
              <a:ext uri="{FF2B5EF4-FFF2-40B4-BE49-F238E27FC236}">
                <a16:creationId xmlns:a16="http://schemas.microsoft.com/office/drawing/2014/main" xmlns="" id="{2B8ED579-4732-4229-BFB2-EA0187A6C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840" y="3614738"/>
            <a:ext cx="2484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Winston Churchill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36872" name="TextBox 14">
            <a:extLst>
              <a:ext uri="{FF2B5EF4-FFF2-40B4-BE49-F238E27FC236}">
                <a16:creationId xmlns:a16="http://schemas.microsoft.com/office/drawing/2014/main" xmlns="" id="{6B60C637-8B54-4DE8-8EBA-AF737CF6C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224" y="6165304"/>
            <a:ext cx="14232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Ruby Wax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36874" name="TextBox 16">
            <a:extLst>
              <a:ext uri="{FF2B5EF4-FFF2-40B4-BE49-F238E27FC236}">
                <a16:creationId xmlns:a16="http://schemas.microsoft.com/office/drawing/2014/main" xmlns="" id="{4F555F94-5968-4C23-B0B6-452E33F33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6165304"/>
            <a:ext cx="17588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Carrie Fisher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36876" name="TextBox 14">
            <a:extLst>
              <a:ext uri="{FF2B5EF4-FFF2-40B4-BE49-F238E27FC236}">
                <a16:creationId xmlns:a16="http://schemas.microsoft.com/office/drawing/2014/main" xmlns="" id="{9AF6173D-1E68-4DEB-B91F-74668EBF0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3189288"/>
            <a:ext cx="20394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altLang="en-US" sz="2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GB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Robin Williams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pic>
        <p:nvPicPr>
          <p:cNvPr id="43010" name="Picture 2" descr="Image result for jenifer lewis talking about bipol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1954967" cy="2443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2" name="Picture 4" descr="Image result for winston churchill portra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484784"/>
            <a:ext cx="1443837" cy="2161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4" name="Picture 6" descr="Image result for robin william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340768"/>
            <a:ext cx="1703027" cy="2274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6" name="Picture 8" descr="Image result for princess le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365104"/>
            <a:ext cx="3219128" cy="1812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8" name="Picture 10" descr="Image result for ruby wa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365104"/>
            <a:ext cx="2716188" cy="1817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3">
            <a:extLst>
              <a:ext uri="{FF2B5EF4-FFF2-40B4-BE49-F238E27FC236}">
                <a16:creationId xmlns:a16="http://schemas.microsoft.com/office/drawing/2014/main" xmlns="" id="{CF3A3D23-38DA-4387-A751-D2AE948F0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92275" y="836613"/>
            <a:ext cx="5761038" cy="49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xmlns="" id="{B8D48B61-218B-4D9F-A92A-031042C28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6010399"/>
            <a:ext cx="871296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anchor="t">
            <a:spAutoFit/>
          </a:bodyPr>
          <a:lstStyle/>
          <a:p>
            <a:pPr>
              <a:defRPr/>
            </a:pPr>
            <a:r>
              <a:rPr lang="en-US" altLang="en-US" sz="1400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</a:t>
            </a:r>
            <a:r>
              <a:rPr lang="en-US" altLang="en-US" sz="1400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://www.bps.org.uk/sites/beta.bps.org.uk/files/Policy%20-%20Files/Psychology%20at%20work%20-%</a:t>
            </a:r>
            <a:r>
              <a:rPr lang="en-US" altLang="en-US" sz="1400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20improving%20wellbeing%20and%20productivity%20in%20the%20workplace.pdf</a:t>
            </a:r>
            <a:r>
              <a:rPr lang="en-US" altLang="en-US" sz="1400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en-US" sz="1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C54C3ED-BB8A-4493-9851-28AF35B19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88913"/>
            <a:ext cx="7993062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Getting Support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9DA287F-0990-4624-9937-891605D05064}"/>
              </a:ext>
            </a:extLst>
          </p:cNvPr>
          <p:cNvSpPr/>
          <p:nvPr/>
        </p:nvSpPr>
        <p:spPr>
          <a:xfrm>
            <a:off x="179388" y="981075"/>
            <a:ext cx="8496300" cy="56626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2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Getting a workplace needs assessment (free through Access to work or some choose full private assessment). This will give advice on: </a:t>
            </a:r>
          </a:p>
          <a:p>
            <a:pPr marL="1371600" lvl="2" indent="-457200">
              <a:buFont typeface="Wingdings" panose="05000000000000000000" pitchFamily="2" charset="2"/>
              <a:buChar char="ü"/>
              <a:defRPr/>
            </a:pPr>
            <a:r>
              <a:rPr lang="en-US" sz="2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Assistive technology</a:t>
            </a:r>
          </a:p>
          <a:p>
            <a:pPr marL="1371600" lvl="2" indent="-457200">
              <a:buFont typeface="Wingdings" panose="05000000000000000000" pitchFamily="2" charset="2"/>
              <a:buChar char="ü"/>
              <a:defRPr/>
            </a:pPr>
            <a:r>
              <a:rPr lang="en-US" sz="2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Coaching </a:t>
            </a:r>
          </a:p>
          <a:p>
            <a:pPr marL="1371600" lvl="2" indent="-457200">
              <a:buFont typeface="Wingdings" panose="05000000000000000000" pitchFamily="2" charset="2"/>
              <a:buChar char="ü"/>
              <a:defRPr/>
            </a:pPr>
            <a:r>
              <a:rPr lang="en-US" sz="2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Informal adjustments</a:t>
            </a:r>
          </a:p>
          <a:p>
            <a:pPr lvl="2">
              <a:defRPr/>
            </a:pPr>
            <a:r>
              <a:rPr lang="en-US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lvl="2">
              <a:defRPr/>
            </a:pPr>
            <a:endParaRPr lang="en-US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27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a free online tool to find out your strengths and difficulties and strategies that might work for you. We have a free strategy profiler on our website: 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https://screening.geniuswithin.co.uk/index.php/dyslexiatest/indexhttps://screening.geniuswithin.co.uk/index.php/dyslexiatest/index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31" name="Rectangle 9">
            <a:extLst>
              <a:ext uri="{FF2B5EF4-FFF2-40B4-BE49-F238E27FC236}">
                <a16:creationId xmlns:a16="http://schemas.microsoft.com/office/drawing/2014/main" xmlns="" id="{D3A15E3D-9D0C-4B0B-BFB1-E89110C81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613150"/>
            <a:ext cx="5110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4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https://www.gov.uk/access-to-work</a:t>
            </a:r>
            <a:r>
              <a:rPr lang="en-GB" altLang="en-US" sz="240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99461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5105</TotalTime>
  <Words>1798</Words>
  <Application>Microsoft Office PowerPoint</Application>
  <PresentationFormat>On-screen Show (4:3)</PresentationFormat>
  <Paragraphs>255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Nancy</cp:lastModifiedBy>
  <cp:revision>240</cp:revision>
  <dcterms:created xsi:type="dcterms:W3CDTF">2017-10-13T17:46:25Z</dcterms:created>
  <dcterms:modified xsi:type="dcterms:W3CDTF">2018-01-26T13:19:24Z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TC102867699990</vt:lpwstr>
  </property>
</Properties>
</file>