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4" r:id="rId5"/>
    <p:sldId id="265" r:id="rId6"/>
    <p:sldId id="266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95C4E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3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05195-35A7-488A-B265-A0F51E7EDA5F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1FF-4AB4-4856-9FAE-880EE69A2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2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B1FF-4AB4-4856-9FAE-880EE69A26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3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B1FF-4AB4-4856-9FAE-880EE69A26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6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B1FF-4AB4-4856-9FAE-880EE69A26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0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B1FF-4AB4-4856-9FAE-880EE69A26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404664"/>
            <a:ext cx="7772400" cy="8848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7776864" cy="4032448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0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9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7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81328"/>
            <a:ext cx="2133600" cy="365125"/>
          </a:xfrm>
        </p:spPr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3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3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07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7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6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EC86-B538-4370-81D0-C38CE4B2447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3DD0-8851-4865-823F-3345F706D85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34067"/>
            <a:ext cx="1224136" cy="979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  <p:pic>
        <p:nvPicPr>
          <p:cNvPr id="13" name="Picture 3" descr="Y:\Public\Communications\Our vision document\Values Icon string small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38389"/>
            <a:ext cx="1524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04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30" y="778062"/>
            <a:ext cx="5864056" cy="4289639"/>
          </a:xfrm>
          <a:prstGeom prst="rect">
            <a:avLst/>
          </a:prstGeom>
          <a:ln w="19050">
            <a:noFill/>
          </a:ln>
          <a:effectLst>
            <a:softEdge rad="88900"/>
          </a:effectLst>
        </p:spPr>
      </p:pic>
      <p:sp>
        <p:nvSpPr>
          <p:cNvPr id="12" name="TextBox 11"/>
          <p:cNvSpPr txBox="1"/>
          <p:nvPr/>
        </p:nvSpPr>
        <p:spPr>
          <a:xfrm>
            <a:off x="683630" y="5067701"/>
            <a:ext cx="72007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EB8"/>
                </a:solidFill>
              </a:rPr>
              <a:t>Development of Releasing Officer Role within an MHRA Manufacturer’s ‘Specials’ Licensed Manufacturing Unit</a:t>
            </a:r>
          </a:p>
          <a:p>
            <a:r>
              <a:rPr lang="en-GB" sz="1600" b="1" dirty="0" smtClean="0">
                <a:solidFill>
                  <a:srgbClr val="005EB8"/>
                </a:solidFill>
              </a:rPr>
              <a:t>3</a:t>
            </a:r>
            <a:r>
              <a:rPr lang="en-GB" sz="1600" b="1" baseline="30000" dirty="0" smtClean="0">
                <a:solidFill>
                  <a:srgbClr val="005EB8"/>
                </a:solidFill>
              </a:rPr>
              <a:t>rd</a:t>
            </a:r>
            <a:r>
              <a:rPr lang="en-GB" sz="1600" b="1" dirty="0" smtClean="0">
                <a:solidFill>
                  <a:srgbClr val="005EB8"/>
                </a:solidFill>
              </a:rPr>
              <a:t> April 2019</a:t>
            </a:r>
          </a:p>
          <a:p>
            <a:r>
              <a:rPr lang="en-GB" sz="1600" b="1" dirty="0" smtClean="0">
                <a:solidFill>
                  <a:srgbClr val="005EB8"/>
                </a:solidFill>
              </a:rPr>
              <a:t>Presentation by: Katherine Matthews (Production Manager, UHNM)</a:t>
            </a:r>
            <a:endParaRPr lang="en-GB" sz="1600" b="1" dirty="0">
              <a:solidFill>
                <a:srgbClr val="005EB8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3668" y="332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1" b="15477"/>
          <a:stretch/>
        </p:blipFill>
        <p:spPr>
          <a:xfrm>
            <a:off x="7223760" y="116632"/>
            <a:ext cx="1732108" cy="9350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1849" cy="3168352"/>
          </a:xfrm>
        </p:spPr>
        <p:txBody>
          <a:bodyPr>
            <a:normAutofit/>
          </a:bodyPr>
          <a:lstStyle/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Rotational pharmacists as ‘Authorised Pharmacists’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MHRA Manufacturer’s ‘Specials’ Licence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Releasing Officers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Skill mix changes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Benefits and Challenges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34067"/>
            <a:ext cx="1224136" cy="97930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pPr marL="0" indent="0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16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All activities to be conducted under Manufacturer’s ‘Specials’ Licence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‘minimum of 2 years relevant GMP experience’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Reduced ‘releasing capacity’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Pharmacy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echnicians and quality team as releasing officers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3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Training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Training within technical services is modular.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Different modules developed for different product types.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Training consists of;</a:t>
            </a:r>
          </a:p>
          <a:p>
            <a:pPr marL="1214438" lvl="1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Reading of core material</a:t>
            </a:r>
          </a:p>
          <a:p>
            <a:pPr marL="1214438" lvl="1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Face-to-face </a:t>
            </a:r>
            <a:r>
              <a:rPr lang="en-GB" sz="2600" dirty="0" err="1" smtClean="0">
                <a:solidFill>
                  <a:schemeClr val="bg1">
                    <a:lumMod val="50000"/>
                  </a:schemeClr>
                </a:solidFill>
              </a:rPr>
              <a:t>cGMP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 training with quality manager</a:t>
            </a:r>
          </a:p>
          <a:p>
            <a:pPr marL="1214438" lvl="1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Practical training under supervision</a:t>
            </a:r>
          </a:p>
          <a:p>
            <a:pPr marL="1214438" lvl="1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Tests- practical and interview</a:t>
            </a:r>
          </a:p>
          <a:p>
            <a:pPr marL="1214438" lvl="1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6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Skill mix change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No longer any rotational pharmacists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Development of senior Assistant technical officer role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Majority of named releasing officers for aseptic and SACT products are registered pharmacy technicians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Quality staff utilised for re-packaging, over labelling and emergency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boxes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Benefits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Increased releasing capacity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More clinical and service development time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Releasing officer rota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Maintaining manufacturing capacity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Retaining other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echnician competencies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59014"/>
            <a:ext cx="8229600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Challenges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34067"/>
            <a:ext cx="1224136" cy="979309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61849" cy="4032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800" dirty="0" smtClean="0">
                <a:solidFill>
                  <a:schemeClr val="bg1">
                    <a:lumMod val="50000"/>
                  </a:schemeClr>
                </a:solidFill>
              </a:rPr>
              <a:t>References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3300" dirty="0" smtClean="0">
                <a:solidFill>
                  <a:schemeClr val="bg1">
                    <a:lumMod val="50000"/>
                  </a:schemeClr>
                </a:solidFill>
              </a:rPr>
              <a:t>Quality Assurance of Aseptic Preparation Services (QAAPS): Standards. RPS. 2016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3300" dirty="0" smtClean="0">
                <a:solidFill>
                  <a:schemeClr val="bg1">
                    <a:lumMod val="50000"/>
                  </a:schemeClr>
                </a:solidFill>
              </a:rPr>
              <a:t>MHRA Guidance for Specials manufacturers. MHRA. Revision 1: Updated January 2015</a:t>
            </a:r>
          </a:p>
          <a:p>
            <a:pPr marL="814388" indent="-457200">
              <a:buClr>
                <a:srgbClr val="005EB8"/>
              </a:buClr>
              <a:buFont typeface="Wingdings" panose="05000000000000000000" pitchFamily="2" charset="2"/>
              <a:buChar char="§"/>
            </a:pPr>
            <a:r>
              <a:rPr lang="en-GB" sz="3300" dirty="0" smtClean="0">
                <a:solidFill>
                  <a:schemeClr val="bg1">
                    <a:lumMod val="50000"/>
                  </a:schemeClr>
                </a:solidFill>
              </a:rPr>
              <a:t>Operational productivity and performance in English NHS acute hospitals: Unwarranted variations. An independent report for the Department of Health by Lord Carter of Coles. February 2016</a:t>
            </a:r>
          </a:p>
        </p:txBody>
      </p:sp>
    </p:spTree>
    <p:extLst>
      <p:ext uri="{BB962C8B-B14F-4D97-AF65-F5344CB8AC3E}">
        <p14:creationId xmlns:p14="http://schemas.microsoft.com/office/powerpoint/2010/main" val="38585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69184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</a:rPr>
              <a:t>Thank you for listening</a:t>
            </a:r>
            <a:endParaRPr lang="en-GB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22" y="189660"/>
            <a:ext cx="2462146" cy="1106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34067"/>
            <a:ext cx="1224136" cy="97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251</Words>
  <Application>Microsoft Office PowerPoint</Application>
  <PresentationFormat>On-screen Show (4:3)</PresentationFormat>
  <Paragraphs>48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Summary</vt:lpstr>
      <vt:lpstr>Background</vt:lpstr>
      <vt:lpstr>Training </vt:lpstr>
      <vt:lpstr>Skill mix change</vt:lpstr>
      <vt:lpstr>Benefits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Limbert, Liz (RJE) UHNS</dc:creator>
  <cp:lastModifiedBy>Joanne Causer</cp:lastModifiedBy>
  <cp:revision>52</cp:revision>
  <dcterms:created xsi:type="dcterms:W3CDTF">2016-05-26T10:55:41Z</dcterms:created>
  <dcterms:modified xsi:type="dcterms:W3CDTF">2019-04-02T13:35:45Z</dcterms:modified>
</cp:coreProperties>
</file>