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handoutMasterIdLst>
    <p:handoutMasterId r:id="rId25"/>
  </p:handout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2040" y="-72"/>
      </p:cViewPr>
      <p:guideLst>
        <p:guide orient="horz" pos="3110"/>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B752BBDB-DD2B-4E26-8D46-5755B95BFFFD}" type="datetimeFigureOut">
              <a:rPr lang="en-GB" smtClean="0"/>
              <a:t>20/07/2017</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646F8701-20AC-499E-901B-D3E6AD8AD8E3}" type="slidenum">
              <a:rPr lang="en-GB" smtClean="0"/>
              <a:t>‹#›</a:t>
            </a:fld>
            <a:endParaRPr lang="en-GB"/>
          </a:p>
        </p:txBody>
      </p:sp>
    </p:spTree>
    <p:extLst>
      <p:ext uri="{BB962C8B-B14F-4D97-AF65-F5344CB8AC3E}">
        <p14:creationId xmlns:p14="http://schemas.microsoft.com/office/powerpoint/2010/main" val="1923705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fld id="{2695ADB5-743E-4BF0-8723-9868CE5EF73D}" type="datetimeFigureOut">
              <a:rPr lang="en-GB" smtClean="0"/>
              <a:t>20/07/2017</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689475"/>
            <a:ext cx="5335588"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a:defRPr sz="1200"/>
            </a:lvl1pPr>
          </a:lstStyle>
          <a:p>
            <a:fld id="{90ECE0DD-5CE4-4892-9752-84851C9C185C}" type="slidenum">
              <a:rPr lang="en-GB" smtClean="0"/>
              <a:t>‹#›</a:t>
            </a:fld>
            <a:endParaRPr lang="en-GB"/>
          </a:p>
        </p:txBody>
      </p:sp>
    </p:spTree>
    <p:extLst>
      <p:ext uri="{BB962C8B-B14F-4D97-AF65-F5344CB8AC3E}">
        <p14:creationId xmlns:p14="http://schemas.microsoft.com/office/powerpoint/2010/main" val="353717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ECE0DD-5CE4-4892-9752-84851C9C185C}" type="slidenum">
              <a:rPr lang="en-GB" smtClean="0"/>
              <a:t>2</a:t>
            </a:fld>
            <a:endParaRPr lang="en-GB"/>
          </a:p>
        </p:txBody>
      </p:sp>
    </p:spTree>
    <p:extLst>
      <p:ext uri="{BB962C8B-B14F-4D97-AF65-F5344CB8AC3E}">
        <p14:creationId xmlns:p14="http://schemas.microsoft.com/office/powerpoint/2010/main" val="3393116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689401-ED25-469D-B99F-8BCB4A5459CA}" type="datetimeFigureOut">
              <a:rPr lang="en-GB" smtClean="0"/>
              <a:t>20/07/2017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EBBC44-00CC-43DF-9D20-3971EF4B24C3}" type="slidenum">
              <a:rPr lang="en-GB" smtClean="0"/>
              <a:t>‹#›</a:t>
            </a:fld>
            <a:endParaRPr lang="en-GB"/>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0800" y="-740"/>
            <a:ext cx="2743200" cy="15752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689401-ED25-469D-B99F-8BCB4A5459CA}" type="datetimeFigureOut">
              <a:rPr lang="en-GB" smtClean="0"/>
              <a:t>20/07/2017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BBC44-00CC-43DF-9D20-3971EF4B24C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689401-ED25-469D-B99F-8BCB4A5459CA}" type="datetimeFigureOut">
              <a:rPr lang="en-GB" smtClean="0"/>
              <a:t>20/07/2017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BBC44-00CC-43DF-9D20-3971EF4B24C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3689401-ED25-469D-B99F-8BCB4A5459CA}" type="datetimeFigureOut">
              <a:rPr lang="en-GB" smtClean="0"/>
              <a:t>20/07/2017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BBC44-00CC-43DF-9D20-3971EF4B24C3}"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689401-ED25-469D-B99F-8BCB4A5459CA}" type="datetimeFigureOut">
              <a:rPr lang="en-GB" smtClean="0"/>
              <a:t>20/07/2017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BBC44-00CC-43DF-9D20-3971EF4B24C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3689401-ED25-469D-B99F-8BCB4A5459CA}" type="datetimeFigureOut">
              <a:rPr lang="en-GB" smtClean="0"/>
              <a:t>20/07/2017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BBC44-00CC-43DF-9D20-3971EF4B24C3}"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3689401-ED25-469D-B99F-8BCB4A5459CA}" type="datetimeFigureOut">
              <a:rPr lang="en-GB" smtClean="0"/>
              <a:t>20/07/2017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EBBC44-00CC-43DF-9D20-3971EF4B24C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689401-ED25-469D-B99F-8BCB4A5459CA}" type="datetimeFigureOut">
              <a:rPr lang="en-GB" smtClean="0"/>
              <a:t>20/07/2017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EBBC44-00CC-43DF-9D20-3971EF4B24C3}"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89401-ED25-469D-B99F-8BCB4A5459CA}" type="datetimeFigureOut">
              <a:rPr lang="en-GB" smtClean="0"/>
              <a:t>20/07/2017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EBBC44-00CC-43DF-9D20-3971EF4B24C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3689401-ED25-469D-B99F-8BCB4A5459CA}" type="datetimeFigureOut">
              <a:rPr lang="en-GB" smtClean="0"/>
              <a:t>20/07/2017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BBC44-00CC-43DF-9D20-3971EF4B24C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689401-ED25-469D-B99F-8BCB4A5459CA}" type="datetimeFigureOut">
              <a:rPr lang="en-GB" smtClean="0"/>
              <a:t>20/07/2017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EBBC44-00CC-43DF-9D20-3971EF4B24C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689401-ED25-469D-B99F-8BCB4A5459CA}" type="datetimeFigureOut">
              <a:rPr lang="en-GB" smtClean="0"/>
              <a:t>20/07/2017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EBBC44-00CC-43DF-9D20-3971EF4B24C3}" type="slidenum">
              <a:rPr lang="en-GB" smtClean="0"/>
              <a:t>‹#›</a:t>
            </a:fld>
            <a:endParaRPr lang="en-GB"/>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608685" y="0"/>
            <a:ext cx="2437015" cy="838200"/>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astmidlandsdeanery.nhs.uk/page.php?id=963" TargetMode="External"/><Relationship Id="rId2" Type="http://schemas.openxmlformats.org/officeDocument/2006/relationships/hyperlink" Target="mailto:gpprogrammes.em@hee.nhs.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astmidlandsdeanery.nhs.uk/page.php?id=992" TargetMode="External"/><Relationship Id="rId2" Type="http://schemas.openxmlformats.org/officeDocument/2006/relationships/hyperlink" Target="mailto:idt.em@hee.nhs.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eademployereastmids@sthk.nhs.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leademployer.eastmids@sthk.nhs.uk" TargetMode="External"/><Relationship Id="rId2" Type="http://schemas.openxmlformats.org/officeDocument/2006/relationships/hyperlink" Target="http://leademployer.sthk.nhs.uk/Pages/policie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y.esr.nhs.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eademployer.sthk.nhs.uk/" TargetMode="External"/><Relationship Id="rId2" Type="http://schemas.openxmlformats.org/officeDocument/2006/relationships/hyperlink" Target="mailto:leademloyer.eastmids@sthk.nhs.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LeadEmployer.CaseManagement@sthk.nhs.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leademployer.casemanagement@sthk.nhs.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leademployer.casemanagement@sthk.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leademployer.sthk.nhs.u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Leademployer.eastmids@sthk.nhs.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hsemployers.org/~/media/Employers/Documents/Need%20to%20know/Pay%20and%20Conditions%20Circular%20MD%2012016%20040816.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6.xml.rels><?xml version="1.0" encoding="UTF-8" standalone="yes"?>
<Relationships xmlns="http://schemas.openxmlformats.org/package/2006/relationships"><Relationship Id="rId2" Type="http://schemas.openxmlformats.org/officeDocument/2006/relationships/hyperlink" Target="mailto:ESR.Helpdesk@sthk.nhs.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SL.EM@hee.nhs.uk" TargetMode="External"/><Relationship Id="rId2" Type="http://schemas.openxmlformats.org/officeDocument/2006/relationships/hyperlink" Target="https://www.eastmidlandsdeanery.nhs.uk/page.php?id=137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astmidlandsdeanery.nhs.uk/page.php?id=799" TargetMode="External"/><Relationship Id="rId2" Type="http://schemas.openxmlformats.org/officeDocument/2006/relationships/hyperlink" Target="mailto:ltft.em@hee.nhs.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GB" dirty="0"/>
              <a:t>Information for East Midlands GP Speciality Trainees</a:t>
            </a:r>
          </a:p>
        </p:txBody>
      </p:sp>
      <p:sp>
        <p:nvSpPr>
          <p:cNvPr id="9" name="Subtitle 8"/>
          <p:cNvSpPr>
            <a:spLocks noGrp="1"/>
          </p:cNvSpPr>
          <p:nvPr>
            <p:ph type="subTitle" idx="1"/>
          </p:nvPr>
        </p:nvSpPr>
        <p:spPr/>
        <p:txBody>
          <a:bodyPr/>
          <a:lstStyle/>
          <a:p>
            <a:r>
              <a:rPr lang="en-GB" dirty="0"/>
              <a:t>Lead Employer</a:t>
            </a:r>
          </a:p>
        </p:txBody>
      </p:sp>
    </p:spTree>
    <p:extLst>
      <p:ext uri="{BB962C8B-B14F-4D97-AF65-F5344CB8AC3E}">
        <p14:creationId xmlns:p14="http://schemas.microsoft.com/office/powerpoint/2010/main" val="4009976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All queries should be directed to Health Education East Midlands </a:t>
            </a:r>
            <a:r>
              <a:rPr lang="en-GB" u="sng" dirty="0">
                <a:hlinkClick r:id="rId2"/>
              </a:rPr>
              <a:t>gpprogrammes.em@hee.nhs.uk</a:t>
            </a:r>
            <a:r>
              <a:rPr lang="en-GB" dirty="0"/>
              <a:t>. </a:t>
            </a:r>
          </a:p>
          <a:p>
            <a:pPr marL="0" indent="0">
              <a:buNone/>
            </a:pPr>
            <a:endParaRPr lang="en-GB" dirty="0"/>
          </a:p>
          <a:p>
            <a:pPr marL="0" indent="0">
              <a:buNone/>
            </a:pPr>
            <a:r>
              <a:rPr lang="en-GB" dirty="0"/>
              <a:t>Please refer to the HEE EM website for more information </a:t>
            </a:r>
          </a:p>
          <a:p>
            <a:pPr marL="0" indent="0">
              <a:buNone/>
            </a:pPr>
            <a:r>
              <a:rPr lang="en-GB" dirty="0">
                <a:hlinkClick r:id="rId3"/>
              </a:rPr>
              <a:t>https://www.eastmidlandsdeanery.nhs.uk/page.php?id=963</a:t>
            </a: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a:t>Out of Programme</a:t>
            </a:r>
            <a:br>
              <a:rPr lang="en-GB" dirty="0"/>
            </a:br>
            <a:endParaRPr lang="en-GB" dirty="0"/>
          </a:p>
        </p:txBody>
      </p:sp>
    </p:spTree>
    <p:extLst>
      <p:ext uri="{BB962C8B-B14F-4D97-AF65-F5344CB8AC3E}">
        <p14:creationId xmlns:p14="http://schemas.microsoft.com/office/powerpoint/2010/main" val="41452278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All queries should be directed to Health Education East Midlands </a:t>
            </a:r>
            <a:r>
              <a:rPr lang="en-GB" u="sng" dirty="0">
                <a:hlinkClick r:id="rId2"/>
              </a:rPr>
              <a:t>idt.em@hee.nhs.uk</a:t>
            </a:r>
            <a:r>
              <a:rPr lang="en-GB" dirty="0"/>
              <a:t>. </a:t>
            </a:r>
          </a:p>
          <a:p>
            <a:pPr marL="0" indent="0">
              <a:buNone/>
            </a:pPr>
            <a:endParaRPr lang="en-GB" dirty="0"/>
          </a:p>
          <a:p>
            <a:pPr marL="0" indent="0">
              <a:buNone/>
            </a:pPr>
            <a:r>
              <a:rPr lang="en-GB" dirty="0"/>
              <a:t>Please refer to the HEE EM website:</a:t>
            </a:r>
          </a:p>
          <a:p>
            <a:pPr marL="0" indent="0">
              <a:buNone/>
            </a:pPr>
            <a:r>
              <a:rPr lang="en-GB" dirty="0">
                <a:hlinkClick r:id="rId3"/>
              </a:rPr>
              <a:t>https://www.eastmidlandsdeanery.nhs.uk/page.php?id=992</a:t>
            </a: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a:t>Inter-Deanery Transfers </a:t>
            </a:r>
            <a:br>
              <a:rPr lang="en-GB" dirty="0"/>
            </a:br>
            <a:endParaRPr lang="en-GB" dirty="0"/>
          </a:p>
        </p:txBody>
      </p:sp>
    </p:spTree>
    <p:extLst>
      <p:ext uri="{BB962C8B-B14F-4D97-AF65-F5344CB8AC3E}">
        <p14:creationId xmlns:p14="http://schemas.microsoft.com/office/powerpoint/2010/main" val="2576113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In line with the trainee’s appointment, trainees are entitled to receive notice of termination of employment and are required to give the Trust the same notice of 3 months in line with their contract of employment. </a:t>
            </a:r>
          </a:p>
          <a:p>
            <a:pPr marL="0" indent="0">
              <a:buNone/>
            </a:pPr>
            <a:endParaRPr lang="en-GB" dirty="0"/>
          </a:p>
          <a:p>
            <a:pPr marL="0" indent="0">
              <a:buNone/>
            </a:pPr>
            <a:r>
              <a:rPr lang="en-GB" dirty="0"/>
              <a:t>All resignation letters should be emailed to:</a:t>
            </a:r>
          </a:p>
          <a:p>
            <a:pPr marL="0" indent="0">
              <a:buNone/>
            </a:pPr>
            <a:r>
              <a:rPr lang="en-GB" dirty="0">
                <a:hlinkClick r:id="rId2"/>
              </a:rPr>
              <a:t>Leademployer.eastmids@sthk.nhs.uk</a:t>
            </a: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fontScale="90000"/>
          </a:bodyPr>
          <a:lstStyle/>
          <a:p>
            <a:br>
              <a:rPr lang="en-GB" dirty="0"/>
            </a:br>
            <a:r>
              <a:rPr lang="en-GB" dirty="0"/>
              <a:t>Resignation from Employment</a:t>
            </a:r>
            <a:br>
              <a:rPr lang="en-GB" dirty="0"/>
            </a:br>
            <a:endParaRPr lang="en-GB" dirty="0"/>
          </a:p>
        </p:txBody>
      </p:sp>
    </p:spTree>
    <p:extLst>
      <p:ext uri="{BB962C8B-B14F-4D97-AF65-F5344CB8AC3E}">
        <p14:creationId xmlns:p14="http://schemas.microsoft.com/office/powerpoint/2010/main" val="11887762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221163"/>
          </a:xfrm>
        </p:spPr>
        <p:txBody>
          <a:bodyPr>
            <a:normAutofit fontScale="92500"/>
          </a:bodyPr>
          <a:lstStyle/>
          <a:p>
            <a:pPr marL="0" indent="0">
              <a:buNone/>
            </a:pPr>
            <a:r>
              <a:rPr lang="en-GB" dirty="0"/>
              <a:t>St Helens and Knowsley as the Lead Employer will process all maternity, paternity, adoption and shared parental leave applications and will notify GP Practices of these. </a:t>
            </a:r>
          </a:p>
          <a:p>
            <a:pPr marL="0" indent="0">
              <a:buNone/>
            </a:pPr>
            <a:r>
              <a:rPr lang="en-GB" dirty="0"/>
              <a:t>Policies can be found via HR Direct: </a:t>
            </a:r>
            <a:r>
              <a:rPr lang="en-GB" dirty="0">
                <a:hlinkClick r:id="rId2"/>
              </a:rPr>
              <a:t>http://leademployer.sthk.nhs.uk/Pages/policies.htm</a:t>
            </a:r>
            <a:endParaRPr lang="en-GB" dirty="0"/>
          </a:p>
          <a:p>
            <a:pPr marL="0" indent="0">
              <a:buNone/>
            </a:pPr>
            <a:r>
              <a:rPr lang="en-GB" dirty="0"/>
              <a:t> </a:t>
            </a:r>
          </a:p>
          <a:p>
            <a:pPr marL="0" indent="0">
              <a:buNone/>
            </a:pPr>
            <a:r>
              <a:rPr lang="en-GB" dirty="0"/>
              <a:t>Any queries should be sent to </a:t>
            </a:r>
            <a:r>
              <a:rPr lang="en-GB" dirty="0">
                <a:hlinkClick r:id="rId3"/>
              </a:rPr>
              <a:t>leademployer.eastmids@sthk.nhs.uk</a:t>
            </a:r>
            <a:endParaRPr lang="en-GB" dirty="0"/>
          </a:p>
          <a:p>
            <a:pPr marL="0" indent="0">
              <a:buNone/>
            </a:pPr>
            <a:r>
              <a:rPr lang="en-GB" dirty="0"/>
              <a:t> or Telephone: 0151 290 4439</a:t>
            </a:r>
          </a:p>
        </p:txBody>
      </p:sp>
      <p:sp>
        <p:nvSpPr>
          <p:cNvPr id="2" name="Title 1"/>
          <p:cNvSpPr>
            <a:spLocks noGrp="1"/>
          </p:cNvSpPr>
          <p:nvPr>
            <p:ph type="title"/>
          </p:nvPr>
        </p:nvSpPr>
        <p:spPr/>
        <p:txBody>
          <a:bodyPr>
            <a:normAutofit fontScale="90000"/>
          </a:bodyPr>
          <a:lstStyle/>
          <a:p>
            <a:br>
              <a:rPr lang="en-GB" dirty="0"/>
            </a:br>
            <a:br>
              <a:rPr lang="en-GB" dirty="0"/>
            </a:br>
            <a:r>
              <a:rPr lang="en-GB" sz="3600" dirty="0"/>
              <a:t>Maternity, Paternity, Adoption and Shared Parental Leave </a:t>
            </a:r>
            <a:br>
              <a:rPr lang="en-GB" dirty="0"/>
            </a:br>
            <a:endParaRPr lang="en-GB" dirty="0"/>
          </a:p>
        </p:txBody>
      </p:sp>
    </p:spTree>
    <p:extLst>
      <p:ext uri="{BB962C8B-B14F-4D97-AF65-F5344CB8AC3E}">
        <p14:creationId xmlns:p14="http://schemas.microsoft.com/office/powerpoint/2010/main" val="11940765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Trainees and GP Practices can update personal details via ESR Self Service</a:t>
            </a:r>
          </a:p>
          <a:p>
            <a:pPr marL="0" indent="0">
              <a:buNone/>
            </a:pPr>
            <a:endParaRPr lang="en-GB" dirty="0"/>
          </a:p>
          <a:p>
            <a:pPr marL="0" indent="0">
              <a:buNone/>
            </a:pPr>
            <a:r>
              <a:rPr lang="en-GB" dirty="0"/>
              <a:t>Please follow this link below to access ESR</a:t>
            </a:r>
          </a:p>
          <a:p>
            <a:pPr marL="0" marR="0" indent="0">
              <a:spcBef>
                <a:spcPts val="0"/>
              </a:spcBef>
              <a:spcAft>
                <a:spcPts val="0"/>
              </a:spcAft>
              <a:buNone/>
            </a:pPr>
            <a:r>
              <a:rPr lang="en-GB" u="sng" dirty="0">
                <a:solidFill>
                  <a:srgbClr val="1F497D"/>
                </a:solidFill>
                <a:ea typeface="Calibri"/>
                <a:hlinkClick r:id="rId2"/>
              </a:rPr>
              <a:t>https://my.esr.nhs.uk/</a:t>
            </a:r>
            <a:endParaRPr lang="en-GB" dirty="0">
              <a:ea typeface="Calibri"/>
            </a:endParaRPr>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fontScale="90000"/>
          </a:bodyPr>
          <a:lstStyle/>
          <a:p>
            <a:br>
              <a:rPr lang="en-GB" dirty="0"/>
            </a:br>
            <a:r>
              <a:rPr lang="en-GB" dirty="0"/>
              <a:t>Updating Personal Details </a:t>
            </a:r>
            <a:br>
              <a:rPr lang="en-GB" dirty="0"/>
            </a:br>
            <a:endParaRPr lang="en-GB" dirty="0"/>
          </a:p>
        </p:txBody>
      </p:sp>
    </p:spTree>
    <p:extLst>
      <p:ext uri="{BB962C8B-B14F-4D97-AF65-F5344CB8AC3E}">
        <p14:creationId xmlns:p14="http://schemas.microsoft.com/office/powerpoint/2010/main" val="38357591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562600"/>
          </a:xfrm>
        </p:spPr>
        <p:txBody>
          <a:bodyPr>
            <a:normAutofit fontScale="32500" lnSpcReduction="20000"/>
          </a:bodyPr>
          <a:lstStyle/>
          <a:p>
            <a:pPr marL="0" indent="0">
              <a:buNone/>
            </a:pPr>
            <a:r>
              <a:rPr lang="en-GB" sz="4300" dirty="0"/>
              <a:t>All durations of sickness absence should be recorded onto ESR.  </a:t>
            </a:r>
          </a:p>
          <a:p>
            <a:pPr marL="0" indent="0">
              <a:buNone/>
            </a:pPr>
            <a:endParaRPr lang="en-GB" sz="4300" dirty="0"/>
          </a:p>
          <a:p>
            <a:pPr marL="0" indent="0">
              <a:buNone/>
            </a:pPr>
            <a:r>
              <a:rPr lang="en-GB" sz="4300" dirty="0"/>
              <a:t>This will enable the Lead Employer to monitor levels of absence and ensure appropriate review meetings can be arranged for any trainee who has triggered the attendance management absence levels.</a:t>
            </a:r>
          </a:p>
          <a:p>
            <a:pPr marL="0" indent="0">
              <a:buNone/>
            </a:pPr>
            <a:endParaRPr lang="en-GB" sz="4300" dirty="0"/>
          </a:p>
          <a:p>
            <a:pPr marL="0" indent="0">
              <a:buNone/>
            </a:pPr>
            <a:r>
              <a:rPr lang="en-GB" sz="4300" dirty="0"/>
              <a:t>To assist with the monitoring of absence it is also important that a return to work interview is recorded for the trainee for all periods of absence along with the completion of a self-certificate of absence by the trainee.  </a:t>
            </a:r>
          </a:p>
          <a:p>
            <a:pPr marL="0" indent="0">
              <a:buNone/>
            </a:pPr>
            <a:endParaRPr lang="en-GB" sz="4300" dirty="0"/>
          </a:p>
          <a:p>
            <a:pPr marL="0" indent="0">
              <a:buNone/>
            </a:pPr>
            <a:r>
              <a:rPr lang="en-GB" sz="4300" dirty="0"/>
              <a:t>Any duration of absence beyond 7 days must also be covered by a fit note and a trainee should ensure a fit note is submitted to you in line with the above timeframes.  </a:t>
            </a:r>
          </a:p>
          <a:p>
            <a:pPr marL="0" indent="0">
              <a:buNone/>
            </a:pPr>
            <a:endParaRPr lang="en-GB" sz="4300" dirty="0"/>
          </a:p>
          <a:p>
            <a:pPr marL="0" indent="0">
              <a:buNone/>
            </a:pPr>
            <a:r>
              <a:rPr lang="en-GB" sz="4300" dirty="0"/>
              <a:t>On receipt of the fit note this should be recorded on ESR and a copy of the note </a:t>
            </a:r>
          </a:p>
          <a:p>
            <a:pPr marL="0" indent="0">
              <a:buNone/>
            </a:pPr>
            <a:r>
              <a:rPr lang="en-GB" sz="4300" dirty="0"/>
              <a:t>should be scanned to the Lead Employer at </a:t>
            </a:r>
            <a:r>
              <a:rPr lang="en-GB" sz="4300" dirty="0">
                <a:hlinkClick r:id="rId2"/>
              </a:rPr>
              <a:t>leademloyer.eastmids@sthk.nhs.uk</a:t>
            </a:r>
            <a:endParaRPr lang="en-GB" sz="4300" dirty="0"/>
          </a:p>
          <a:p>
            <a:pPr marL="0" indent="0">
              <a:buNone/>
            </a:pPr>
            <a:endParaRPr lang="en-GB" sz="4300" dirty="0"/>
          </a:p>
          <a:p>
            <a:pPr marL="0" indent="0">
              <a:buNone/>
            </a:pPr>
            <a:r>
              <a:rPr lang="en-GB" sz="4300" dirty="0"/>
              <a:t>Please refer to HR Direct for copies of our attendance management tool kit and supporting forms.</a:t>
            </a:r>
          </a:p>
          <a:p>
            <a:pPr marL="0" indent="0">
              <a:buNone/>
            </a:pPr>
            <a:r>
              <a:rPr lang="en-GB" sz="4300" dirty="0"/>
              <a:t>HR Direct – </a:t>
            </a:r>
            <a:r>
              <a:rPr lang="en-GB" sz="4300" dirty="0">
                <a:hlinkClick r:id="rId3"/>
              </a:rPr>
              <a:t>www.leademployer.sthk.nhs.uk</a:t>
            </a:r>
            <a:endParaRPr lang="en-GB" sz="4300" dirty="0"/>
          </a:p>
          <a:p>
            <a:pPr marL="0" indent="0">
              <a:buNone/>
            </a:pPr>
            <a:endParaRPr lang="en-GB" sz="4300" dirty="0"/>
          </a:p>
          <a:p>
            <a:pPr marL="0" indent="0">
              <a:buNone/>
            </a:pPr>
            <a:r>
              <a:rPr lang="en-GB" sz="4300" dirty="0"/>
              <a:t>Username: </a:t>
            </a:r>
            <a:r>
              <a:rPr lang="en-GB" sz="4300" dirty="0" err="1"/>
              <a:t>leademployer</a:t>
            </a:r>
            <a:endParaRPr lang="en-GB" sz="4300" dirty="0"/>
          </a:p>
          <a:p>
            <a:pPr marL="0" indent="0">
              <a:buNone/>
            </a:pPr>
            <a:r>
              <a:rPr lang="en-GB" sz="4300" dirty="0"/>
              <a:t>Password:  </a:t>
            </a:r>
            <a:r>
              <a:rPr lang="en-GB" sz="4300" dirty="0" err="1"/>
              <a:t>leademployer</a:t>
            </a:r>
            <a:endParaRPr lang="en-GB" sz="4300" dirty="0"/>
          </a:p>
          <a:p>
            <a:pPr marL="0" indent="0">
              <a:buNone/>
            </a:pPr>
            <a:endParaRPr lang="en-GB" dirty="0"/>
          </a:p>
        </p:txBody>
      </p:sp>
      <p:sp>
        <p:nvSpPr>
          <p:cNvPr id="2" name="Title 1"/>
          <p:cNvSpPr>
            <a:spLocks noGrp="1"/>
          </p:cNvSpPr>
          <p:nvPr>
            <p:ph type="title"/>
          </p:nvPr>
        </p:nvSpPr>
        <p:spPr/>
        <p:txBody>
          <a:bodyPr>
            <a:normAutofit fontScale="90000"/>
          </a:bodyPr>
          <a:lstStyle/>
          <a:p>
            <a:br>
              <a:rPr lang="en-GB" dirty="0"/>
            </a:br>
            <a:r>
              <a:rPr lang="en-GB" dirty="0"/>
              <a:t>Attendance Management </a:t>
            </a:r>
            <a:br>
              <a:rPr lang="en-GB" dirty="0"/>
            </a:br>
            <a:endParaRPr lang="en-GB" dirty="0"/>
          </a:p>
        </p:txBody>
      </p:sp>
    </p:spTree>
    <p:extLst>
      <p:ext uri="{BB962C8B-B14F-4D97-AF65-F5344CB8AC3E}">
        <p14:creationId xmlns:p14="http://schemas.microsoft.com/office/powerpoint/2010/main" val="3308704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pPr marL="0" indent="0">
              <a:buNone/>
            </a:pPr>
            <a:r>
              <a:rPr lang="en-GB" dirty="0"/>
              <a:t>In circumstances where the trainee advises they are off with stress or MSK related illnesses this should be immediately notified to the Lead Employer HR Case Management team at </a:t>
            </a:r>
            <a:r>
              <a:rPr lang="en-GB" dirty="0">
                <a:hlinkClick r:id="rId2"/>
              </a:rPr>
              <a:t>LeadEmployer.CaseManagement@sthk.nhs.uk</a:t>
            </a:r>
            <a:endParaRPr lang="en-GB" dirty="0"/>
          </a:p>
          <a:p>
            <a:pPr marL="0" indent="0">
              <a:buNone/>
            </a:pPr>
            <a:r>
              <a:rPr lang="en-GB" dirty="0"/>
              <a:t>On notification of the absence the Lead Employer will submit a referral to HWWB as required.</a:t>
            </a:r>
          </a:p>
          <a:p>
            <a:pPr marL="0" indent="0">
              <a:buNone/>
            </a:pPr>
            <a:endParaRPr lang="en-GB" dirty="0"/>
          </a:p>
          <a:p>
            <a:pPr marL="0" indent="0">
              <a:buNone/>
            </a:pPr>
            <a:r>
              <a:rPr lang="en-GB" dirty="0"/>
              <a:t>NB: there is no requirement for you as a Host organisation to refer a trainee to your own HWWB provider.  Should you have any queries in this respect please do not hesitate to contact the Lead Employer.  All referrals to HWWB will be undertaken by the Lead Employer (please refer to attached flow chart).</a:t>
            </a:r>
          </a:p>
          <a:p>
            <a:pPr marL="0" indent="0">
              <a:buNone/>
            </a:pPr>
            <a:endParaRPr lang="en-GB" dirty="0"/>
          </a:p>
        </p:txBody>
      </p:sp>
      <p:sp>
        <p:nvSpPr>
          <p:cNvPr id="4" name="Title 3"/>
          <p:cNvSpPr>
            <a:spLocks noGrp="1"/>
          </p:cNvSpPr>
          <p:nvPr>
            <p:ph type="title"/>
          </p:nvPr>
        </p:nvSpPr>
        <p:spPr/>
        <p:txBody>
          <a:bodyPr>
            <a:normAutofit fontScale="90000"/>
          </a:bodyPr>
          <a:lstStyle/>
          <a:p>
            <a:r>
              <a:rPr lang="en-GB" dirty="0"/>
              <a:t>Attendance Management Continued</a:t>
            </a:r>
          </a:p>
        </p:txBody>
      </p:sp>
    </p:spTree>
    <p:extLst>
      <p:ext uri="{BB962C8B-B14F-4D97-AF65-F5344CB8AC3E}">
        <p14:creationId xmlns:p14="http://schemas.microsoft.com/office/powerpoint/2010/main" val="1717139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dirty="0"/>
              <a:t>In circumstances where matters arise which may need to be investigated in line with the Maintaining High Professional Standards Framework (MHPS) such concerns will be managed by the Lead Employer in conjunction with the Host Organisation and HEE EM as the Educational Provider.  </a:t>
            </a:r>
          </a:p>
          <a:p>
            <a:pPr marL="0" indent="0">
              <a:buNone/>
            </a:pPr>
            <a:r>
              <a:rPr lang="en-GB" dirty="0"/>
              <a:t>Should you wish to discuss any concerns relating to a GP speciality trainee please do not hesitate to contact the Lead Employer Case Management team in the first instance at </a:t>
            </a:r>
            <a:r>
              <a:rPr lang="en-GB" dirty="0">
                <a:hlinkClick r:id="rId2"/>
              </a:rPr>
              <a:t>leademployer.casemanagement@sthk.nhs.uk</a:t>
            </a:r>
            <a:endParaRPr lang="en-GB" dirty="0"/>
          </a:p>
          <a:p>
            <a:pPr marL="0" indent="0">
              <a:buNone/>
            </a:pPr>
            <a:endParaRPr lang="en-GB" dirty="0"/>
          </a:p>
          <a:p>
            <a:pPr marL="0" indent="0">
              <a:buNone/>
            </a:pPr>
            <a:r>
              <a:rPr lang="en-GB" dirty="0"/>
              <a:t>Further details of our Disciplinary process incorporating MHPS can be found on HR Direct.</a:t>
            </a:r>
          </a:p>
          <a:p>
            <a:pPr marL="0" indent="0">
              <a:buNone/>
            </a:pPr>
            <a:endParaRPr lang="en-GB" dirty="0"/>
          </a:p>
        </p:txBody>
      </p:sp>
      <p:sp>
        <p:nvSpPr>
          <p:cNvPr id="2" name="Title 1"/>
          <p:cNvSpPr>
            <a:spLocks noGrp="1"/>
          </p:cNvSpPr>
          <p:nvPr>
            <p:ph type="title"/>
          </p:nvPr>
        </p:nvSpPr>
        <p:spPr/>
        <p:txBody>
          <a:bodyPr>
            <a:normAutofit fontScale="90000"/>
          </a:bodyPr>
          <a:lstStyle/>
          <a:p>
            <a:br>
              <a:rPr lang="en-GB" dirty="0"/>
            </a:br>
            <a:r>
              <a:rPr lang="en-GB" dirty="0"/>
              <a:t>Disciplinary Matters</a:t>
            </a:r>
            <a:br>
              <a:rPr lang="en-GB" dirty="0"/>
            </a:br>
            <a:endParaRPr lang="en-GB" dirty="0"/>
          </a:p>
        </p:txBody>
      </p:sp>
    </p:spTree>
    <p:extLst>
      <p:ext uri="{BB962C8B-B14F-4D97-AF65-F5344CB8AC3E}">
        <p14:creationId xmlns:p14="http://schemas.microsoft.com/office/powerpoint/2010/main" val="42227004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dirty="0"/>
              <a:t>We understand that serious concerns may also arise which require immediate intervention including a period of exclusion from the workplace.  In these circumstances a review of the facts available and risk assessment would be undertaken by senior stakeholders including the Lead Employer Medical Director, Head of School/Post Graduate Dean, Area Director, Educational Supervisors.</a:t>
            </a:r>
          </a:p>
          <a:p>
            <a:pPr marL="0" indent="0">
              <a:buNone/>
            </a:pPr>
            <a:r>
              <a:rPr lang="en-GB" dirty="0"/>
              <a:t>  </a:t>
            </a:r>
          </a:p>
          <a:p>
            <a:pPr marL="0" indent="0">
              <a:buNone/>
            </a:pPr>
            <a:r>
              <a:rPr lang="en-GB" dirty="0"/>
              <a:t>Where an immediate exclusion is required outside of normal office hours this will be managed in line with your local operating procedures ensuring an email update is submitted to the Lead Employer to enable advice to be sought as required e.g. from external agencies, Safeguarding teams, NCAS etc.</a:t>
            </a:r>
          </a:p>
          <a:p>
            <a:pPr marL="0" indent="0">
              <a:buNone/>
            </a:pPr>
            <a:endParaRPr lang="en-GB" dirty="0"/>
          </a:p>
        </p:txBody>
      </p:sp>
      <p:sp>
        <p:nvSpPr>
          <p:cNvPr id="2" name="Title 1"/>
          <p:cNvSpPr>
            <a:spLocks noGrp="1"/>
          </p:cNvSpPr>
          <p:nvPr>
            <p:ph type="title"/>
          </p:nvPr>
        </p:nvSpPr>
        <p:spPr/>
        <p:txBody>
          <a:bodyPr>
            <a:normAutofit/>
          </a:bodyPr>
          <a:lstStyle/>
          <a:p>
            <a:r>
              <a:rPr lang="en-GB" dirty="0"/>
              <a:t>Disciplinary Matters Continued</a:t>
            </a:r>
          </a:p>
        </p:txBody>
      </p:sp>
    </p:spTree>
    <p:extLst>
      <p:ext uri="{BB962C8B-B14F-4D97-AF65-F5344CB8AC3E}">
        <p14:creationId xmlns:p14="http://schemas.microsoft.com/office/powerpoint/2010/main" val="17676282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b="1" dirty="0"/>
              <a:t>Grievance</a:t>
            </a:r>
          </a:p>
          <a:p>
            <a:pPr marL="0" indent="0">
              <a:buNone/>
            </a:pPr>
            <a:r>
              <a:rPr lang="en-GB" dirty="0"/>
              <a:t>Should a trainee feel the need to raise concerns where possible the aim will always be to resolve these informally in line with the Lead Employer Grievance and Dignity at Work Policies (please refer to HR Direct).  All levels of concerns should be notified to the Lead Employer HR Case Management team at </a:t>
            </a:r>
            <a:r>
              <a:rPr lang="en-GB" dirty="0">
                <a:hlinkClick r:id="rId2"/>
              </a:rPr>
              <a:t>leademployer.casemanagement@sthk.nhs.uk</a:t>
            </a:r>
            <a:endParaRPr lang="en-GB" dirty="0"/>
          </a:p>
          <a:p>
            <a:pPr marL="0" indent="0">
              <a:buNone/>
            </a:pPr>
            <a:endParaRPr lang="en-GB" dirty="0"/>
          </a:p>
          <a:p>
            <a:pPr marL="0" indent="0">
              <a:buNone/>
            </a:pPr>
            <a:r>
              <a:rPr lang="en-GB" b="1" dirty="0"/>
              <a:t>Safeguarding</a:t>
            </a:r>
          </a:p>
          <a:p>
            <a:pPr marL="0" indent="0">
              <a:buNone/>
            </a:pPr>
            <a:r>
              <a:rPr lang="en-GB" dirty="0"/>
              <a:t>Where safeguarding concerns are raised involving a GP trainee these should be immediately notified to the Lead Employer.  In these circumstances the Lead Employer Safeguarding team would liaise directly with external parties to ensure the relevant stakeholders are involved i.e. LADO, Police, and Social Services etc. </a:t>
            </a:r>
          </a:p>
        </p:txBody>
      </p:sp>
      <p:sp>
        <p:nvSpPr>
          <p:cNvPr id="2" name="Title 1"/>
          <p:cNvSpPr>
            <a:spLocks noGrp="1"/>
          </p:cNvSpPr>
          <p:nvPr>
            <p:ph type="title"/>
          </p:nvPr>
        </p:nvSpPr>
        <p:spPr/>
        <p:txBody>
          <a:bodyPr>
            <a:normAutofit fontScale="90000"/>
          </a:bodyPr>
          <a:lstStyle/>
          <a:p>
            <a:br>
              <a:rPr lang="en-GB" dirty="0"/>
            </a:br>
            <a:r>
              <a:rPr lang="en-GB" dirty="0"/>
              <a:t>Grievance &amp; Safeguarding</a:t>
            </a:r>
            <a:br>
              <a:rPr lang="en-GB" dirty="0"/>
            </a:br>
            <a:endParaRPr lang="en-GB" dirty="0"/>
          </a:p>
        </p:txBody>
      </p:sp>
    </p:spTree>
    <p:extLst>
      <p:ext uri="{BB962C8B-B14F-4D97-AF65-F5344CB8AC3E}">
        <p14:creationId xmlns:p14="http://schemas.microsoft.com/office/powerpoint/2010/main" val="11129205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GB" dirty="0"/>
              <a:t>We would like to take this opportunity to provide clarification around a number of Lead Employer processes which will address the most frequently asked questioned received over the last couple of weeks.  </a:t>
            </a:r>
          </a:p>
          <a:p>
            <a:pPr marL="0" indent="0" algn="ctr">
              <a:buNone/>
            </a:pPr>
            <a:r>
              <a:rPr lang="en-GB" dirty="0"/>
              <a:t> </a:t>
            </a:r>
          </a:p>
          <a:p>
            <a:pPr marL="0" indent="0" algn="ctr">
              <a:buNone/>
            </a:pPr>
            <a:r>
              <a:rPr lang="en-GB" dirty="0"/>
              <a:t>We do appreciate that as part of the implementation and transitional phase of our contract you may continue to have queries and we will be on hand to assist you with these as they arise.</a:t>
            </a:r>
          </a:p>
          <a:p>
            <a:endParaRPr lang="en-GB" dirty="0"/>
          </a:p>
        </p:txBody>
      </p:sp>
      <p:sp>
        <p:nvSpPr>
          <p:cNvPr id="2" name="Title 1"/>
          <p:cNvSpPr>
            <a:spLocks noGrp="1"/>
          </p:cNvSpPr>
          <p:nvPr>
            <p:ph type="title"/>
          </p:nvPr>
        </p:nvSpPr>
        <p:spPr/>
        <p:txBody>
          <a:bodyPr>
            <a:normAutofit/>
          </a:bodyPr>
          <a:lstStyle/>
          <a:p>
            <a:r>
              <a:rPr lang="en-GB" dirty="0"/>
              <a:t>Welcome to the Lead Employer </a:t>
            </a:r>
          </a:p>
        </p:txBody>
      </p:sp>
    </p:spTree>
    <p:extLst>
      <p:ext uri="{BB962C8B-B14F-4D97-AF65-F5344CB8AC3E}">
        <p14:creationId xmlns:p14="http://schemas.microsoft.com/office/powerpoint/2010/main" val="34909163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62500" lnSpcReduction="20000"/>
          </a:bodyPr>
          <a:lstStyle/>
          <a:p>
            <a:pPr marL="0" indent="0">
              <a:buNone/>
            </a:pPr>
            <a:r>
              <a:rPr lang="en-GB" dirty="0"/>
              <a:t>During a period of training a doctor in training may be involved in an SUI or Never Event which the Host organisation will be required to undertake their own internal investigation/RCA.  </a:t>
            </a:r>
          </a:p>
          <a:p>
            <a:pPr marL="0" indent="0">
              <a:buNone/>
            </a:pPr>
            <a:r>
              <a:rPr lang="en-GB" dirty="0"/>
              <a:t>In these circumstances there is also a requirement for the Host to formally notify the senior educational stakeholders including Area Director, Head of School and Post Graduate Dean.  </a:t>
            </a:r>
          </a:p>
          <a:p>
            <a:pPr marL="0" indent="0">
              <a:buNone/>
            </a:pPr>
            <a:r>
              <a:rPr lang="en-GB" dirty="0"/>
              <a:t>In these circumstances, there is also a requirement for the Lead Employer Medical Director to be aware in order that relevant risk assessments can be undertaken in conjunction with HEE EM to provide appropriate assurances that patient safety is not impacted.  </a:t>
            </a:r>
          </a:p>
          <a:p>
            <a:pPr marL="0" indent="0">
              <a:buNone/>
            </a:pPr>
            <a:r>
              <a:rPr lang="en-GB" dirty="0"/>
              <a:t>In these situations it may also be necessary for interim restrictions to practice to be implemented with approval from the key stakeholders as outlined above.  Should a GP speciality trainee be involved in an incident while placed with you please ensure this is notified to the Lead Employer also.  </a:t>
            </a:r>
          </a:p>
          <a:p>
            <a:pPr marL="0" indent="0">
              <a:buNone/>
            </a:pPr>
            <a:r>
              <a:rPr lang="en-GB" dirty="0"/>
              <a:t>A separate communication will shortly be issued directly by the Lead Employer Medical Director outlining the governance framework for reporting of these incidents and his direct link with the Post Graduate Dean as the trainees Responsible Officer.</a:t>
            </a:r>
          </a:p>
          <a:p>
            <a:pPr marL="0" indent="0">
              <a:buNone/>
            </a:pPr>
            <a:endParaRPr lang="en-GB" dirty="0"/>
          </a:p>
        </p:txBody>
      </p:sp>
      <p:sp>
        <p:nvSpPr>
          <p:cNvPr id="6" name="Title 5"/>
          <p:cNvSpPr>
            <a:spLocks noGrp="1"/>
          </p:cNvSpPr>
          <p:nvPr>
            <p:ph type="title"/>
          </p:nvPr>
        </p:nvSpPr>
        <p:spPr/>
        <p:txBody>
          <a:bodyPr>
            <a:normAutofit fontScale="90000"/>
          </a:bodyPr>
          <a:lstStyle/>
          <a:p>
            <a:br>
              <a:rPr lang="en-GB" dirty="0"/>
            </a:br>
            <a:r>
              <a:rPr lang="en-GB" dirty="0"/>
              <a:t>SUIs/Never Events</a:t>
            </a:r>
            <a:br>
              <a:rPr lang="en-GB" dirty="0"/>
            </a:br>
            <a:endParaRPr lang="en-GB" dirty="0"/>
          </a:p>
        </p:txBody>
      </p:sp>
    </p:spTree>
    <p:extLst>
      <p:ext uri="{BB962C8B-B14F-4D97-AF65-F5344CB8AC3E}">
        <p14:creationId xmlns:p14="http://schemas.microsoft.com/office/powerpoint/2010/main" val="2072121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dirty="0"/>
              <a:t>As outlined above our HR information portal providing all of our policies and processes can be found at </a:t>
            </a:r>
            <a:r>
              <a:rPr lang="en-GB" dirty="0">
                <a:hlinkClick r:id="rId2"/>
              </a:rPr>
              <a:t>www.leademployer.sthk.nhs.uk</a:t>
            </a:r>
            <a:endParaRPr lang="en-GB" dirty="0"/>
          </a:p>
          <a:p>
            <a:pPr marL="0" indent="0">
              <a:buNone/>
            </a:pPr>
            <a:r>
              <a:rPr lang="en-GB" dirty="0"/>
              <a:t> which will provide the answers to most of your queries.  </a:t>
            </a:r>
          </a:p>
          <a:p>
            <a:pPr marL="0" indent="0">
              <a:buNone/>
            </a:pPr>
            <a:endParaRPr lang="en-GB" dirty="0"/>
          </a:p>
          <a:p>
            <a:pPr marL="0" indent="0">
              <a:buNone/>
            </a:pPr>
            <a:r>
              <a:rPr lang="en-GB" dirty="0"/>
              <a:t>We do however acknowledge that during any period of change and implementation of new processes this can sometimes raise the number of general queries made however we do encourage you to raise any such queries however small you may feel these are as this enables us to continue to review our communications processes ensuring our systems and policies as a Lead Employer remain fit for purpose.</a:t>
            </a:r>
          </a:p>
          <a:p>
            <a:pPr marL="0" indent="0">
              <a:buNone/>
            </a:pPr>
            <a:endParaRPr lang="en-GB" dirty="0"/>
          </a:p>
        </p:txBody>
      </p:sp>
      <p:sp>
        <p:nvSpPr>
          <p:cNvPr id="2" name="Title 1"/>
          <p:cNvSpPr>
            <a:spLocks noGrp="1"/>
          </p:cNvSpPr>
          <p:nvPr>
            <p:ph type="title"/>
          </p:nvPr>
        </p:nvSpPr>
        <p:spPr/>
        <p:txBody>
          <a:bodyPr/>
          <a:lstStyle/>
          <a:p>
            <a:r>
              <a:rPr lang="en-GB" dirty="0"/>
              <a:t>Summary </a:t>
            </a:r>
          </a:p>
        </p:txBody>
      </p:sp>
    </p:spTree>
    <p:extLst>
      <p:ext uri="{BB962C8B-B14F-4D97-AF65-F5344CB8AC3E}">
        <p14:creationId xmlns:p14="http://schemas.microsoft.com/office/powerpoint/2010/main" val="9164606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I would like to take the opportunity on behalf of the Lead Employer to thank you for all your assistance over the last few months leading up to our contract implementation with HEE EM from 1st July 2017 and look forward to working with you.</a:t>
            </a:r>
          </a:p>
          <a:p>
            <a:pPr marL="0" indent="0">
              <a:buNone/>
            </a:pPr>
            <a:endParaRPr lang="en-GB" dirty="0"/>
          </a:p>
        </p:txBody>
      </p:sp>
      <p:sp>
        <p:nvSpPr>
          <p:cNvPr id="2" name="Title 1"/>
          <p:cNvSpPr>
            <a:spLocks noGrp="1"/>
          </p:cNvSpPr>
          <p:nvPr>
            <p:ph type="title"/>
          </p:nvPr>
        </p:nvSpPr>
        <p:spPr/>
        <p:txBody>
          <a:bodyPr/>
          <a:lstStyle/>
          <a:p>
            <a:r>
              <a:rPr lang="en-GB" dirty="0"/>
              <a:t>Last Words </a:t>
            </a:r>
          </a:p>
        </p:txBody>
      </p:sp>
    </p:spTree>
    <p:extLst>
      <p:ext uri="{BB962C8B-B14F-4D97-AF65-F5344CB8AC3E}">
        <p14:creationId xmlns:p14="http://schemas.microsoft.com/office/powerpoint/2010/main" val="886328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211763"/>
          </a:xfrm>
        </p:spPr>
        <p:txBody>
          <a:bodyPr>
            <a:normAutofit/>
          </a:bodyPr>
          <a:lstStyle/>
          <a:p>
            <a:pPr marL="0" indent="0">
              <a:buNone/>
            </a:pPr>
            <a:r>
              <a:rPr lang="en-GB" sz="1400" dirty="0"/>
              <a:t>This presentation aims to provide you with a general overview of Lead Employer Policies &amp; Procedures including:</a:t>
            </a:r>
          </a:p>
        </p:txBody>
      </p:sp>
      <p:sp>
        <p:nvSpPr>
          <p:cNvPr id="2" name="Title 1"/>
          <p:cNvSpPr>
            <a:spLocks noGrp="1"/>
          </p:cNvSpPr>
          <p:nvPr>
            <p:ph type="title"/>
          </p:nvPr>
        </p:nvSpPr>
        <p:spPr>
          <a:xfrm>
            <a:off x="457200" y="274638"/>
            <a:ext cx="8229600" cy="880191"/>
          </a:xfrm>
        </p:spPr>
        <p:txBody>
          <a:bodyPr/>
          <a:lstStyle/>
          <a:p>
            <a:r>
              <a:rPr lang="en-GB" dirty="0"/>
              <a:t>Aims of this Presentation </a:t>
            </a:r>
          </a:p>
        </p:txBody>
      </p:sp>
      <p:sp>
        <p:nvSpPr>
          <p:cNvPr id="4" name="Explosion 1 3"/>
          <p:cNvSpPr/>
          <p:nvPr/>
        </p:nvSpPr>
        <p:spPr>
          <a:xfrm rot="20976438">
            <a:off x="228600" y="1752600"/>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How to contact us</a:t>
            </a:r>
          </a:p>
          <a:p>
            <a:pPr algn="ctr"/>
            <a:endParaRPr lang="en-GB" dirty="0"/>
          </a:p>
        </p:txBody>
      </p:sp>
      <p:sp>
        <p:nvSpPr>
          <p:cNvPr id="5" name="Explosion 1 4"/>
          <p:cNvSpPr/>
          <p:nvPr/>
        </p:nvSpPr>
        <p:spPr>
          <a:xfrm>
            <a:off x="0" y="3962400"/>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1400" dirty="0"/>
              <a:t>Inter Deanery Transfers</a:t>
            </a:r>
          </a:p>
          <a:p>
            <a:pPr algn="ctr"/>
            <a:endParaRPr lang="en-GB" dirty="0"/>
          </a:p>
        </p:txBody>
      </p:sp>
      <p:sp>
        <p:nvSpPr>
          <p:cNvPr id="6" name="Explosion 1 5"/>
          <p:cNvSpPr/>
          <p:nvPr/>
        </p:nvSpPr>
        <p:spPr>
          <a:xfrm>
            <a:off x="2209800" y="3695700"/>
            <a:ext cx="2743200" cy="17145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a:p>
            <a:pPr algn="ctr"/>
            <a:r>
              <a:rPr lang="en-GB" sz="1200" dirty="0"/>
              <a:t>Recognition from Employment</a:t>
            </a:r>
          </a:p>
          <a:p>
            <a:pPr algn="ctr"/>
            <a:endParaRPr lang="en-GB" dirty="0"/>
          </a:p>
        </p:txBody>
      </p:sp>
      <p:sp>
        <p:nvSpPr>
          <p:cNvPr id="7" name="Explosion 1 6"/>
          <p:cNvSpPr/>
          <p:nvPr/>
        </p:nvSpPr>
        <p:spPr>
          <a:xfrm>
            <a:off x="336192" y="4838700"/>
            <a:ext cx="3560618" cy="20193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a:p>
            <a:pPr algn="ctr"/>
            <a:r>
              <a:rPr lang="en-GB" sz="1200" dirty="0"/>
              <a:t>Maternity, Paternity, Adoption and Shared Parental Leave </a:t>
            </a:r>
          </a:p>
          <a:p>
            <a:pPr algn="ctr"/>
            <a:endParaRPr lang="en-GB" dirty="0"/>
          </a:p>
        </p:txBody>
      </p:sp>
      <p:sp>
        <p:nvSpPr>
          <p:cNvPr id="8" name="Explosion 1 7"/>
          <p:cNvSpPr/>
          <p:nvPr/>
        </p:nvSpPr>
        <p:spPr>
          <a:xfrm>
            <a:off x="5892800" y="3543300"/>
            <a:ext cx="28956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1400" dirty="0"/>
              <a:t>Updating Personal Details</a:t>
            </a:r>
          </a:p>
          <a:p>
            <a:pPr algn="ctr"/>
            <a:endParaRPr lang="en-GB" dirty="0"/>
          </a:p>
        </p:txBody>
      </p:sp>
      <p:sp>
        <p:nvSpPr>
          <p:cNvPr id="9" name="Explosion 1 8"/>
          <p:cNvSpPr/>
          <p:nvPr/>
        </p:nvSpPr>
        <p:spPr>
          <a:xfrm>
            <a:off x="6045200" y="2064327"/>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1400" dirty="0"/>
              <a:t>Disciplinary Matters</a:t>
            </a:r>
          </a:p>
          <a:p>
            <a:pPr algn="ctr"/>
            <a:endParaRPr lang="en-GB" dirty="0"/>
          </a:p>
        </p:txBody>
      </p:sp>
      <p:sp>
        <p:nvSpPr>
          <p:cNvPr id="10" name="Explosion 1 9"/>
          <p:cNvSpPr/>
          <p:nvPr/>
        </p:nvSpPr>
        <p:spPr>
          <a:xfrm>
            <a:off x="3336636" y="5105399"/>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r>
              <a:rPr lang="en-GB" sz="1400" dirty="0"/>
              <a:t>Grievance &amp; Safeguarding</a:t>
            </a:r>
          </a:p>
          <a:p>
            <a:pPr algn="ctr"/>
            <a:endParaRPr lang="en-GB" dirty="0"/>
          </a:p>
        </p:txBody>
      </p:sp>
      <p:sp>
        <p:nvSpPr>
          <p:cNvPr id="11" name="Explosion 1 10"/>
          <p:cNvSpPr/>
          <p:nvPr/>
        </p:nvSpPr>
        <p:spPr>
          <a:xfrm rot="442366">
            <a:off x="6145226" y="5273631"/>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SUI &amp; Never Events</a:t>
            </a:r>
          </a:p>
          <a:p>
            <a:pPr algn="ctr"/>
            <a:endParaRPr lang="en-GB" dirty="0"/>
          </a:p>
        </p:txBody>
      </p:sp>
      <p:sp>
        <p:nvSpPr>
          <p:cNvPr id="12" name="Explosion 1 11"/>
          <p:cNvSpPr/>
          <p:nvPr/>
        </p:nvSpPr>
        <p:spPr>
          <a:xfrm>
            <a:off x="104350" y="2935983"/>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Payroll Processes</a:t>
            </a:r>
          </a:p>
          <a:p>
            <a:pPr algn="ctr"/>
            <a:endParaRPr lang="en-GB" dirty="0"/>
          </a:p>
        </p:txBody>
      </p:sp>
      <p:sp>
        <p:nvSpPr>
          <p:cNvPr id="13" name="Explosion 1 12"/>
          <p:cNvSpPr/>
          <p:nvPr/>
        </p:nvSpPr>
        <p:spPr>
          <a:xfrm rot="519176">
            <a:off x="2209800" y="2819400"/>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1400" dirty="0"/>
              <a:t>Less than Full Time</a:t>
            </a:r>
          </a:p>
          <a:p>
            <a:pPr algn="ctr"/>
            <a:endParaRPr lang="en-GB" dirty="0"/>
          </a:p>
        </p:txBody>
      </p:sp>
      <p:sp>
        <p:nvSpPr>
          <p:cNvPr id="14" name="Explosion 1 13"/>
          <p:cNvSpPr/>
          <p:nvPr/>
        </p:nvSpPr>
        <p:spPr>
          <a:xfrm>
            <a:off x="3962400" y="3512127"/>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Out of Programme </a:t>
            </a:r>
          </a:p>
          <a:p>
            <a:pPr algn="ctr"/>
            <a:endParaRPr lang="en-GB" dirty="0"/>
          </a:p>
        </p:txBody>
      </p:sp>
      <p:sp>
        <p:nvSpPr>
          <p:cNvPr id="15" name="Explosion 1 14"/>
          <p:cNvSpPr/>
          <p:nvPr/>
        </p:nvSpPr>
        <p:spPr>
          <a:xfrm>
            <a:off x="2133600" y="1517047"/>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sz="1200" dirty="0"/>
              <a:t>Annual Leave Entitlement</a:t>
            </a:r>
          </a:p>
          <a:p>
            <a:pPr algn="ctr"/>
            <a:endParaRPr lang="en-GB" sz="1200" dirty="0"/>
          </a:p>
        </p:txBody>
      </p:sp>
      <p:sp>
        <p:nvSpPr>
          <p:cNvPr id="16" name="Explosion 1 15"/>
          <p:cNvSpPr/>
          <p:nvPr/>
        </p:nvSpPr>
        <p:spPr>
          <a:xfrm rot="939002">
            <a:off x="5002758" y="1497997"/>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2016 T&amp;Cs</a:t>
            </a:r>
          </a:p>
          <a:p>
            <a:pPr algn="ctr"/>
            <a:endParaRPr lang="en-GB" dirty="0"/>
          </a:p>
        </p:txBody>
      </p:sp>
      <p:sp>
        <p:nvSpPr>
          <p:cNvPr id="17" name="Explosion 1 16"/>
          <p:cNvSpPr/>
          <p:nvPr/>
        </p:nvSpPr>
        <p:spPr>
          <a:xfrm>
            <a:off x="3733800" y="2221897"/>
            <a:ext cx="27432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Study Leave</a:t>
            </a:r>
          </a:p>
          <a:p>
            <a:pPr algn="ctr"/>
            <a:endParaRPr lang="en-GB" dirty="0"/>
          </a:p>
        </p:txBody>
      </p:sp>
    </p:spTree>
    <p:extLst>
      <p:ext uri="{BB962C8B-B14F-4D97-AF65-F5344CB8AC3E}">
        <p14:creationId xmlns:p14="http://schemas.microsoft.com/office/powerpoint/2010/main" val="1358120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t>Should you wish to contact us please do not hesitate to get in touch via the email below</a:t>
            </a:r>
          </a:p>
          <a:p>
            <a:pPr>
              <a:buFont typeface="Wingdings" panose="05000000000000000000" pitchFamily="2" charset="2"/>
              <a:buChar char="Ø"/>
            </a:pPr>
            <a:r>
              <a:rPr lang="en-GB" dirty="0">
                <a:hlinkClick r:id="rId2"/>
              </a:rPr>
              <a:t>Leademployer.eastmids@sthk.nhs.uk</a:t>
            </a:r>
            <a:endParaRPr lang="en-GB" dirty="0"/>
          </a:p>
          <a:p>
            <a:pPr>
              <a:buFont typeface="Wingdings" panose="05000000000000000000" pitchFamily="2" charset="2"/>
              <a:buChar char="Ø"/>
            </a:pPr>
            <a:r>
              <a:rPr lang="en-GB" dirty="0"/>
              <a:t>This email can be used for general East Midlands administration and policy enquiries</a:t>
            </a:r>
          </a:p>
          <a:p>
            <a:pPr marL="0" indent="0">
              <a:buNone/>
            </a:pPr>
            <a:endParaRPr lang="en-GB" dirty="0"/>
          </a:p>
        </p:txBody>
      </p:sp>
      <p:sp>
        <p:nvSpPr>
          <p:cNvPr id="2" name="Title 1"/>
          <p:cNvSpPr>
            <a:spLocks noGrp="1"/>
          </p:cNvSpPr>
          <p:nvPr>
            <p:ph type="title"/>
          </p:nvPr>
        </p:nvSpPr>
        <p:spPr/>
        <p:txBody>
          <a:bodyPr/>
          <a:lstStyle/>
          <a:p>
            <a:r>
              <a:rPr lang="en-GB" dirty="0"/>
              <a:t>How to contact us </a:t>
            </a:r>
          </a:p>
        </p:txBody>
      </p:sp>
    </p:spTree>
    <p:extLst>
      <p:ext uri="{BB962C8B-B14F-4D97-AF65-F5344CB8AC3E}">
        <p14:creationId xmlns:p14="http://schemas.microsoft.com/office/powerpoint/2010/main" val="4602672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600"/>
          </a:xfrm>
        </p:spPr>
        <p:txBody>
          <a:bodyPr>
            <a:normAutofit/>
          </a:bodyPr>
          <a:lstStyle/>
          <a:p>
            <a:pPr marL="0" marR="0" indent="0">
              <a:lnSpc>
                <a:spcPct val="115000"/>
              </a:lnSpc>
              <a:spcBef>
                <a:spcPts val="0"/>
              </a:spcBef>
              <a:spcAft>
                <a:spcPts val="1000"/>
              </a:spcAft>
              <a:buNone/>
            </a:pPr>
            <a:r>
              <a:rPr lang="en-GB" sz="2000" b="1" u="sng" dirty="0">
                <a:effectLst/>
                <a:latin typeface="Arial"/>
                <a:ea typeface="Calibri"/>
                <a:cs typeface="Times New Roman"/>
              </a:rPr>
              <a:t>2002 Terms and Conditions</a:t>
            </a:r>
            <a:endParaRPr lang="en-GB" sz="2000" dirty="0">
              <a:ea typeface="Calibri"/>
              <a:cs typeface="Times New Roman"/>
            </a:endParaRPr>
          </a:p>
          <a:p>
            <a:pPr marL="0" marR="0" indent="0">
              <a:lnSpc>
                <a:spcPct val="115000"/>
              </a:lnSpc>
              <a:spcBef>
                <a:spcPts val="0"/>
              </a:spcBef>
              <a:spcAft>
                <a:spcPts val="1000"/>
              </a:spcAft>
              <a:buNone/>
            </a:pPr>
            <a:r>
              <a:rPr lang="en-GB" sz="2000" dirty="0">
                <a:effectLst/>
                <a:latin typeface="Arial"/>
                <a:ea typeface="Calibri"/>
                <a:cs typeface="Times New Roman"/>
              </a:rPr>
              <a:t>Annual Leave Entitlement of Trainees is as follows:</a:t>
            </a:r>
          </a:p>
          <a:p>
            <a:pPr marL="0" marR="0" indent="0">
              <a:lnSpc>
                <a:spcPct val="115000"/>
              </a:lnSpc>
              <a:spcBef>
                <a:spcPts val="0"/>
              </a:spcBef>
              <a:spcAft>
                <a:spcPts val="1000"/>
              </a:spcAft>
              <a:buNone/>
            </a:pPr>
            <a:endParaRPr lang="en-GB" sz="2000" dirty="0">
              <a:latin typeface="Arial"/>
              <a:ea typeface="Calibri"/>
              <a:cs typeface="Times New Roman"/>
            </a:endParaRPr>
          </a:p>
          <a:p>
            <a:pPr marL="0" marR="0" indent="0">
              <a:lnSpc>
                <a:spcPct val="115000"/>
              </a:lnSpc>
              <a:spcBef>
                <a:spcPts val="0"/>
              </a:spcBef>
              <a:spcAft>
                <a:spcPts val="1000"/>
              </a:spcAft>
              <a:buNone/>
            </a:pPr>
            <a:endParaRPr lang="en-GB" sz="2000" dirty="0">
              <a:effectLst/>
              <a:latin typeface="Arial"/>
              <a:ea typeface="Calibri"/>
              <a:cs typeface="Times New Roman"/>
            </a:endParaRPr>
          </a:p>
          <a:p>
            <a:pPr marL="0" marR="0" indent="0">
              <a:lnSpc>
                <a:spcPct val="115000"/>
              </a:lnSpc>
              <a:spcBef>
                <a:spcPts val="0"/>
              </a:spcBef>
              <a:spcAft>
                <a:spcPts val="1000"/>
              </a:spcAft>
              <a:buNone/>
            </a:pPr>
            <a:endParaRPr lang="en-GB" sz="2000" dirty="0">
              <a:latin typeface="Arial"/>
              <a:ea typeface="Calibri"/>
              <a:cs typeface="Times New Roman"/>
            </a:endParaRPr>
          </a:p>
          <a:p>
            <a:pPr marL="0" indent="0">
              <a:lnSpc>
                <a:spcPct val="115000"/>
              </a:lnSpc>
              <a:spcBef>
                <a:spcPts val="0"/>
              </a:spcBef>
              <a:spcAft>
                <a:spcPts val="1000"/>
              </a:spcAft>
              <a:buNone/>
            </a:pPr>
            <a:r>
              <a:rPr lang="en-GB" sz="2000" dirty="0"/>
              <a:t>For further clarification on Salary Scales please refer to Annex A: </a:t>
            </a:r>
            <a:r>
              <a:rPr lang="en-GB" sz="2000" u="sng" dirty="0">
                <a:hlinkClick r:id="rId3"/>
              </a:rPr>
              <a:t>http://www.nhsemployers.org/~/media/Employers/Documents/Need%20to%20know/Pay%20and%20Conditions%20Circular%20MD%2012016%20040816.pdf</a:t>
            </a:r>
            <a:r>
              <a:rPr lang="en-GB" sz="2000" dirty="0"/>
              <a:t> </a:t>
            </a:r>
          </a:p>
          <a:p>
            <a:pPr marL="0" marR="0" indent="0">
              <a:lnSpc>
                <a:spcPct val="115000"/>
              </a:lnSpc>
              <a:spcBef>
                <a:spcPts val="0"/>
              </a:spcBef>
              <a:spcAft>
                <a:spcPts val="1000"/>
              </a:spcAft>
              <a:buNone/>
            </a:pPr>
            <a:endParaRPr lang="en-GB" sz="2000" dirty="0">
              <a:effectLst/>
              <a:latin typeface="Arial"/>
              <a:ea typeface="Calibri"/>
              <a:cs typeface="Times New Roman"/>
            </a:endParaRPr>
          </a:p>
          <a:p>
            <a:pPr marL="0" marR="0" indent="0">
              <a:lnSpc>
                <a:spcPct val="115000"/>
              </a:lnSpc>
              <a:spcBef>
                <a:spcPts val="0"/>
              </a:spcBef>
              <a:spcAft>
                <a:spcPts val="1000"/>
              </a:spcAft>
              <a:buNone/>
            </a:pPr>
            <a:endParaRPr lang="en-GB" sz="2000" dirty="0">
              <a:latin typeface="Arial"/>
              <a:ea typeface="Calibri"/>
              <a:cs typeface="Times New Roman"/>
            </a:endParaRPr>
          </a:p>
          <a:p>
            <a:pPr marL="0" marR="0" indent="0">
              <a:lnSpc>
                <a:spcPct val="115000"/>
              </a:lnSpc>
              <a:spcBef>
                <a:spcPts val="0"/>
              </a:spcBef>
              <a:spcAft>
                <a:spcPts val="1000"/>
              </a:spcAft>
              <a:buNone/>
            </a:pPr>
            <a:endParaRPr lang="en-GB" sz="2000" dirty="0">
              <a:effectLst/>
              <a:latin typeface="Arial"/>
              <a:ea typeface="Calibri"/>
              <a:cs typeface="Times New Roman"/>
            </a:endParaRPr>
          </a:p>
          <a:p>
            <a:pPr marL="0" marR="0" indent="0">
              <a:lnSpc>
                <a:spcPct val="115000"/>
              </a:lnSpc>
              <a:spcBef>
                <a:spcPts val="0"/>
              </a:spcBef>
              <a:spcAft>
                <a:spcPts val="1000"/>
              </a:spcAft>
              <a:buNone/>
            </a:pPr>
            <a:endParaRPr lang="en-GB" sz="2000" dirty="0">
              <a:latin typeface="Arial"/>
              <a:ea typeface="Calibri"/>
              <a:cs typeface="Times New Roman"/>
            </a:endParaRPr>
          </a:p>
          <a:p>
            <a:pPr marL="0" marR="0" indent="0">
              <a:lnSpc>
                <a:spcPct val="115000"/>
              </a:lnSpc>
              <a:spcBef>
                <a:spcPts val="0"/>
              </a:spcBef>
              <a:spcAft>
                <a:spcPts val="1000"/>
              </a:spcAft>
              <a:buNone/>
            </a:pPr>
            <a:endParaRPr lang="en-GB" sz="2000" dirty="0">
              <a:effectLst/>
              <a:latin typeface="Arial"/>
              <a:ea typeface="Calibri"/>
              <a:cs typeface="Times New Roman"/>
            </a:endParaRPr>
          </a:p>
          <a:p>
            <a:pPr marL="0" marR="0">
              <a:lnSpc>
                <a:spcPct val="115000"/>
              </a:lnSpc>
              <a:spcBef>
                <a:spcPts val="0"/>
              </a:spcBef>
              <a:spcAft>
                <a:spcPts val="1000"/>
              </a:spcAft>
            </a:pPr>
            <a:endParaRPr lang="en-GB" dirty="0">
              <a:ea typeface="Calibri"/>
              <a:cs typeface="Times New Roman"/>
            </a:endParaRPr>
          </a:p>
          <a:p>
            <a:pPr marL="0" indent="0">
              <a:buNone/>
            </a:pPr>
            <a:endParaRPr lang="en-GB" dirty="0"/>
          </a:p>
        </p:txBody>
      </p:sp>
      <p:sp>
        <p:nvSpPr>
          <p:cNvPr id="2" name="Title 1"/>
          <p:cNvSpPr>
            <a:spLocks noGrp="1"/>
          </p:cNvSpPr>
          <p:nvPr>
            <p:ph type="title"/>
          </p:nvPr>
        </p:nvSpPr>
        <p:spPr/>
        <p:txBody>
          <a:bodyPr/>
          <a:lstStyle/>
          <a:p>
            <a:r>
              <a:rPr lang="en-GB" dirty="0"/>
              <a:t>Annual Leave</a:t>
            </a:r>
          </a:p>
        </p:txBody>
      </p:sp>
      <p:graphicFrame>
        <p:nvGraphicFramePr>
          <p:cNvPr id="4" name="Object 3"/>
          <p:cNvGraphicFramePr>
            <a:graphicFrameLocks noChangeAspect="1"/>
          </p:cNvGraphicFramePr>
          <p:nvPr>
            <p:extLst>
              <p:ext uri="{D42A27DB-BD31-4B8C-83A1-F6EECF244321}">
                <p14:modId xmlns:p14="http://schemas.microsoft.com/office/powerpoint/2010/main" val="818276530"/>
              </p:ext>
            </p:extLst>
          </p:nvPr>
        </p:nvGraphicFramePr>
        <p:xfrm>
          <a:off x="533400" y="2590800"/>
          <a:ext cx="5757863" cy="1519237"/>
        </p:xfrm>
        <a:graphic>
          <a:graphicData uri="http://schemas.openxmlformats.org/presentationml/2006/ole">
            <mc:AlternateContent xmlns:mc="http://schemas.openxmlformats.org/markup-compatibility/2006">
              <mc:Choice xmlns:v="urn:schemas-microsoft-com:vml" Requires="v">
                <p:oleObj spid="_x0000_s1034" name="Document" r:id="rId4" imgW="5758565" imgH="1518858" progId="Word.Document.12">
                  <p:embed/>
                </p:oleObj>
              </mc:Choice>
              <mc:Fallback>
                <p:oleObj name="Document" r:id="rId4" imgW="5758565" imgH="1518858" progId="Word.Document.12">
                  <p:embed/>
                  <p:pic>
                    <p:nvPicPr>
                      <p:cNvPr id="0" name=""/>
                      <p:cNvPicPr/>
                      <p:nvPr/>
                    </p:nvPicPr>
                    <p:blipFill>
                      <a:blip r:embed="rId5"/>
                      <a:stretch>
                        <a:fillRect/>
                      </a:stretch>
                    </p:blipFill>
                    <p:spPr>
                      <a:xfrm>
                        <a:off x="533400" y="2590800"/>
                        <a:ext cx="5757863" cy="1519237"/>
                      </a:xfrm>
                      <a:prstGeom prst="rect">
                        <a:avLst/>
                      </a:prstGeom>
                    </p:spPr>
                  </p:pic>
                </p:oleObj>
              </mc:Fallback>
            </mc:AlternateContent>
          </a:graphicData>
        </a:graphic>
      </p:graphicFrame>
    </p:spTree>
    <p:extLst>
      <p:ext uri="{BB962C8B-B14F-4D97-AF65-F5344CB8AC3E}">
        <p14:creationId xmlns:p14="http://schemas.microsoft.com/office/powerpoint/2010/main" val="1214182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dirty="0"/>
              <a:t>On first appointment to the NHS: </a:t>
            </a:r>
            <a:r>
              <a:rPr lang="en-GB" dirty="0">
                <a:solidFill>
                  <a:srgbClr val="FF0000"/>
                </a:solidFill>
              </a:rPr>
              <a:t>27 days</a:t>
            </a:r>
          </a:p>
          <a:p>
            <a:pPr marL="0" indent="0">
              <a:buNone/>
            </a:pPr>
            <a:endParaRPr lang="en-GB" dirty="0"/>
          </a:p>
          <a:p>
            <a:pPr marL="0" indent="0">
              <a:buNone/>
            </a:pPr>
            <a:r>
              <a:rPr lang="en-GB" dirty="0"/>
              <a:t>After five years completed NHS Service: </a:t>
            </a:r>
            <a:r>
              <a:rPr lang="en-GB" dirty="0">
                <a:solidFill>
                  <a:srgbClr val="FF0000"/>
                </a:solidFill>
              </a:rPr>
              <a:t>32 days</a:t>
            </a:r>
          </a:p>
          <a:p>
            <a:pPr marL="0" indent="0">
              <a:buNone/>
            </a:pPr>
            <a:endParaRPr lang="en-GB" dirty="0"/>
          </a:p>
          <a:p>
            <a:pPr marL="0" indent="0">
              <a:buNone/>
            </a:pPr>
            <a:r>
              <a:rPr lang="en-GB" dirty="0"/>
              <a:t>Authorisation of annual leave should be via the local process in the GP Practice. </a:t>
            </a:r>
            <a:r>
              <a:rPr lang="en-GB" dirty="0">
                <a:solidFill>
                  <a:srgbClr val="FF0000"/>
                </a:solidFill>
              </a:rPr>
              <a:t>Practice Managers should record annual leave on ESR. </a:t>
            </a:r>
          </a:p>
          <a:p>
            <a:pPr marL="0" indent="0">
              <a:buNone/>
            </a:pPr>
            <a:endParaRPr lang="en-GB" dirty="0"/>
          </a:p>
          <a:p>
            <a:pPr marL="0" indent="0">
              <a:buNone/>
            </a:pPr>
            <a:r>
              <a:rPr lang="en-GB" dirty="0"/>
              <a:t>For those Practices who do not yet have access to ESR, please make sure you have provided your 16 digit Smart Card Number to our ESR Team who will help set this up for you up. </a:t>
            </a:r>
          </a:p>
          <a:p>
            <a:pPr marL="0" indent="0">
              <a:buNone/>
            </a:pPr>
            <a:r>
              <a:rPr lang="en-GB" dirty="0"/>
              <a:t>This can be emailed along with any queries to </a:t>
            </a:r>
            <a:r>
              <a:rPr lang="en-GB" dirty="0">
                <a:hlinkClick r:id="rId2"/>
              </a:rPr>
              <a:t>ESR.Helpdesk@sthk.nhs.uk</a:t>
            </a:r>
            <a:endParaRPr lang="en-GB" dirty="0"/>
          </a:p>
          <a:p>
            <a:pPr marL="0" indent="0">
              <a:buNone/>
            </a:pPr>
            <a:r>
              <a:rPr lang="en-GB" dirty="0"/>
              <a:t> </a:t>
            </a:r>
          </a:p>
          <a:p>
            <a:pPr marL="0" indent="0">
              <a:buNone/>
            </a:pPr>
            <a:endParaRPr lang="en-GB" dirty="0"/>
          </a:p>
        </p:txBody>
      </p:sp>
      <p:sp>
        <p:nvSpPr>
          <p:cNvPr id="2" name="Title 1"/>
          <p:cNvSpPr>
            <a:spLocks noGrp="1"/>
          </p:cNvSpPr>
          <p:nvPr>
            <p:ph type="title"/>
          </p:nvPr>
        </p:nvSpPr>
        <p:spPr/>
        <p:txBody>
          <a:bodyPr/>
          <a:lstStyle/>
          <a:p>
            <a:r>
              <a:rPr lang="en-GB" dirty="0"/>
              <a:t>2016 Terms &amp; Conditions</a:t>
            </a:r>
          </a:p>
        </p:txBody>
      </p:sp>
    </p:spTree>
    <p:extLst>
      <p:ext uri="{BB962C8B-B14F-4D97-AF65-F5344CB8AC3E}">
        <p14:creationId xmlns:p14="http://schemas.microsoft.com/office/powerpoint/2010/main" val="19700034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dirty="0"/>
              <a:t>All applications and claims for Study Leave must be submitted to Health Education East Midlands by the trainee. </a:t>
            </a:r>
          </a:p>
          <a:p>
            <a:pPr marL="0" indent="0">
              <a:buNone/>
            </a:pPr>
            <a:r>
              <a:rPr lang="en-GB" dirty="0"/>
              <a:t>The trainee can visit their website for further information regarding the process: </a:t>
            </a:r>
            <a:r>
              <a:rPr lang="en-GB" dirty="0">
                <a:hlinkClick r:id="rId2"/>
              </a:rPr>
              <a:t>https://www.eastmidlandsdeanery.nhs.uk/page.php?id=1377</a:t>
            </a:r>
            <a:endParaRPr lang="en-GB" dirty="0"/>
          </a:p>
          <a:p>
            <a:pPr marL="0" indent="0">
              <a:buNone/>
            </a:pPr>
            <a:endParaRPr lang="en-GB" dirty="0"/>
          </a:p>
          <a:p>
            <a:pPr marL="0" indent="0">
              <a:buNone/>
            </a:pPr>
            <a:r>
              <a:rPr lang="en-GB" dirty="0"/>
              <a:t>Following approval by Health Education East Midlands and receipt from Trainees of the relevant receipts/claim forms, the claim will then be passed to the Lead Employer Payroll department for payment in Trainees monthly salary.  </a:t>
            </a:r>
          </a:p>
          <a:p>
            <a:pPr marL="0" indent="0">
              <a:buNone/>
            </a:pPr>
            <a:r>
              <a:rPr lang="en-GB" dirty="0"/>
              <a:t>Any queries regarding Study Leave should be directed to HEE in the first instance </a:t>
            </a:r>
            <a:r>
              <a:rPr lang="en-GB" u="sng" dirty="0">
                <a:hlinkClick r:id="rId3"/>
              </a:rPr>
              <a:t>CSL.EM@hee.nhs.uk</a:t>
            </a:r>
            <a:endParaRPr lang="en-GB" u="sng" dirty="0"/>
          </a:p>
          <a:p>
            <a:pPr marL="0" indent="0">
              <a:buNone/>
            </a:pPr>
            <a:endParaRPr lang="en-GB" u="sng" dirty="0"/>
          </a:p>
          <a:p>
            <a:pPr marL="0" indent="0">
              <a:buNone/>
            </a:pPr>
            <a:r>
              <a:rPr lang="en-GB" dirty="0">
                <a:solidFill>
                  <a:srgbClr val="FF0000"/>
                </a:solidFill>
              </a:rPr>
              <a:t>Please note that the cut -off date for payment of claims is the 8th of each month and any received after this date will be processed through the following month’s payroll.</a:t>
            </a:r>
          </a:p>
        </p:txBody>
      </p:sp>
      <p:sp>
        <p:nvSpPr>
          <p:cNvPr id="2" name="Title 1"/>
          <p:cNvSpPr>
            <a:spLocks noGrp="1"/>
          </p:cNvSpPr>
          <p:nvPr>
            <p:ph type="title"/>
          </p:nvPr>
        </p:nvSpPr>
        <p:spPr/>
        <p:txBody>
          <a:bodyPr/>
          <a:lstStyle/>
          <a:p>
            <a:r>
              <a:rPr lang="en-GB" dirty="0"/>
              <a:t>Study Leave</a:t>
            </a:r>
          </a:p>
        </p:txBody>
      </p:sp>
    </p:spTree>
    <p:extLst>
      <p:ext uri="{BB962C8B-B14F-4D97-AF65-F5344CB8AC3E}">
        <p14:creationId xmlns:p14="http://schemas.microsoft.com/office/powerpoint/2010/main" val="27087575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Please refer to the Payroll Communication attached, which was circulated earlier this month for processes relating to: </a:t>
            </a:r>
          </a:p>
          <a:p>
            <a:pPr>
              <a:buFont typeface="Wingdings" panose="05000000000000000000" pitchFamily="2" charset="2"/>
              <a:buChar char="Ø"/>
            </a:pPr>
            <a:r>
              <a:rPr lang="en-GB" dirty="0"/>
              <a:t>Business mileage</a:t>
            </a:r>
          </a:p>
          <a:p>
            <a:pPr>
              <a:buFont typeface="Wingdings" panose="05000000000000000000" pitchFamily="2" charset="2"/>
              <a:buChar char="Ø"/>
            </a:pPr>
            <a:r>
              <a:rPr lang="en-GB" dirty="0"/>
              <a:t>Removal expenses and excess mileage</a:t>
            </a:r>
          </a:p>
          <a:p>
            <a:pPr>
              <a:buFont typeface="Wingdings" panose="05000000000000000000" pitchFamily="2" charset="2"/>
              <a:buChar char="Ø"/>
            </a:pPr>
            <a:r>
              <a:rPr lang="en-GB" dirty="0"/>
              <a:t>Extra duties</a:t>
            </a:r>
          </a:p>
          <a:p>
            <a:pPr>
              <a:buFont typeface="Wingdings" panose="05000000000000000000" pitchFamily="2" charset="2"/>
              <a:buChar char="Ø"/>
            </a:pPr>
            <a:r>
              <a:rPr lang="en-GB" dirty="0"/>
              <a:t>Mess Fees</a:t>
            </a:r>
          </a:p>
          <a:p>
            <a:pPr>
              <a:buFont typeface="Wingdings" panose="05000000000000000000" pitchFamily="2" charset="2"/>
              <a:buChar char="Ø"/>
            </a:pPr>
            <a:r>
              <a:rPr lang="en-GB" dirty="0"/>
              <a:t>Expense deadlines</a:t>
            </a:r>
          </a:p>
          <a:p>
            <a:pPr>
              <a:buFont typeface="Wingdings" panose="05000000000000000000" pitchFamily="2" charset="2"/>
              <a:buChar char="Ø"/>
            </a:pPr>
            <a:r>
              <a:rPr lang="en-GB" dirty="0"/>
              <a:t>Payroll contacts. </a:t>
            </a:r>
          </a:p>
          <a:p>
            <a:pPr marL="0" indent="0">
              <a:buNone/>
            </a:pPr>
            <a:endParaRPr lang="en-GB" dirty="0"/>
          </a:p>
        </p:txBody>
      </p:sp>
      <p:sp>
        <p:nvSpPr>
          <p:cNvPr id="2" name="Title 1"/>
          <p:cNvSpPr>
            <a:spLocks noGrp="1"/>
          </p:cNvSpPr>
          <p:nvPr>
            <p:ph type="title"/>
          </p:nvPr>
        </p:nvSpPr>
        <p:spPr/>
        <p:txBody>
          <a:bodyPr/>
          <a:lstStyle/>
          <a:p>
            <a:r>
              <a:rPr lang="en-GB" dirty="0"/>
              <a:t>Payroll Process</a:t>
            </a:r>
          </a:p>
        </p:txBody>
      </p:sp>
    </p:spTree>
    <p:extLst>
      <p:ext uri="{BB962C8B-B14F-4D97-AF65-F5344CB8AC3E}">
        <p14:creationId xmlns:p14="http://schemas.microsoft.com/office/powerpoint/2010/main" val="42391015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All queries should to be directed to Health Education East Midlands </a:t>
            </a:r>
            <a:r>
              <a:rPr lang="en-GB" u="sng" dirty="0">
                <a:hlinkClick r:id="rId2"/>
              </a:rPr>
              <a:t>ltft.em@hee.nhs.uk</a:t>
            </a:r>
            <a:r>
              <a:rPr lang="en-GB" dirty="0"/>
              <a:t>. Please refer to the HEE EM website for more information </a:t>
            </a:r>
            <a:r>
              <a:rPr lang="en-GB" dirty="0">
                <a:hlinkClick r:id="rId3"/>
              </a:rPr>
              <a:t>https://www.eastmidlandsdeanery.nhs.uk/page.php?id=799</a:t>
            </a: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a:t>Less than Full Time</a:t>
            </a:r>
            <a:br>
              <a:rPr lang="en-GB" dirty="0"/>
            </a:br>
            <a:endParaRPr lang="en-GB" dirty="0"/>
          </a:p>
        </p:txBody>
      </p:sp>
    </p:spTree>
    <p:extLst>
      <p:ext uri="{BB962C8B-B14F-4D97-AF65-F5344CB8AC3E}">
        <p14:creationId xmlns:p14="http://schemas.microsoft.com/office/powerpoint/2010/main" val="37975911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1845</Words>
  <Application>Microsoft Office PowerPoint</Application>
  <PresentationFormat>On-screen Show (4:3)</PresentationFormat>
  <Paragraphs>154</Paragraphs>
  <Slides>22</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Lucida Sans Unicode</vt:lpstr>
      <vt:lpstr>Times New Roman</vt:lpstr>
      <vt:lpstr>Verdana</vt:lpstr>
      <vt:lpstr>Wingdings</vt:lpstr>
      <vt:lpstr>Wingdings 2</vt:lpstr>
      <vt:lpstr>Wingdings 3</vt:lpstr>
      <vt:lpstr>Concourse</vt:lpstr>
      <vt:lpstr>Document</vt:lpstr>
      <vt:lpstr>Information for East Midlands GP Speciality Trainees</vt:lpstr>
      <vt:lpstr>Welcome to the Lead Employer </vt:lpstr>
      <vt:lpstr>Aims of this Presentation </vt:lpstr>
      <vt:lpstr>How to contact us </vt:lpstr>
      <vt:lpstr>Annual Leave</vt:lpstr>
      <vt:lpstr>2016 Terms &amp; Conditions</vt:lpstr>
      <vt:lpstr>Study Leave</vt:lpstr>
      <vt:lpstr>Payroll Process</vt:lpstr>
      <vt:lpstr>Less than Full Time </vt:lpstr>
      <vt:lpstr>Out of Programme </vt:lpstr>
      <vt:lpstr>Inter-Deanery Transfers  </vt:lpstr>
      <vt:lpstr> Resignation from Employment </vt:lpstr>
      <vt:lpstr>  Maternity, Paternity, Adoption and Shared Parental Leave  </vt:lpstr>
      <vt:lpstr> Updating Personal Details  </vt:lpstr>
      <vt:lpstr> Attendance Management  </vt:lpstr>
      <vt:lpstr>Attendance Management Continued</vt:lpstr>
      <vt:lpstr> Disciplinary Matters </vt:lpstr>
      <vt:lpstr>Disciplinary Matters Continued</vt:lpstr>
      <vt:lpstr> Grievance &amp; Safeguarding </vt:lpstr>
      <vt:lpstr> SUIs/Never Events </vt:lpstr>
      <vt:lpstr>Summary </vt:lpstr>
      <vt:lpstr>Last Words </vt:lpstr>
    </vt:vector>
  </TitlesOfParts>
  <Company>St.Helens and Knowsley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East Midlands GP Speciality Trainees</dc:title>
  <dc:creator>Stella Abbinante</dc:creator>
  <cp:lastModifiedBy>Nigel Scarborough</cp:lastModifiedBy>
  <cp:revision>9</cp:revision>
  <cp:lastPrinted>2017-07-13T11:43:10Z</cp:lastPrinted>
  <dcterms:created xsi:type="dcterms:W3CDTF">2017-07-13T11:06:23Z</dcterms:created>
  <dcterms:modified xsi:type="dcterms:W3CDTF">2017-07-20T15:27:02Z</dcterms:modified>
</cp:coreProperties>
</file>