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304" r:id="rId6"/>
    <p:sldId id="307" r:id="rId7"/>
    <p:sldId id="312" r:id="rId8"/>
    <p:sldId id="309" r:id="rId9"/>
    <p:sldId id="310" r:id="rId10"/>
    <p:sldId id="294" r:id="rId11"/>
    <p:sldId id="311" r:id="rId12"/>
    <p:sldId id="305" r:id="rId13"/>
    <p:sldId id="314" r:id="rId14"/>
    <p:sldId id="313"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304"/>
            <p14:sldId id="307"/>
            <p14:sldId id="312"/>
            <p14:sldId id="309"/>
            <p14:sldId id="310"/>
            <p14:sldId id="294"/>
            <p14:sldId id="311"/>
            <p14:sldId id="305"/>
            <p14:sldId id="314"/>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7" autoAdjust="0"/>
    <p:restoredTop sz="89561" autoAdjust="0"/>
  </p:normalViewPr>
  <p:slideViewPr>
    <p:cSldViewPr snapToGrid="0" snapToObjects="1">
      <p:cViewPr varScale="1">
        <p:scale>
          <a:sx n="67" d="100"/>
          <a:sy n="67" d="100"/>
        </p:scale>
        <p:origin x="1674"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FBE85-6D01-49F4-B8EE-6938E6577619}" type="doc">
      <dgm:prSet loTypeId="urn:microsoft.com/office/officeart/2005/8/layout/gear1" loCatId="relationship" qsTypeId="urn:microsoft.com/office/officeart/2005/8/quickstyle/simple1" qsCatId="simple" csTypeId="urn:microsoft.com/office/officeart/2005/8/colors/accent1_2" csCatId="accent1" phldr="1"/>
      <dgm:spPr/>
    </dgm:pt>
    <dgm:pt modelId="{1F0C7B22-A563-4663-BB8C-774DD6928DCA}">
      <dgm:prSet phldrT="[Text]" custT="1"/>
      <dgm:spPr/>
      <dgm:t>
        <a:bodyPr/>
        <a:lstStyle/>
        <a:p>
          <a:r>
            <a:rPr lang="en-US" sz="1600" b="1" dirty="0"/>
            <a:t>Programme Management</a:t>
          </a:r>
          <a:endParaRPr lang="en-GB" sz="1600" b="1" dirty="0"/>
        </a:p>
      </dgm:t>
    </dgm:pt>
    <dgm:pt modelId="{4B198AC7-93F8-43D6-BDE1-FED3846947D8}" type="parTrans" cxnId="{6B5EAFED-DCFC-416C-8E90-821A922914D6}">
      <dgm:prSet/>
      <dgm:spPr/>
      <dgm:t>
        <a:bodyPr/>
        <a:lstStyle/>
        <a:p>
          <a:endParaRPr lang="en-GB" sz="1600"/>
        </a:p>
      </dgm:t>
    </dgm:pt>
    <dgm:pt modelId="{A906F370-231C-4B37-BD0B-133603BD81ED}" type="sibTrans" cxnId="{6B5EAFED-DCFC-416C-8E90-821A922914D6}">
      <dgm:prSet/>
      <dgm:spPr/>
      <dgm:t>
        <a:bodyPr/>
        <a:lstStyle/>
        <a:p>
          <a:endParaRPr lang="en-GB" sz="1600"/>
        </a:p>
      </dgm:t>
    </dgm:pt>
    <dgm:pt modelId="{EA79D00E-C67B-45B0-A98E-170C8553A0C3}">
      <dgm:prSet phldrT="[Text]" custT="1"/>
      <dgm:spPr/>
      <dgm:t>
        <a:bodyPr/>
        <a:lstStyle/>
        <a:p>
          <a:r>
            <a:rPr lang="en-US" sz="1600" b="1" dirty="0"/>
            <a:t>Wellbeing</a:t>
          </a:r>
          <a:endParaRPr lang="en-GB" sz="1600" b="1" dirty="0"/>
        </a:p>
      </dgm:t>
    </dgm:pt>
    <dgm:pt modelId="{9B654269-3104-41B4-9D49-69A17FD41EAD}" type="parTrans" cxnId="{AA83B2FE-40A8-4DEE-9EE1-B1B09BD0BAAB}">
      <dgm:prSet/>
      <dgm:spPr/>
      <dgm:t>
        <a:bodyPr/>
        <a:lstStyle/>
        <a:p>
          <a:endParaRPr lang="en-GB" sz="1600"/>
        </a:p>
      </dgm:t>
    </dgm:pt>
    <dgm:pt modelId="{AC8778A8-BEEC-4E96-809E-D9AA68CF8CF7}" type="sibTrans" cxnId="{AA83B2FE-40A8-4DEE-9EE1-B1B09BD0BAAB}">
      <dgm:prSet/>
      <dgm:spPr/>
      <dgm:t>
        <a:bodyPr/>
        <a:lstStyle/>
        <a:p>
          <a:endParaRPr lang="en-GB" sz="1600"/>
        </a:p>
      </dgm:t>
    </dgm:pt>
    <dgm:pt modelId="{C96F10AC-533D-4010-ABFB-AF2991077DA6}">
      <dgm:prSet phldrT="[Text]" custT="1"/>
      <dgm:spPr/>
      <dgm:t>
        <a:bodyPr/>
        <a:lstStyle/>
        <a:p>
          <a:r>
            <a:rPr lang="en-US" sz="1600" b="1" dirty="0"/>
            <a:t>Improve</a:t>
          </a:r>
          <a:r>
            <a:rPr lang="en-US" sz="1400" b="1" dirty="0"/>
            <a:t> </a:t>
          </a:r>
          <a:r>
            <a:rPr lang="en-US" sz="1600" b="1" dirty="0"/>
            <a:t>morale</a:t>
          </a:r>
          <a:endParaRPr lang="en-GB" sz="1600" b="1" dirty="0"/>
        </a:p>
      </dgm:t>
    </dgm:pt>
    <dgm:pt modelId="{470CF5F4-12B9-47A5-B8BA-3F0E674D215E}" type="parTrans" cxnId="{DC9F243D-65C7-4BA2-B038-F7636BB2ACD3}">
      <dgm:prSet/>
      <dgm:spPr/>
      <dgm:t>
        <a:bodyPr/>
        <a:lstStyle/>
        <a:p>
          <a:endParaRPr lang="en-GB" sz="1600"/>
        </a:p>
      </dgm:t>
    </dgm:pt>
    <dgm:pt modelId="{BE41C7E7-D315-4303-867B-F6E937AB179D}" type="sibTrans" cxnId="{DC9F243D-65C7-4BA2-B038-F7636BB2ACD3}">
      <dgm:prSet/>
      <dgm:spPr/>
      <dgm:t>
        <a:bodyPr/>
        <a:lstStyle/>
        <a:p>
          <a:endParaRPr lang="en-GB" sz="1600"/>
        </a:p>
      </dgm:t>
    </dgm:pt>
    <dgm:pt modelId="{49A7F04C-040B-4433-9FF1-1DC45C900A3D}" type="pres">
      <dgm:prSet presAssocID="{C13FBE85-6D01-49F4-B8EE-6938E6577619}" presName="composite" presStyleCnt="0">
        <dgm:presLayoutVars>
          <dgm:chMax val="3"/>
          <dgm:animLvl val="lvl"/>
          <dgm:resizeHandles val="exact"/>
        </dgm:presLayoutVars>
      </dgm:prSet>
      <dgm:spPr/>
    </dgm:pt>
    <dgm:pt modelId="{7069B77F-2164-42BB-8ACE-673EDE2DB59B}" type="pres">
      <dgm:prSet presAssocID="{1F0C7B22-A563-4663-BB8C-774DD6928DCA}" presName="gear1" presStyleLbl="node1" presStyleIdx="0" presStyleCnt="3">
        <dgm:presLayoutVars>
          <dgm:chMax val="1"/>
          <dgm:bulletEnabled val="1"/>
        </dgm:presLayoutVars>
      </dgm:prSet>
      <dgm:spPr/>
    </dgm:pt>
    <dgm:pt modelId="{3A3B1CD2-7FC3-4BA8-A546-5FC91C5E87DC}" type="pres">
      <dgm:prSet presAssocID="{1F0C7B22-A563-4663-BB8C-774DD6928DCA}" presName="gear1srcNode" presStyleLbl="node1" presStyleIdx="0" presStyleCnt="3"/>
      <dgm:spPr/>
    </dgm:pt>
    <dgm:pt modelId="{96CE5E45-23E6-4DFA-A195-750554CE3B76}" type="pres">
      <dgm:prSet presAssocID="{1F0C7B22-A563-4663-BB8C-774DD6928DCA}" presName="gear1dstNode" presStyleLbl="node1" presStyleIdx="0" presStyleCnt="3"/>
      <dgm:spPr/>
    </dgm:pt>
    <dgm:pt modelId="{C926F404-8932-4B25-B755-349BAC7FAFD6}" type="pres">
      <dgm:prSet presAssocID="{EA79D00E-C67B-45B0-A98E-170C8553A0C3}" presName="gear2" presStyleLbl="node1" presStyleIdx="1" presStyleCnt="3" custScaleX="115093" custScaleY="99915">
        <dgm:presLayoutVars>
          <dgm:chMax val="1"/>
          <dgm:bulletEnabled val="1"/>
        </dgm:presLayoutVars>
      </dgm:prSet>
      <dgm:spPr/>
    </dgm:pt>
    <dgm:pt modelId="{DF3CB04B-108F-498A-BF5C-595C4ABF4784}" type="pres">
      <dgm:prSet presAssocID="{EA79D00E-C67B-45B0-A98E-170C8553A0C3}" presName="gear2srcNode" presStyleLbl="node1" presStyleIdx="1" presStyleCnt="3"/>
      <dgm:spPr/>
    </dgm:pt>
    <dgm:pt modelId="{ED92F192-F61C-47F2-BBCB-E1A73E06F331}" type="pres">
      <dgm:prSet presAssocID="{EA79D00E-C67B-45B0-A98E-170C8553A0C3}" presName="gear2dstNode" presStyleLbl="node1" presStyleIdx="1" presStyleCnt="3"/>
      <dgm:spPr/>
    </dgm:pt>
    <dgm:pt modelId="{0C116061-8F85-45EE-98E3-1ABD83518BFF}" type="pres">
      <dgm:prSet presAssocID="{C96F10AC-533D-4010-ABFB-AF2991077DA6}" presName="gear3" presStyleLbl="node1" presStyleIdx="2" presStyleCnt="3" custLinFactNeighborX="3906" custLinFactNeighborY="0"/>
      <dgm:spPr/>
    </dgm:pt>
    <dgm:pt modelId="{86D70480-F195-4456-B63A-45A7F250C1F8}" type="pres">
      <dgm:prSet presAssocID="{C96F10AC-533D-4010-ABFB-AF2991077DA6}" presName="gear3tx" presStyleLbl="node1" presStyleIdx="2" presStyleCnt="3">
        <dgm:presLayoutVars>
          <dgm:chMax val="1"/>
          <dgm:bulletEnabled val="1"/>
        </dgm:presLayoutVars>
      </dgm:prSet>
      <dgm:spPr/>
    </dgm:pt>
    <dgm:pt modelId="{2FD00ADA-8FCF-4376-9D2B-802AE87A1A78}" type="pres">
      <dgm:prSet presAssocID="{C96F10AC-533D-4010-ABFB-AF2991077DA6}" presName="gear3srcNode" presStyleLbl="node1" presStyleIdx="2" presStyleCnt="3"/>
      <dgm:spPr/>
    </dgm:pt>
    <dgm:pt modelId="{9E530C5B-3273-407E-AB71-A513EDCE4915}" type="pres">
      <dgm:prSet presAssocID="{C96F10AC-533D-4010-ABFB-AF2991077DA6}" presName="gear3dstNode" presStyleLbl="node1" presStyleIdx="2" presStyleCnt="3"/>
      <dgm:spPr/>
    </dgm:pt>
    <dgm:pt modelId="{3846D131-944C-42C3-B91E-92A17621A2F3}" type="pres">
      <dgm:prSet presAssocID="{A906F370-231C-4B37-BD0B-133603BD81ED}" presName="connector1" presStyleLbl="sibTrans2D1" presStyleIdx="0" presStyleCnt="3"/>
      <dgm:spPr/>
    </dgm:pt>
    <dgm:pt modelId="{4BFABCF2-3119-4E9F-A3FF-51DD9BF49A76}" type="pres">
      <dgm:prSet presAssocID="{AC8778A8-BEEC-4E96-809E-D9AA68CF8CF7}" presName="connector2" presStyleLbl="sibTrans2D1" presStyleIdx="1" presStyleCnt="3"/>
      <dgm:spPr/>
    </dgm:pt>
    <dgm:pt modelId="{3429117A-0E8C-412A-B438-C032FCE45E58}" type="pres">
      <dgm:prSet presAssocID="{BE41C7E7-D315-4303-867B-F6E937AB179D}" presName="connector3" presStyleLbl="sibTrans2D1" presStyleIdx="2" presStyleCnt="3"/>
      <dgm:spPr/>
    </dgm:pt>
  </dgm:ptLst>
  <dgm:cxnLst>
    <dgm:cxn modelId="{C0116724-3CC5-4A03-901F-6583D0AF81C3}" type="presOf" srcId="{EA79D00E-C67B-45B0-A98E-170C8553A0C3}" destId="{ED92F192-F61C-47F2-BBCB-E1A73E06F331}" srcOrd="2" destOrd="0" presId="urn:microsoft.com/office/officeart/2005/8/layout/gear1"/>
    <dgm:cxn modelId="{9E1B4525-C4EA-4EF8-8367-26212B29FF70}" type="presOf" srcId="{C96F10AC-533D-4010-ABFB-AF2991077DA6}" destId="{2FD00ADA-8FCF-4376-9D2B-802AE87A1A78}" srcOrd="2" destOrd="0" presId="urn:microsoft.com/office/officeart/2005/8/layout/gear1"/>
    <dgm:cxn modelId="{DC9F243D-65C7-4BA2-B038-F7636BB2ACD3}" srcId="{C13FBE85-6D01-49F4-B8EE-6938E6577619}" destId="{C96F10AC-533D-4010-ABFB-AF2991077DA6}" srcOrd="2" destOrd="0" parTransId="{470CF5F4-12B9-47A5-B8BA-3F0E674D215E}" sibTransId="{BE41C7E7-D315-4303-867B-F6E937AB179D}"/>
    <dgm:cxn modelId="{E8028055-3160-4BF6-A79E-04CDB2B256D3}" type="presOf" srcId="{1F0C7B22-A563-4663-BB8C-774DD6928DCA}" destId="{3A3B1CD2-7FC3-4BA8-A546-5FC91C5E87DC}" srcOrd="1" destOrd="0" presId="urn:microsoft.com/office/officeart/2005/8/layout/gear1"/>
    <dgm:cxn modelId="{7EE01585-45EF-4926-B228-43BB59D15DB7}" type="presOf" srcId="{AC8778A8-BEEC-4E96-809E-D9AA68CF8CF7}" destId="{4BFABCF2-3119-4E9F-A3FF-51DD9BF49A76}" srcOrd="0" destOrd="0" presId="urn:microsoft.com/office/officeart/2005/8/layout/gear1"/>
    <dgm:cxn modelId="{7BB03D8C-0E2E-4CB9-81CC-FF6E56D12382}" type="presOf" srcId="{C96F10AC-533D-4010-ABFB-AF2991077DA6}" destId="{9E530C5B-3273-407E-AB71-A513EDCE4915}" srcOrd="3" destOrd="0" presId="urn:microsoft.com/office/officeart/2005/8/layout/gear1"/>
    <dgm:cxn modelId="{40859C94-C46C-45F2-9230-07672A76C8C0}" type="presOf" srcId="{A906F370-231C-4B37-BD0B-133603BD81ED}" destId="{3846D131-944C-42C3-B91E-92A17621A2F3}" srcOrd="0" destOrd="0" presId="urn:microsoft.com/office/officeart/2005/8/layout/gear1"/>
    <dgm:cxn modelId="{9F0BDC95-CFAC-4E27-8F56-0E8510C008FE}" type="presOf" srcId="{1F0C7B22-A563-4663-BB8C-774DD6928DCA}" destId="{96CE5E45-23E6-4DFA-A195-750554CE3B76}" srcOrd="2" destOrd="0" presId="urn:microsoft.com/office/officeart/2005/8/layout/gear1"/>
    <dgm:cxn modelId="{3B0A21A1-0AA7-4EBD-A00A-76639019B069}" type="presOf" srcId="{C96F10AC-533D-4010-ABFB-AF2991077DA6}" destId="{86D70480-F195-4456-B63A-45A7F250C1F8}" srcOrd="1" destOrd="0" presId="urn:microsoft.com/office/officeart/2005/8/layout/gear1"/>
    <dgm:cxn modelId="{8D7DD6AE-2ED5-4203-8933-FDB4A2B11C13}" type="presOf" srcId="{EA79D00E-C67B-45B0-A98E-170C8553A0C3}" destId="{C926F404-8932-4B25-B755-349BAC7FAFD6}" srcOrd="0" destOrd="0" presId="urn:microsoft.com/office/officeart/2005/8/layout/gear1"/>
    <dgm:cxn modelId="{B96329B0-3A98-4122-B1F4-1494001A87C8}" type="presOf" srcId="{EA79D00E-C67B-45B0-A98E-170C8553A0C3}" destId="{DF3CB04B-108F-498A-BF5C-595C4ABF4784}" srcOrd="1" destOrd="0" presId="urn:microsoft.com/office/officeart/2005/8/layout/gear1"/>
    <dgm:cxn modelId="{359824B3-946A-4BEA-BBEA-2A98CF53E8E2}" type="presOf" srcId="{1F0C7B22-A563-4663-BB8C-774DD6928DCA}" destId="{7069B77F-2164-42BB-8ACE-673EDE2DB59B}" srcOrd="0" destOrd="0" presId="urn:microsoft.com/office/officeart/2005/8/layout/gear1"/>
    <dgm:cxn modelId="{A72A8DC2-9A95-46FB-AB7C-5F514488214A}" type="presOf" srcId="{C13FBE85-6D01-49F4-B8EE-6938E6577619}" destId="{49A7F04C-040B-4433-9FF1-1DC45C900A3D}" srcOrd="0" destOrd="0" presId="urn:microsoft.com/office/officeart/2005/8/layout/gear1"/>
    <dgm:cxn modelId="{1118DDC7-EE06-4986-BA59-A680A1C7D74D}" type="presOf" srcId="{BE41C7E7-D315-4303-867B-F6E937AB179D}" destId="{3429117A-0E8C-412A-B438-C032FCE45E58}" srcOrd="0" destOrd="0" presId="urn:microsoft.com/office/officeart/2005/8/layout/gear1"/>
    <dgm:cxn modelId="{013B06D1-781F-49A3-B4B1-3CF07080C50C}" type="presOf" srcId="{C96F10AC-533D-4010-ABFB-AF2991077DA6}" destId="{0C116061-8F85-45EE-98E3-1ABD83518BFF}" srcOrd="0" destOrd="0" presId="urn:microsoft.com/office/officeart/2005/8/layout/gear1"/>
    <dgm:cxn modelId="{6B5EAFED-DCFC-416C-8E90-821A922914D6}" srcId="{C13FBE85-6D01-49F4-B8EE-6938E6577619}" destId="{1F0C7B22-A563-4663-BB8C-774DD6928DCA}" srcOrd="0" destOrd="0" parTransId="{4B198AC7-93F8-43D6-BDE1-FED3846947D8}" sibTransId="{A906F370-231C-4B37-BD0B-133603BD81ED}"/>
    <dgm:cxn modelId="{AA83B2FE-40A8-4DEE-9EE1-B1B09BD0BAAB}" srcId="{C13FBE85-6D01-49F4-B8EE-6938E6577619}" destId="{EA79D00E-C67B-45B0-A98E-170C8553A0C3}" srcOrd="1" destOrd="0" parTransId="{9B654269-3104-41B4-9D49-69A17FD41EAD}" sibTransId="{AC8778A8-BEEC-4E96-809E-D9AA68CF8CF7}"/>
    <dgm:cxn modelId="{278DDA5A-AF16-4558-9F93-E3586C96CD7C}" type="presParOf" srcId="{49A7F04C-040B-4433-9FF1-1DC45C900A3D}" destId="{7069B77F-2164-42BB-8ACE-673EDE2DB59B}" srcOrd="0" destOrd="0" presId="urn:microsoft.com/office/officeart/2005/8/layout/gear1"/>
    <dgm:cxn modelId="{7321B791-0839-46A8-B7C8-C0761A84B515}" type="presParOf" srcId="{49A7F04C-040B-4433-9FF1-1DC45C900A3D}" destId="{3A3B1CD2-7FC3-4BA8-A546-5FC91C5E87DC}" srcOrd="1" destOrd="0" presId="urn:microsoft.com/office/officeart/2005/8/layout/gear1"/>
    <dgm:cxn modelId="{49FACE2A-B543-42F8-9413-B24B76418BD3}" type="presParOf" srcId="{49A7F04C-040B-4433-9FF1-1DC45C900A3D}" destId="{96CE5E45-23E6-4DFA-A195-750554CE3B76}" srcOrd="2" destOrd="0" presId="urn:microsoft.com/office/officeart/2005/8/layout/gear1"/>
    <dgm:cxn modelId="{29F9A6BB-4A31-4FDC-877F-C33F41C49731}" type="presParOf" srcId="{49A7F04C-040B-4433-9FF1-1DC45C900A3D}" destId="{C926F404-8932-4B25-B755-349BAC7FAFD6}" srcOrd="3" destOrd="0" presId="urn:microsoft.com/office/officeart/2005/8/layout/gear1"/>
    <dgm:cxn modelId="{23B7F639-A320-48CF-A852-59A1BE2FE3D7}" type="presParOf" srcId="{49A7F04C-040B-4433-9FF1-1DC45C900A3D}" destId="{DF3CB04B-108F-498A-BF5C-595C4ABF4784}" srcOrd="4" destOrd="0" presId="urn:microsoft.com/office/officeart/2005/8/layout/gear1"/>
    <dgm:cxn modelId="{2F5C1A0A-18B3-4296-A1F2-66CEFE33F1DF}" type="presParOf" srcId="{49A7F04C-040B-4433-9FF1-1DC45C900A3D}" destId="{ED92F192-F61C-47F2-BBCB-E1A73E06F331}" srcOrd="5" destOrd="0" presId="urn:microsoft.com/office/officeart/2005/8/layout/gear1"/>
    <dgm:cxn modelId="{636EA28A-17E7-4677-9E5A-71CF98322455}" type="presParOf" srcId="{49A7F04C-040B-4433-9FF1-1DC45C900A3D}" destId="{0C116061-8F85-45EE-98E3-1ABD83518BFF}" srcOrd="6" destOrd="0" presId="urn:microsoft.com/office/officeart/2005/8/layout/gear1"/>
    <dgm:cxn modelId="{B471BF8D-B2EF-4C68-BFB1-3DF49B054E16}" type="presParOf" srcId="{49A7F04C-040B-4433-9FF1-1DC45C900A3D}" destId="{86D70480-F195-4456-B63A-45A7F250C1F8}" srcOrd="7" destOrd="0" presId="urn:microsoft.com/office/officeart/2005/8/layout/gear1"/>
    <dgm:cxn modelId="{AEF48A26-3F3D-44AC-9E69-B84674B9DA13}" type="presParOf" srcId="{49A7F04C-040B-4433-9FF1-1DC45C900A3D}" destId="{2FD00ADA-8FCF-4376-9D2B-802AE87A1A78}" srcOrd="8" destOrd="0" presId="urn:microsoft.com/office/officeart/2005/8/layout/gear1"/>
    <dgm:cxn modelId="{2B261416-F476-4066-8041-3702D3BF60A8}" type="presParOf" srcId="{49A7F04C-040B-4433-9FF1-1DC45C900A3D}" destId="{9E530C5B-3273-407E-AB71-A513EDCE4915}" srcOrd="9" destOrd="0" presId="urn:microsoft.com/office/officeart/2005/8/layout/gear1"/>
    <dgm:cxn modelId="{306C9A61-7753-4353-87B9-3B43A9BAE5FF}" type="presParOf" srcId="{49A7F04C-040B-4433-9FF1-1DC45C900A3D}" destId="{3846D131-944C-42C3-B91E-92A17621A2F3}" srcOrd="10" destOrd="0" presId="urn:microsoft.com/office/officeart/2005/8/layout/gear1"/>
    <dgm:cxn modelId="{0D7BE423-0C56-4B6F-A3B3-65452FA3DA51}" type="presParOf" srcId="{49A7F04C-040B-4433-9FF1-1DC45C900A3D}" destId="{4BFABCF2-3119-4E9F-A3FF-51DD9BF49A76}" srcOrd="11" destOrd="0" presId="urn:microsoft.com/office/officeart/2005/8/layout/gear1"/>
    <dgm:cxn modelId="{E1774A00-B8C7-4EEA-B5D8-A7F1F4C8492D}" type="presParOf" srcId="{49A7F04C-040B-4433-9FF1-1DC45C900A3D}" destId="{3429117A-0E8C-412A-B438-C032FCE45E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B77F-2164-42BB-8ACE-673EDE2DB59B}">
      <dsp:nvSpPr>
        <dsp:cNvPr id="0" name=""/>
        <dsp:cNvSpPr/>
      </dsp:nvSpPr>
      <dsp:spPr>
        <a:xfrm>
          <a:off x="2947075" y="2001028"/>
          <a:ext cx="2445702" cy="244570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Programme Management</a:t>
          </a:r>
          <a:endParaRPr lang="en-GB" sz="1600" b="1" kern="1200" dirty="0"/>
        </a:p>
      </dsp:txBody>
      <dsp:txXfrm>
        <a:off x="3438770" y="2573922"/>
        <a:ext cx="1462312" cy="1257141"/>
      </dsp:txXfrm>
    </dsp:sp>
    <dsp:sp modelId="{C926F404-8932-4B25-B755-349BAC7FAFD6}">
      <dsp:nvSpPr>
        <dsp:cNvPr id="0" name=""/>
        <dsp:cNvSpPr/>
      </dsp:nvSpPr>
      <dsp:spPr>
        <a:xfrm>
          <a:off x="1389892" y="1423709"/>
          <a:ext cx="2047150" cy="17771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Wellbeing</a:t>
          </a:r>
          <a:endParaRPr lang="en-GB" sz="1600" b="1" kern="1200" dirty="0"/>
        </a:p>
      </dsp:txBody>
      <dsp:txXfrm>
        <a:off x="1876546" y="1873824"/>
        <a:ext cx="1073842" cy="876950"/>
      </dsp:txXfrm>
    </dsp:sp>
    <dsp:sp modelId="{0C116061-8F85-45EE-98E3-1ABD83518BFF}">
      <dsp:nvSpPr>
        <dsp:cNvPr id="0" name=""/>
        <dsp:cNvSpPr/>
      </dsp:nvSpPr>
      <dsp:spPr>
        <a:xfrm rot="20700000">
          <a:off x="2603741" y="195837"/>
          <a:ext cx="1742755" cy="174275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Improve</a:t>
          </a:r>
          <a:r>
            <a:rPr lang="en-US" sz="1400" b="1" kern="1200" dirty="0"/>
            <a:t> </a:t>
          </a:r>
          <a:r>
            <a:rPr lang="en-US" sz="1600" b="1" kern="1200" dirty="0"/>
            <a:t>morale</a:t>
          </a:r>
          <a:endParaRPr lang="en-GB" sz="1600" b="1" kern="1200" dirty="0"/>
        </a:p>
      </dsp:txBody>
      <dsp:txXfrm rot="-20700000">
        <a:off x="2985979" y="578075"/>
        <a:ext cx="978280" cy="978280"/>
      </dsp:txXfrm>
    </dsp:sp>
    <dsp:sp modelId="{3846D131-944C-42C3-B91E-92A17621A2F3}">
      <dsp:nvSpPr>
        <dsp:cNvPr id="0" name=""/>
        <dsp:cNvSpPr/>
      </dsp:nvSpPr>
      <dsp:spPr>
        <a:xfrm>
          <a:off x="2761794" y="1630396"/>
          <a:ext cx="3130498" cy="3130498"/>
        </a:xfrm>
        <a:prstGeom prst="circularArrow">
          <a:avLst>
            <a:gd name="adj1" fmla="val 4688"/>
            <a:gd name="adj2" fmla="val 299029"/>
            <a:gd name="adj3" fmla="val 2521909"/>
            <a:gd name="adj4" fmla="val 158489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FABCF2-3119-4E9F-A3FF-51DD9BF49A76}">
      <dsp:nvSpPr>
        <dsp:cNvPr id="0" name=""/>
        <dsp:cNvSpPr/>
      </dsp:nvSpPr>
      <dsp:spPr>
        <a:xfrm>
          <a:off x="1209118" y="1028313"/>
          <a:ext cx="2274502" cy="227450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9117A-0E8C-412A-B438-C032FCE45E58}">
      <dsp:nvSpPr>
        <dsp:cNvPr id="0" name=""/>
        <dsp:cNvSpPr/>
      </dsp:nvSpPr>
      <dsp:spPr>
        <a:xfrm>
          <a:off x="2117253" y="-186974"/>
          <a:ext cx="2452372" cy="245237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6/19/2020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6/19/2020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172477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196902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49380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34530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204500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140547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364874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158712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217302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9</a:t>
            </a:fld>
            <a:endParaRPr lang="en-US"/>
          </a:p>
        </p:txBody>
      </p:sp>
    </p:spTree>
    <p:extLst>
      <p:ext uri="{BB962C8B-B14F-4D97-AF65-F5344CB8AC3E}">
        <p14:creationId xmlns:p14="http://schemas.microsoft.com/office/powerpoint/2010/main" val="337192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Rectangle 1">
            <a:extLst>
              <a:ext uri="{FF2B5EF4-FFF2-40B4-BE49-F238E27FC236}">
                <a16:creationId xmlns:a16="http://schemas.microsoft.com/office/drawing/2014/main" id="{C254E8E2-2531-4365-AD10-F7126E0DDE11}"/>
              </a:ext>
            </a:extLst>
          </p:cNvPr>
          <p:cNvSpPr/>
          <p:nvPr/>
        </p:nvSpPr>
        <p:spPr>
          <a:xfrm>
            <a:off x="111544" y="1044626"/>
            <a:ext cx="9032456" cy="1291316"/>
          </a:xfrm>
          <a:prstGeom prst="rect">
            <a:avLst/>
          </a:prstGeom>
        </p:spPr>
        <p:txBody>
          <a:bodyPr wrap="square">
            <a:spAutoFit/>
          </a:bodyPr>
          <a:lstStyle/>
          <a:p>
            <a:pPr>
              <a:lnSpc>
                <a:spcPct val="115000"/>
              </a:lnSpc>
            </a:pPr>
            <a:r>
              <a:rPr lang="en-GB" sz="3500" b="1" dirty="0">
                <a:solidFill>
                  <a:srgbClr val="A00054"/>
                </a:solidFill>
                <a:latin typeface="Arial" panose="020B0604020202020204" pitchFamily="34" charset="0"/>
                <a:ea typeface="Calibri" panose="020F0502020204030204" pitchFamily="34" charset="0"/>
                <a:cs typeface="Times New Roman" panose="02020603050405020304" pitchFamily="18" charset="0"/>
              </a:rPr>
              <a:t>Out of Programme Pause (OOPP) pilot extension in response to COVID</a:t>
            </a:r>
            <a:endParaRPr lang="en-GB"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419513"/>
            <a:ext cx="8547442" cy="4801314"/>
          </a:xfrm>
          <a:prstGeom prst="rect">
            <a:avLst/>
          </a:prstGeom>
          <a:noFill/>
        </p:spPr>
        <p:txBody>
          <a:bodyPr wrap="square" rtlCol="0">
            <a:spAutoFit/>
          </a:bodyPr>
          <a:lstStyle/>
          <a:p>
            <a:pPr lvl="0"/>
            <a:r>
              <a:rPr lang="en-GB" dirty="0"/>
              <a:t>HEE understands that both trainees and service providers have been severely impacted by the pandemic, as such additional principles have been added to ensure trainee and patient safety and service provision is not compromised:</a:t>
            </a:r>
          </a:p>
          <a:p>
            <a:pPr lvl="0"/>
            <a:endParaRPr lang="en-GB" dirty="0"/>
          </a:p>
          <a:p>
            <a:pPr marL="285750" lvl="0" indent="-285750">
              <a:buFont typeface="Arial" panose="020B0604020202020204" pitchFamily="34" charset="0"/>
              <a:buChar char="•"/>
            </a:pPr>
            <a:r>
              <a:rPr lang="en-GB" dirty="0"/>
              <a:t>Training programmes will make every effort to provide the opportunity for trainees to gain all required competencies within their programme.  However, for trainees who undertake OOPP, any relevant competencies gained can be assessed and counted on return to training.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Suitability of OOPP post will be reviewed in relation to trainee’s rationale for applying for OOPP e.g. if applying due to wellbeing, is OOPP the most appropriate option </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Ensuring TPD and </a:t>
            </a:r>
            <a:r>
              <a:rPr lang="en-GB" dirty="0" err="1"/>
              <a:t>HoS</a:t>
            </a:r>
            <a:r>
              <a:rPr lang="en-GB" dirty="0"/>
              <a:t> support. Approval will be based upon trainee need and training programme stability. </a:t>
            </a:r>
          </a:p>
          <a:p>
            <a:r>
              <a:rPr lang="en-GB" dirty="0"/>
              <a:t> </a:t>
            </a:r>
          </a:p>
          <a:p>
            <a:r>
              <a:rPr lang="en-GB" dirty="0"/>
              <a:t> </a:t>
            </a:r>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t>Ensuring patient and </a:t>
            </a:r>
          </a:p>
          <a:p>
            <a:r>
              <a:rPr lang="en-GB" dirty="0"/>
              <a:t>staff safety</a:t>
            </a:r>
          </a:p>
        </p:txBody>
      </p:sp>
    </p:spTree>
    <p:extLst>
      <p:ext uri="{BB962C8B-B14F-4D97-AF65-F5344CB8AC3E}">
        <p14:creationId xmlns:p14="http://schemas.microsoft.com/office/powerpoint/2010/main" val="364394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419513"/>
            <a:ext cx="8547442" cy="4247317"/>
          </a:xfrm>
          <a:prstGeom prst="rect">
            <a:avLst/>
          </a:prstGeom>
          <a:noFill/>
        </p:spPr>
        <p:txBody>
          <a:bodyPr wrap="square" rtlCol="0">
            <a:spAutoFit/>
          </a:bodyPr>
          <a:lstStyle/>
          <a:p>
            <a:pPr marL="285750" lvl="0" indent="-285750">
              <a:buFont typeface="Arial" panose="020B0604020202020204" pitchFamily="34" charset="0"/>
              <a:buChar char="•"/>
            </a:pPr>
            <a:r>
              <a:rPr lang="en-GB" dirty="0"/>
              <a:t>It is expected in the majority of cases, where there has been an increase in extensions to trainees’ training programmes, the gaps from trainees undertaking OOPP will accommodate additional trainees still in programme, as a result of the pandemic.  However, we recognise that in some cases there will also be fragility in the system where local offices will need to make informed decisions to ensure service provision is not compromised. </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Consideration must be given to the viability of the programme and service demands.  For larger training programmes it is reasonable that the maximum number of trainees permitted to undertake OOPP does not exceed 5-10% per training programme per region.</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An evaluation is currently underway and this offer will form part of this, there will be a robust reporting system in place. </a:t>
            </a:r>
          </a:p>
          <a:p>
            <a:pPr marL="285750" indent="-285750">
              <a:buFont typeface="Arial" panose="020B0604020202020204" pitchFamily="34" charset="0"/>
              <a:buChar char="•"/>
            </a:pPr>
            <a:endParaRPr lang="en-GB" dirty="0"/>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t>Principles of pilot</a:t>
            </a:r>
          </a:p>
        </p:txBody>
      </p:sp>
    </p:spTree>
    <p:extLst>
      <p:ext uri="{BB962C8B-B14F-4D97-AF65-F5344CB8AC3E}">
        <p14:creationId xmlns:p14="http://schemas.microsoft.com/office/powerpoint/2010/main" val="213756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718339"/>
          </a:xfrm>
        </p:spPr>
        <p:txBody>
          <a:bodyPr/>
          <a:lstStyle/>
          <a:p>
            <a:pPr marL="0" indent="0">
              <a:spcBef>
                <a:spcPts val="600"/>
              </a:spcBef>
              <a:buNone/>
            </a:pPr>
            <a:r>
              <a:rPr lang="en-GB" dirty="0"/>
              <a:t>This information pack is intended for the following stakeholders:</a:t>
            </a:r>
          </a:p>
          <a:p>
            <a:pPr>
              <a:spcBef>
                <a:spcPts val="600"/>
              </a:spcBef>
            </a:pPr>
            <a:endParaRPr lang="en-GB" dirty="0"/>
          </a:p>
          <a:p>
            <a:pPr>
              <a:spcBef>
                <a:spcPts val="600"/>
              </a:spcBef>
            </a:pPr>
            <a:r>
              <a:rPr lang="en-GB" dirty="0"/>
              <a:t>Doctors in Training</a:t>
            </a:r>
          </a:p>
          <a:p>
            <a:pPr>
              <a:spcBef>
                <a:spcPts val="600"/>
              </a:spcBef>
            </a:pPr>
            <a:r>
              <a:rPr lang="en-GB" dirty="0"/>
              <a:t>Directors of Medical Education</a:t>
            </a:r>
          </a:p>
          <a:p>
            <a:pPr>
              <a:spcBef>
                <a:spcPts val="600"/>
              </a:spcBef>
            </a:pPr>
            <a:r>
              <a:rPr lang="en-GB" dirty="0"/>
              <a:t>Heads of School</a:t>
            </a:r>
          </a:p>
          <a:p>
            <a:pPr>
              <a:spcBef>
                <a:spcPts val="600"/>
              </a:spcBef>
            </a:pPr>
            <a:r>
              <a:rPr lang="en-GB" dirty="0"/>
              <a:t>Training Programme Directors</a:t>
            </a:r>
          </a:p>
          <a:p>
            <a:pPr>
              <a:spcBef>
                <a:spcPts val="600"/>
              </a:spcBef>
            </a:pPr>
            <a:r>
              <a:rPr lang="en-GB" dirty="0"/>
              <a:t>Educational Supervisors </a:t>
            </a:r>
          </a:p>
          <a:p>
            <a:pPr>
              <a:spcBef>
                <a:spcPts val="600"/>
              </a:spcBef>
            </a:pPr>
            <a:r>
              <a:rPr lang="en-GB" dirty="0"/>
              <a:t>Medical Staffing</a:t>
            </a:r>
          </a:p>
          <a:p>
            <a:pPr>
              <a:spcBef>
                <a:spcPts val="600"/>
              </a:spcBef>
            </a:pPr>
            <a:r>
              <a:rPr lang="en-GB" dirty="0"/>
              <a:t>Trust HR</a:t>
            </a:r>
          </a:p>
          <a:p>
            <a:pPr>
              <a:spcBef>
                <a:spcPts val="600"/>
              </a:spcBef>
            </a:pPr>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Audience</a:t>
            </a:r>
          </a:p>
        </p:txBody>
      </p:sp>
    </p:spTree>
    <p:extLst>
      <p:ext uri="{BB962C8B-B14F-4D97-AF65-F5344CB8AC3E}">
        <p14:creationId xmlns:p14="http://schemas.microsoft.com/office/powerpoint/2010/main" val="127205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718339"/>
          </a:xfrm>
        </p:spPr>
        <p:txBody>
          <a:bodyPr/>
          <a:lstStyle/>
          <a:p>
            <a:r>
              <a:rPr lang="en-GB" dirty="0"/>
              <a:t>Health Education England (HEE) is committed to supporting trainees during and post COVID, by ensuring mechanisms are in place to support trainee’s wellbeing and educational provision. </a:t>
            </a:r>
          </a:p>
          <a:p>
            <a:endParaRPr lang="en-GB" dirty="0"/>
          </a:p>
          <a:p>
            <a:r>
              <a:rPr lang="en-GB" dirty="0"/>
              <a:t>As a result HEE is exploring how to utilise existing flexibility offers to provide this support. Out of Programme Pause is one such offering which is currently being piloted in selected sites and specialties and provides trainees with an opportunity to step out of training for an extended period of time whilst also providing service. </a:t>
            </a:r>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Introduction</a:t>
            </a:r>
          </a:p>
        </p:txBody>
      </p:sp>
    </p:spTree>
    <p:extLst>
      <p:ext uri="{BB962C8B-B14F-4D97-AF65-F5344CB8AC3E}">
        <p14:creationId xmlns:p14="http://schemas.microsoft.com/office/powerpoint/2010/main" val="210009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718339"/>
          </a:xfrm>
        </p:spPr>
        <p:txBody>
          <a:bodyPr/>
          <a:lstStyle/>
          <a:p>
            <a:r>
              <a:rPr lang="en-GB" dirty="0"/>
              <a:t>Therefore, offering OOPP to trainees may provide a welcome opportunity to take a break from their current training post, after the pandemic. </a:t>
            </a:r>
          </a:p>
          <a:p>
            <a:endParaRPr lang="en-GB" dirty="0"/>
          </a:p>
          <a:p>
            <a:r>
              <a:rPr lang="en-GB" dirty="0"/>
              <a:t>At the same time, trainees who undertake OOPP will also have the opportunity to gain competencies which they may not previously have been able to due to the impact of the pandemic. </a:t>
            </a:r>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Introduction</a:t>
            </a:r>
          </a:p>
        </p:txBody>
      </p:sp>
    </p:spTree>
    <p:extLst>
      <p:ext uri="{BB962C8B-B14F-4D97-AF65-F5344CB8AC3E}">
        <p14:creationId xmlns:p14="http://schemas.microsoft.com/office/powerpoint/2010/main" val="197047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419513"/>
            <a:ext cx="8547442" cy="4893647"/>
          </a:xfrm>
          <a:prstGeom prst="rect">
            <a:avLst/>
          </a:prstGeom>
          <a:noFill/>
        </p:spPr>
        <p:txBody>
          <a:bodyPr wrap="square" rtlCol="0">
            <a:spAutoFit/>
          </a:bodyPr>
          <a:lstStyle/>
          <a:p>
            <a:r>
              <a:rPr lang="en-GB" sz="2400" b="1" dirty="0"/>
              <a:t>Out of Programme Pause (OOPP) </a:t>
            </a:r>
            <a:r>
              <a:rPr lang="en-GB" sz="2400" dirty="0"/>
              <a:t>allows trainees in specialty training to step off the training ladder and </a:t>
            </a:r>
            <a:r>
              <a:rPr lang="en-GB" sz="2400" b="1" dirty="0"/>
              <a:t>undertake work in the NHS or a similar patient-facing role in the UK</a:t>
            </a:r>
            <a:r>
              <a:rPr lang="en-GB" sz="2400" dirty="0"/>
              <a:t>. Experience and competencies gained outside of training may then be considered on the trainee’s return to their training programme.  </a:t>
            </a:r>
          </a:p>
          <a:p>
            <a:endParaRPr lang="en-GB" sz="2400" dirty="0"/>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a:p>
          <a:p>
            <a:pPr lvl="1"/>
            <a:endParaRPr lang="en-GB" sz="2400" dirty="0"/>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t>Out of Programme Pause</a:t>
            </a:r>
          </a:p>
        </p:txBody>
      </p:sp>
    </p:spTree>
    <p:extLst>
      <p:ext uri="{BB962C8B-B14F-4D97-AF65-F5344CB8AC3E}">
        <p14:creationId xmlns:p14="http://schemas.microsoft.com/office/powerpoint/2010/main" val="9747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419513"/>
            <a:ext cx="8547442" cy="3600986"/>
          </a:xfrm>
          <a:prstGeom prst="rect">
            <a:avLst/>
          </a:prstGeom>
          <a:noFill/>
        </p:spPr>
        <p:txBody>
          <a:bodyPr wrap="square" rtlCol="0">
            <a:spAutoFit/>
          </a:bodyPr>
          <a:lstStyle/>
          <a:p>
            <a:pPr marL="285750" indent="-285750">
              <a:buFont typeface="Arial" panose="020B0604020202020204" pitchFamily="34" charset="0"/>
              <a:buChar char="•"/>
            </a:pPr>
            <a:r>
              <a:rPr lang="en-GB" sz="2200" dirty="0"/>
              <a:t>Expanding OOPP to all specialties in England for a one year application window under the remit of the current pilot.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This approach provides an additional supportive option for trainees and will assist HEE local offices and Trusts to support trainees as well as aid training programme management.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a:p>
          <a:p>
            <a:pPr lvl="1"/>
            <a:endParaRPr lang="en-GB" sz="2400" dirty="0"/>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t>The Offer</a:t>
            </a:r>
          </a:p>
        </p:txBody>
      </p:sp>
    </p:spTree>
    <p:extLst>
      <p:ext uri="{BB962C8B-B14F-4D97-AF65-F5344CB8AC3E}">
        <p14:creationId xmlns:p14="http://schemas.microsoft.com/office/powerpoint/2010/main" val="93476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323820"/>
            <a:ext cx="8547442" cy="949490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t>Trainees who have two years post full registration experience, which will normally correspond to completing the first year of specialty training as per Gold Guide guidance for OOP.</a:t>
            </a:r>
          </a:p>
          <a:p>
            <a:pPr marL="285750" indent="-285750">
              <a:spcBef>
                <a:spcPts val="600"/>
              </a:spcBef>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Trainees who wish to take a break from training and have or are expecting to receive either an outcome 1, 10.1 or 10.2 at their most recent ARCP.  </a:t>
            </a:r>
          </a:p>
          <a:p>
            <a:pPr marL="28575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Where a trainee feels it would be beneficial for their wellbeing.</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Trainees wanting to step out of training but also use the opportunity to gain additional competencies as a consequence of the impact of COVID </a:t>
            </a:r>
          </a:p>
          <a:p>
            <a:pPr>
              <a:spcBef>
                <a:spcPts val="600"/>
              </a:spcBef>
            </a:pPr>
            <a:endParaRPr lang="en-GB" sz="2400" dirty="0"/>
          </a:p>
          <a:p>
            <a:pPr marL="285750" indent="-285750">
              <a:spcBef>
                <a:spcPts val="600"/>
              </a:spcBef>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a:p>
          <a:p>
            <a:pPr lvl="1"/>
            <a:endParaRPr lang="en-GB" sz="2400" dirty="0"/>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t>Who can apply?</a:t>
            </a:r>
          </a:p>
        </p:txBody>
      </p:sp>
    </p:spTree>
    <p:extLst>
      <p:ext uri="{BB962C8B-B14F-4D97-AF65-F5344CB8AC3E}">
        <p14:creationId xmlns:p14="http://schemas.microsoft.com/office/powerpoint/2010/main" val="40572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419513"/>
            <a:ext cx="8547442" cy="6370975"/>
          </a:xfrm>
          <a:prstGeom prst="rect">
            <a:avLst/>
          </a:prstGeom>
          <a:noFill/>
        </p:spPr>
        <p:txBody>
          <a:bodyPr wrap="square" rtlCol="0">
            <a:spAutoFit/>
          </a:bodyPr>
          <a:lstStyle/>
          <a:p>
            <a:pPr marL="285750" indent="-285750">
              <a:buFont typeface="Arial" panose="020B0604020202020204" pitchFamily="34" charset="0"/>
              <a:buChar char="•"/>
            </a:pPr>
            <a:r>
              <a:rPr lang="en-GB" sz="2800" dirty="0"/>
              <a:t>This specific OOPP offer has some differences to the OOPP pilot currently available:</a:t>
            </a:r>
          </a:p>
          <a:p>
            <a:pPr marL="285750" indent="-285750">
              <a:buFont typeface="Arial" panose="020B0604020202020204" pitchFamily="34" charset="0"/>
              <a:buChar char="•"/>
            </a:pPr>
            <a:endParaRPr lang="en-GB" sz="2800" dirty="0"/>
          </a:p>
          <a:p>
            <a:pPr marL="342900" indent="-342900">
              <a:buFont typeface="Wingdings" panose="05000000000000000000" pitchFamily="2" charset="2"/>
              <a:buChar char="Ø"/>
            </a:pPr>
            <a:r>
              <a:rPr lang="en-GB" sz="2800" dirty="0"/>
              <a:t>The main aim is to allow trainees to take a break from training.</a:t>
            </a:r>
          </a:p>
          <a:p>
            <a:pPr marL="342900" indent="-342900">
              <a:buFont typeface="Wingdings" panose="05000000000000000000" pitchFamily="2" charset="2"/>
              <a:buChar char="Ø"/>
            </a:pPr>
            <a:r>
              <a:rPr lang="en-GB" sz="2800" dirty="0"/>
              <a:t>Trainees can apply to undertake up to 12 months OOPP as opposed to 24 months.</a:t>
            </a:r>
          </a:p>
          <a:p>
            <a:pPr marL="342900" indent="-342900">
              <a:buFont typeface="Wingdings" panose="05000000000000000000" pitchFamily="2" charset="2"/>
              <a:buChar char="Ø"/>
            </a:pPr>
            <a:r>
              <a:rPr lang="en-GB" sz="2800" dirty="0"/>
              <a:t>This offer will be available for one year (applications to be submitted during this window)</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a:p>
          <a:p>
            <a:pPr lvl="1"/>
            <a:endParaRPr lang="en-GB" sz="2400" dirty="0"/>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t>Change in Scope</a:t>
            </a:r>
          </a:p>
        </p:txBody>
      </p:sp>
    </p:spTree>
    <p:extLst>
      <p:ext uri="{BB962C8B-B14F-4D97-AF65-F5344CB8AC3E}">
        <p14:creationId xmlns:p14="http://schemas.microsoft.com/office/powerpoint/2010/main" val="165524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2146" y="1489454"/>
            <a:ext cx="4584654" cy="4446731"/>
          </a:xfrm>
        </p:spPr>
        <p:txBody>
          <a:bodyPr/>
          <a:lstStyle/>
          <a:p>
            <a:pPr lvl="0"/>
            <a:r>
              <a:rPr lang="en-GB" dirty="0"/>
              <a:t>This would allow trainees the opportunity to step off their training programme for a length of time which may provide them with a welcome break. </a:t>
            </a:r>
          </a:p>
          <a:p>
            <a:endParaRPr lang="en-GB" dirty="0"/>
          </a:p>
          <a:p>
            <a:pPr lvl="0"/>
            <a:r>
              <a:rPr lang="en-GB" dirty="0"/>
              <a:t>This offering will also aid training programme management.  </a:t>
            </a:r>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63900"/>
            <a:ext cx="7772400" cy="679449"/>
          </a:xfrm>
        </p:spPr>
        <p:txBody>
          <a:bodyPr/>
          <a:lstStyle/>
          <a:p>
            <a:r>
              <a:rPr lang="en-GB" dirty="0"/>
              <a:t>What we hope to </a:t>
            </a:r>
            <a:br>
              <a:rPr lang="en-GB" dirty="0"/>
            </a:br>
            <a:r>
              <a:rPr lang="en-GB" dirty="0"/>
              <a:t>Achieve</a:t>
            </a:r>
          </a:p>
        </p:txBody>
      </p:sp>
      <p:graphicFrame>
        <p:nvGraphicFramePr>
          <p:cNvPr id="2" name="Diagram 1">
            <a:extLst>
              <a:ext uri="{FF2B5EF4-FFF2-40B4-BE49-F238E27FC236}">
                <a16:creationId xmlns:a16="http://schemas.microsoft.com/office/drawing/2014/main" id="{F1C29366-87DE-423D-8B3E-47D6AF5159B6}"/>
              </a:ext>
            </a:extLst>
          </p:cNvPr>
          <p:cNvGraphicFramePr/>
          <p:nvPr>
            <p:extLst>
              <p:ext uri="{D42A27DB-BD31-4B8C-83A1-F6EECF244321}">
                <p14:modId xmlns:p14="http://schemas.microsoft.com/office/powerpoint/2010/main" val="3033207672"/>
              </p:ext>
            </p:extLst>
          </p:nvPr>
        </p:nvGraphicFramePr>
        <p:xfrm>
          <a:off x="3410712" y="1355342"/>
          <a:ext cx="6338824" cy="4446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754969"/>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1A5C3036713249A23F42D9374FDFE1" ma:contentTypeVersion="12" ma:contentTypeDescription="Create a new document." ma:contentTypeScope="" ma:versionID="cfac22938a3676db81bcf26d75e9e696">
  <xsd:schema xmlns:xsd="http://www.w3.org/2001/XMLSchema" xmlns:xs="http://www.w3.org/2001/XMLSchema" xmlns:p="http://schemas.microsoft.com/office/2006/metadata/properties" xmlns:ns2="a6c85bda-844b-4a13-a91e-488ec52cb4a1" xmlns:ns3="7b6c296c-e46a-4016-9a5e-5600add942a3" targetNamespace="http://schemas.microsoft.com/office/2006/metadata/properties" ma:root="true" ma:fieldsID="95e8afac1de996708e077bdd27ea576f" ns2:_="" ns3:_="">
    <xsd:import namespace="a6c85bda-844b-4a13-a91e-488ec52cb4a1"/>
    <xsd:import namespace="7b6c296c-e46a-4016-9a5e-5600add942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85bda-844b-4a13-a91e-488ec52cb4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6c296c-e46a-4016-9a5e-5600add942a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379882-5A46-422A-9D6F-C3134771F614}">
  <ds:schemaRefs>
    <ds:schemaRef ds:uri="http://schemas.microsoft.com/office/2006/documentManagement/types"/>
    <ds:schemaRef ds:uri="http://schemas.microsoft.com/office/2006/metadata/properties"/>
    <ds:schemaRef ds:uri="555dc118-0806-45c7-8810-b0e45194ae07"/>
    <ds:schemaRef ds:uri="http://purl.org/dc/terms/"/>
    <ds:schemaRef ds:uri="http://schemas.openxmlformats.org/package/2006/metadata/core-properties"/>
    <ds:schemaRef ds:uri="http://purl.org/dc/dcmitype/"/>
    <ds:schemaRef ds:uri="http://schemas.microsoft.com/office/infopath/2007/PartnerControls"/>
    <ds:schemaRef ds:uri="9ebc809b-6e0d-4acc-856b-34e01be4d77d"/>
    <ds:schemaRef ds:uri="http://www.w3.org/XML/1998/namespace"/>
    <ds:schemaRef ds:uri="http://purl.org/dc/elements/1.1/"/>
  </ds:schemaRefs>
</ds:datastoreItem>
</file>

<file path=customXml/itemProps2.xml><?xml version="1.0" encoding="utf-8"?>
<ds:datastoreItem xmlns:ds="http://schemas.openxmlformats.org/officeDocument/2006/customXml" ds:itemID="{033E2B17-F48C-437E-850A-FE7415DAD5C9}">
  <ds:schemaRefs>
    <ds:schemaRef ds:uri="http://schemas.microsoft.com/sharepoint/v3/contenttype/forms"/>
  </ds:schemaRefs>
</ds:datastoreItem>
</file>

<file path=customXml/itemProps3.xml><?xml version="1.0" encoding="utf-8"?>
<ds:datastoreItem xmlns:ds="http://schemas.openxmlformats.org/officeDocument/2006/customXml" ds:itemID="{E5BCE8CC-620A-4CDE-A455-FC56AB981A73}"/>
</file>

<file path=docProps/app.xml><?xml version="1.0" encoding="utf-8"?>
<Properties xmlns="http://schemas.openxmlformats.org/officeDocument/2006/extended-properties" xmlns:vt="http://schemas.openxmlformats.org/officeDocument/2006/docPropsVTypes">
  <Template>TEMPLATE - Master slide deck v2</Template>
  <TotalTime>1925</TotalTime>
  <Words>803</Words>
  <Application>Microsoft Office PowerPoint</Application>
  <PresentationFormat>On-screen Show (4:3)</PresentationFormat>
  <Paragraphs>104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HEE PPT - Master slide deck_1 (1)</vt:lpstr>
      <vt:lpstr>PowerPoint Presentation</vt:lpstr>
      <vt:lpstr>Audience</vt:lpstr>
      <vt:lpstr>Introduction</vt:lpstr>
      <vt:lpstr>Introduction</vt:lpstr>
      <vt:lpstr>PowerPoint Presentation</vt:lpstr>
      <vt:lpstr>PowerPoint Presentation</vt:lpstr>
      <vt:lpstr>PowerPoint Presentation</vt:lpstr>
      <vt:lpstr>PowerPoint Presentation</vt:lpstr>
      <vt:lpstr>What we hope to  Achieve</vt:lpstr>
      <vt:lpstr>PowerPoint Presentation</vt:lpstr>
      <vt:lpstr>PowerPoint Presentation</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Watt</dc:creator>
  <cp:lastModifiedBy>Liz Hope</cp:lastModifiedBy>
  <cp:revision>102</cp:revision>
  <dcterms:created xsi:type="dcterms:W3CDTF">2018-01-05T12:24:37Z</dcterms:created>
  <dcterms:modified xsi:type="dcterms:W3CDTF">2020-06-19T08:55:19Z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0x010100DC1A5C3036713249A23F42D9374FDFE1</vt:lpwstr>
  </property>
</Properties>
</file>