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77" r:id="rId4"/>
    <p:sldId id="278" r:id="rId5"/>
    <p:sldId id="259" r:id="rId6"/>
    <p:sldId id="279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5F893-2AC8-42F0-BABC-AD6E21DAD188}" v="202" dt="2025-08-12T16:11:15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104" autoAdjust="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8603-4B5A-4E6B-AD34-5DA08A90E320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67FB8-81E2-4662-B8F8-A6C351D4A5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1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Come from working in local public health,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FB8-81E2-4662-B8F8-A6C351D4A5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4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C67FB8-81E2-4662-B8F8-A6C351D4A5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08B1-1E02-8B96-C2ED-DF6198AE4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F9A54-03B3-DB24-ADC4-6A6696757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921D1-1724-7052-B9AD-FB90E428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703E-5512-4A8A-9924-78213857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4EF30-72D1-F770-6BDF-613454EE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6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9D45-B7AC-21CD-0C55-0C2049F2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1F646-B9AA-D53C-2013-D40CE8A7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0E714-8866-5F8F-889E-33B79A2F0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F3CA0-DEB4-9564-819A-739A8339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1FA0-9B9A-00FF-ADF1-3BDE50F3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5942CB-0360-5C4C-8199-7D88665EE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4ABD6-BC3C-D973-9BAD-009F204C6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262E4-ADBF-275D-0871-FB0E96CE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C34F2-360E-3C65-E934-C30326DE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40B5-518C-5C02-4844-45D6B562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5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EEBA-45FB-6D8C-745D-D7B4DB5A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26D4F-8840-DF44-1F3C-85C2415D8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147E4-FC9E-2095-ADF0-3F3683B54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265EE-062A-5203-E3B7-2B2A48AA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C8471-1028-BC51-AF1D-C7A5B90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AA09-6EFD-566F-7631-9E1FEE20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8A29D-5456-BF01-E77F-8CEC44C85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DE7F5-DC67-EA46-64B6-91A8FB12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19922-3495-F9EC-D04A-4FD88A2E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5811-5E90-79FC-5B94-00C97A86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6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A8E6-73FD-52CE-F903-FC9659899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E6C3-031E-619C-27F1-01044C901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5253C-48ED-B617-FBB1-073381EFB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F7D1-102B-EA4B-1163-E9F508D8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11F24-1543-BB8A-3B5F-2915DD42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38031-809D-46B9-8512-9595B471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8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0D1F9-8117-E641-2A6F-CF27C63A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C152C-F387-AD93-99A8-E3481B27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70BED-BB3E-0D7E-7FB2-27BAC31F3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0AEAC-5D00-7A37-D841-48C7779B4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93168-37AA-1051-E534-650C641AE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1FF54-DAC5-8EF2-F781-1AC29780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E71B0-1086-6528-D29F-9F5D0E2D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78008-4D01-3E92-5132-EFE81F4B6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13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E0EE-406F-C3AC-074A-EC4DAAD7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67A516-937B-F161-56B7-14AFC916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465CF-F226-9B44-B7B8-ED4B0FD9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751E8-56F5-0147-D179-369BE760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8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2017B-7B13-CDB8-4952-CBCAAEE4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A4D19-BF6C-6AB9-5F6D-83C18CC4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0B7F2-0BB1-BE99-978C-4071C189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8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BCBD-4865-2B84-006A-9F98FE2C1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5099-3696-5270-D840-956760E6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F8780-649F-1811-A1FC-50FCF9B0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BB33E-4EC8-8FBE-284F-CC7CC94D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61768-16CC-7286-983C-8947B3BE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D1BF6-0A66-3A4D-48B4-7C939F67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8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BBD5-D5A6-FAF7-D37A-13B74867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96E2FF-CDF6-42C5-9839-65739E1EB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C1253-1571-60E4-F381-DE40B6746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B4344-6287-EB3F-20BB-3B1A8964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8770A-C33A-845B-3559-26776D00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6C518-1C26-32A4-2C4D-38BAFB19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7FDF8-4643-2B64-BD12-701D0AD8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3071D-510A-04F2-8CE2-4D2D2CDC1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7A8EA-BC81-F580-3557-84EE37ED3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51D6A-379B-4896-8AF2-10D1A838DC6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874B-621C-B722-00A0-A592F286F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598D3-ED19-446F-27B7-1BC8B4B0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545C5-6C95-4645-AA71-D6CAC547B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C9D4-DAB3-C161-2621-EF9BFE6A5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758" y="778507"/>
            <a:ext cx="4411578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Academia and public health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5E96C-B0D9-547D-1AB6-AA0AB6483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63" y="4000625"/>
            <a:ext cx="6007768" cy="1655762"/>
          </a:xfrm>
        </p:spPr>
        <p:txBody>
          <a:bodyPr>
            <a:normAutofit fontScale="85000" lnSpcReduction="20000"/>
          </a:bodyPr>
          <a:lstStyle/>
          <a:p>
            <a:endParaRPr lang="en-GB" b="1" dirty="0">
              <a:latin typeface="+mj-lt"/>
            </a:endParaRPr>
          </a:p>
          <a:p>
            <a:pPr algn="l"/>
            <a:r>
              <a:rPr lang="en-GB" b="1" dirty="0">
                <a:latin typeface="+mj-lt"/>
              </a:rPr>
              <a:t>Nathan Davies, NIHR Doctoral Fellow and Specialty Registrar in Public Health</a:t>
            </a:r>
          </a:p>
          <a:p>
            <a:pPr algn="l"/>
            <a:endParaRPr lang="en-GB" b="1" dirty="0">
              <a:latin typeface="+mj-lt"/>
            </a:endParaRPr>
          </a:p>
          <a:p>
            <a:pPr algn="l"/>
            <a:r>
              <a:rPr lang="en-GB" b="1" dirty="0">
                <a:latin typeface="+mj-lt"/>
              </a:rPr>
              <a:t>University of Nottingham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00089F-CE85-543E-A6D2-676A8DD6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45" y="1011677"/>
            <a:ext cx="5540321" cy="464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Sheffield - NIHR School for Public Health Research">
            <a:extLst>
              <a:ext uri="{FF2B5EF4-FFF2-40B4-BE49-F238E27FC236}">
                <a16:creationId xmlns:a16="http://schemas.microsoft.com/office/drawing/2014/main" id="{392354C8-490C-0781-CC9C-8B01D6E8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28" y="5087567"/>
            <a:ext cx="1586612" cy="4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0806-DB22-CB4A-42A6-6F2569383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706" y="153041"/>
            <a:ext cx="10515600" cy="1325563"/>
          </a:xfrm>
        </p:spPr>
        <p:txBody>
          <a:bodyPr/>
          <a:lstStyle/>
          <a:p>
            <a:r>
              <a:rPr lang="en-GB" b="1" dirty="0"/>
              <a:t>What is public health academia?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1C772-8F7B-FCA0-99FE-11B7ECBF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50" y="1478604"/>
            <a:ext cx="5864156" cy="4699610"/>
          </a:xfrm>
        </p:spPr>
        <p:txBody>
          <a:bodyPr>
            <a:normAutofit fontScale="62500" lnSpcReduction="20000"/>
          </a:bodyPr>
          <a:lstStyle/>
          <a:p>
            <a:r>
              <a:rPr lang="en-GB" i="1" dirty="0"/>
              <a:t>Most</a:t>
            </a:r>
            <a:r>
              <a:rPr lang="en-GB" dirty="0"/>
              <a:t> public health academics spend </a:t>
            </a:r>
            <a:r>
              <a:rPr lang="en-GB" i="1" dirty="0"/>
              <a:t>most</a:t>
            </a:r>
            <a:r>
              <a:rPr lang="en-GB" dirty="0"/>
              <a:t> of their time doing research and/or teaching and are </a:t>
            </a:r>
            <a:r>
              <a:rPr lang="en-GB" i="1" dirty="0"/>
              <a:t>mostly</a:t>
            </a:r>
            <a:r>
              <a:rPr lang="en-GB" dirty="0"/>
              <a:t> based at universities </a:t>
            </a:r>
          </a:p>
          <a:p>
            <a:endParaRPr lang="en-GB" dirty="0"/>
          </a:p>
          <a:p>
            <a:r>
              <a:rPr lang="en-GB" dirty="0"/>
              <a:t>Research is systematically and methodically generating new insights into public health issues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What does this look like?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sz="2700" dirty="0"/>
              <a:t>Publishing research in peer-reviewed journals</a:t>
            </a:r>
          </a:p>
          <a:p>
            <a:pPr lvl="1"/>
            <a:r>
              <a:rPr lang="en-GB" sz="2700" dirty="0"/>
              <a:t>Applying for grants (as a group, asking for money for research ideas from external bodies) and fellowships (as an individual, asking for money to do research from external bodies)</a:t>
            </a:r>
          </a:p>
          <a:p>
            <a:pPr lvl="1"/>
            <a:r>
              <a:rPr lang="en-GB" sz="2700" dirty="0"/>
              <a:t>Supervising student research &amp; acting as personal tutor</a:t>
            </a:r>
          </a:p>
          <a:p>
            <a:pPr lvl="1"/>
            <a:r>
              <a:rPr lang="en-GB" sz="2700" dirty="0"/>
              <a:t>Teaching students and professionals</a:t>
            </a:r>
          </a:p>
          <a:p>
            <a:pPr lvl="1"/>
            <a:r>
              <a:rPr lang="en-GB" sz="2700" dirty="0"/>
              <a:t> Community/partnership work</a:t>
            </a:r>
          </a:p>
          <a:p>
            <a:pPr lvl="1"/>
            <a:endParaRPr lang="en-GB" dirty="0"/>
          </a:p>
        </p:txBody>
      </p:sp>
      <p:pic>
        <p:nvPicPr>
          <p:cNvPr id="2050" name="Picture 2" descr="Working life (public health academic) | Health Careers">
            <a:extLst>
              <a:ext uri="{FF2B5EF4-FFF2-40B4-BE49-F238E27FC236}">
                <a16:creationId xmlns:a16="http://schemas.microsoft.com/office/drawing/2014/main" id="{A53E4865-7BBE-8A06-690B-A394A5CE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212" y="2377975"/>
            <a:ext cx="4735958" cy="278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BB8B-233D-CEBC-6C3A-17FB2E75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38" y="365125"/>
            <a:ext cx="11344883" cy="1325563"/>
          </a:xfrm>
        </p:spPr>
        <p:txBody>
          <a:bodyPr/>
          <a:lstStyle/>
          <a:p>
            <a:pPr algn="ctr"/>
            <a:r>
              <a:rPr lang="en-GB" b="1" dirty="0"/>
              <a:t>All public health registrars have academic component to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F64F-7A95-CBB7-FE9A-416E8B5B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41" y="1981268"/>
            <a:ext cx="5689059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Complete a Masters in Public Health (MPH) if not already obtained (ST1, first year of training)</a:t>
            </a:r>
          </a:p>
          <a:p>
            <a:r>
              <a:rPr lang="en-GB" dirty="0"/>
              <a:t>Will do a research project/dissertation where you conduct research</a:t>
            </a:r>
          </a:p>
          <a:p>
            <a:r>
              <a:rPr lang="en-GB" dirty="0"/>
              <a:t>One day a week academic time</a:t>
            </a:r>
          </a:p>
          <a:p>
            <a:r>
              <a:rPr lang="en-GB" dirty="0"/>
              <a:t>Delivering teaching (often medical students or MPH)</a:t>
            </a:r>
          </a:p>
          <a:p>
            <a:r>
              <a:rPr lang="en-GB" dirty="0"/>
              <a:t>Academic competencies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Public Health and Epidemiology - The University of Nottingham">
            <a:extLst>
              <a:ext uri="{FF2B5EF4-FFF2-40B4-BE49-F238E27FC236}">
                <a16:creationId xmlns:a16="http://schemas.microsoft.com/office/drawing/2014/main" id="{3F1263D4-617C-A93A-CBA6-8B713B2D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41" y="2364125"/>
            <a:ext cx="5383818" cy="35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84E70-321D-CE5B-D0D8-CEE140F6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5124-01BA-5720-D47D-4E31698C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Some public health registrars take up optional 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B5DF7-3A66-D34E-E067-5E4E2C867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81" y="2141537"/>
            <a:ext cx="5257800" cy="4351338"/>
          </a:xfrm>
        </p:spPr>
        <p:txBody>
          <a:bodyPr>
            <a:normAutofit/>
          </a:bodyPr>
          <a:lstStyle/>
          <a:p>
            <a:r>
              <a:rPr lang="en-GB" dirty="0"/>
              <a:t>Placement at university, thinktank or other research-focused institute</a:t>
            </a:r>
          </a:p>
          <a:p>
            <a:r>
              <a:rPr lang="en-GB" dirty="0"/>
              <a:t>Clinical lecturer role (apply to split time in academia, hosted by university, and in public health practice)</a:t>
            </a:r>
          </a:p>
          <a:p>
            <a:r>
              <a:rPr lang="en-GB" dirty="0"/>
              <a:t>Go “out of programme” to do PhD or other form of research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UX Writing and Research. User research is a crucial part of the… | by  Padmavati Gopalan | Medium">
            <a:extLst>
              <a:ext uri="{FF2B5EF4-FFF2-40B4-BE49-F238E27FC236}">
                <a16:creationId xmlns:a16="http://schemas.microsoft.com/office/drawing/2014/main" id="{EBE8CB66-DFD7-28C0-E04C-58339E15C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22" y="1788145"/>
            <a:ext cx="3512584" cy="252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rom Colgate Lasagne to Crystal Pepsi: visit the Museum of Failure | Design  | The Guardian">
            <a:extLst>
              <a:ext uri="{FF2B5EF4-FFF2-40B4-BE49-F238E27FC236}">
                <a16:creationId xmlns:a16="http://schemas.microsoft.com/office/drawing/2014/main" id="{534EC0C3-1B3D-AECD-472D-83856760C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22" y="4406631"/>
            <a:ext cx="3641214" cy="21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AFAD1C-EAA4-0D75-45D9-9CBBDCB7453B}"/>
              </a:ext>
            </a:extLst>
          </p:cNvPr>
          <p:cNvSpPr txBox="1"/>
          <p:nvPr/>
        </p:nvSpPr>
        <p:spPr>
          <a:xfrm>
            <a:off x="9532598" y="218883"/>
            <a:ext cx="226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Incidental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14C81-647A-8732-3043-4BF9D88635AB}"/>
              </a:ext>
            </a:extLst>
          </p:cNvPr>
          <p:cNvSpPr txBox="1"/>
          <p:nvPr/>
        </p:nvSpPr>
        <p:spPr>
          <a:xfrm>
            <a:off x="6311936" y="4052075"/>
            <a:ext cx="21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Clinical lecturer (50%) (ST3-ST4)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C932A-0427-DAE0-7259-69F445B88287}"/>
              </a:ext>
            </a:extLst>
          </p:cNvPr>
          <p:cNvSpPr txBox="1"/>
          <p:nvPr/>
        </p:nvSpPr>
        <p:spPr>
          <a:xfrm>
            <a:off x="3315918" y="4002064"/>
            <a:ext cx="1622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 of programme for PhD </a:t>
            </a:r>
          </a:p>
          <a:p>
            <a:r>
              <a:rPr lang="en-GB" dirty="0"/>
              <a:t>(ST4)</a:t>
            </a:r>
          </a:p>
        </p:txBody>
      </p:sp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6E92B655-EE60-99A9-4F65-B00F3AC4C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089" y="4602228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803A6C-240C-D0A0-E2CA-51D8123C76A6}"/>
              </a:ext>
            </a:extLst>
          </p:cNvPr>
          <p:cNvSpPr txBox="1"/>
          <p:nvPr/>
        </p:nvSpPr>
        <p:spPr>
          <a:xfrm>
            <a:off x="6377484" y="495857"/>
            <a:ext cx="2201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ASH placement and </a:t>
            </a:r>
          </a:p>
          <a:p>
            <a:r>
              <a:rPr lang="en-GB" dirty="0"/>
              <a:t>research (ST3)</a:t>
            </a:r>
          </a:p>
        </p:txBody>
      </p:sp>
      <p:pic>
        <p:nvPicPr>
          <p:cNvPr id="21" name="Picture 20" descr="A black and white logo&#10;&#10;Description automatically generated">
            <a:extLst>
              <a:ext uri="{FF2B5EF4-FFF2-40B4-BE49-F238E27FC236}">
                <a16:creationId xmlns:a16="http://schemas.microsoft.com/office/drawing/2014/main" id="{2D387BA5-F1A8-EA45-4AD7-1C6D85AA9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36" y="1304642"/>
            <a:ext cx="2106060" cy="1084621"/>
          </a:xfrm>
          <a:prstGeom prst="rect">
            <a:avLst/>
          </a:prstGeom>
        </p:spPr>
      </p:pic>
      <p:pic>
        <p:nvPicPr>
          <p:cNvPr id="22" name="Picture 21" descr="A white and blue logo&#10;&#10;Description automatically generated">
            <a:extLst>
              <a:ext uri="{FF2B5EF4-FFF2-40B4-BE49-F238E27FC236}">
                <a16:creationId xmlns:a16="http://schemas.microsoft.com/office/drawing/2014/main" id="{C2151FB3-CD93-B944-2B91-5B21E00F1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718" y="5121859"/>
            <a:ext cx="1974405" cy="729204"/>
          </a:xfrm>
          <a:prstGeom prst="rect">
            <a:avLst/>
          </a:prstGeom>
        </p:spPr>
      </p:pic>
      <p:pic>
        <p:nvPicPr>
          <p:cNvPr id="24" name="Picture 23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D323815D-391D-A9B3-925B-22716F153F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71" b="-326"/>
          <a:stretch/>
        </p:blipFill>
        <p:spPr>
          <a:xfrm>
            <a:off x="3378839" y="5275659"/>
            <a:ext cx="1589607" cy="729203"/>
          </a:xfrm>
          <a:prstGeom prst="rect">
            <a:avLst/>
          </a:prstGeom>
        </p:spPr>
      </p:pic>
      <p:pic>
        <p:nvPicPr>
          <p:cNvPr id="26" name="Graphic 25" descr="Arrow Right with solid fill">
            <a:extLst>
              <a:ext uri="{FF2B5EF4-FFF2-40B4-BE49-F238E27FC236}">
                <a16:creationId xmlns:a16="http://schemas.microsoft.com/office/drawing/2014/main" id="{5C08F607-6656-DDB7-291B-1BEB8FCAD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931" y="927427"/>
            <a:ext cx="914400" cy="914400"/>
          </a:xfrm>
          <a:prstGeom prst="rect">
            <a:avLst/>
          </a:prstGeom>
        </p:spPr>
      </p:pic>
      <p:pic>
        <p:nvPicPr>
          <p:cNvPr id="27" name="Graphic 26" descr="Arrow Right with solid fill">
            <a:extLst>
              <a:ext uri="{FF2B5EF4-FFF2-40B4-BE49-F238E27FC236}">
                <a16:creationId xmlns:a16="http://schemas.microsoft.com/office/drawing/2014/main" id="{96639EAF-C2C8-DB4E-FCE0-E0DDF03B8E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8299" y="1018206"/>
            <a:ext cx="914400" cy="914400"/>
          </a:xfrm>
          <a:prstGeom prst="rect">
            <a:avLst/>
          </a:prstGeom>
        </p:spPr>
      </p:pic>
      <p:pic>
        <p:nvPicPr>
          <p:cNvPr id="28" name="Graphic 27" descr="Arrow Right with solid fill">
            <a:extLst>
              <a:ext uri="{FF2B5EF4-FFF2-40B4-BE49-F238E27FC236}">
                <a16:creationId xmlns:a16="http://schemas.microsoft.com/office/drawing/2014/main" id="{079E80E8-5D04-7385-9665-D7D6A4C517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6817720" y="2849593"/>
            <a:ext cx="914400" cy="914400"/>
          </a:xfrm>
          <a:prstGeom prst="rect">
            <a:avLst/>
          </a:prstGeom>
        </p:spPr>
      </p:pic>
      <p:pic>
        <p:nvPicPr>
          <p:cNvPr id="29" name="Graphic 28" descr="Arrow Right with solid fill">
            <a:extLst>
              <a:ext uri="{FF2B5EF4-FFF2-40B4-BE49-F238E27FC236}">
                <a16:creationId xmlns:a16="http://schemas.microsoft.com/office/drawing/2014/main" id="{E222B5C2-90E9-B6A6-E56F-2DEF1A8212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5110678" y="4361259"/>
            <a:ext cx="914400" cy="914400"/>
          </a:xfrm>
          <a:prstGeom prst="rect">
            <a:avLst/>
          </a:prstGeom>
        </p:spPr>
      </p:pic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5D504BE2-3C0B-C7AB-888B-6164312B42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991428" y="4522783"/>
            <a:ext cx="914400" cy="9144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AC8A1BA-DD6B-B645-EA69-8B131F5B5B54}"/>
              </a:ext>
            </a:extLst>
          </p:cNvPr>
          <p:cNvGrpSpPr/>
          <p:nvPr/>
        </p:nvGrpSpPr>
        <p:grpSpPr>
          <a:xfrm>
            <a:off x="142225" y="236175"/>
            <a:ext cx="1976627" cy="2505057"/>
            <a:chOff x="142225" y="236175"/>
            <a:chExt cx="1976627" cy="250505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09A1B-78E2-FF31-5DFC-9A71D5DDA649}"/>
                </a:ext>
              </a:extLst>
            </p:cNvPr>
            <p:cNvSpPr txBox="1"/>
            <p:nvPr/>
          </p:nvSpPr>
          <p:spPr>
            <a:xfrm>
              <a:off x="496529" y="412954"/>
              <a:ext cx="16223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MPH and dissertation (ST1)</a:t>
              </a:r>
            </a:p>
          </p:txBody>
        </p:sp>
        <p:pic>
          <p:nvPicPr>
            <p:cNvPr id="15" name="Picture 1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40A316D-EEC8-0F50-1B3F-423FF581E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54" r="5834" b="22303"/>
            <a:stretch/>
          </p:blipFill>
          <p:spPr>
            <a:xfrm>
              <a:off x="142225" y="1332442"/>
              <a:ext cx="1623009" cy="1200329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8D68E3-431C-0281-F0CA-93010EC96BC9}"/>
                </a:ext>
              </a:extLst>
            </p:cNvPr>
            <p:cNvSpPr/>
            <p:nvPr/>
          </p:nvSpPr>
          <p:spPr>
            <a:xfrm>
              <a:off x="142225" y="236175"/>
              <a:ext cx="1883779" cy="25050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26A459-58A0-893C-2292-04C405F65B5C}"/>
              </a:ext>
            </a:extLst>
          </p:cNvPr>
          <p:cNvGrpSpPr/>
          <p:nvPr/>
        </p:nvGrpSpPr>
        <p:grpSpPr>
          <a:xfrm>
            <a:off x="3125312" y="262927"/>
            <a:ext cx="2201197" cy="2689723"/>
            <a:chOff x="3125312" y="262927"/>
            <a:chExt cx="2201197" cy="26897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35731E-71C4-B521-B834-1969D8039999}"/>
                </a:ext>
              </a:extLst>
            </p:cNvPr>
            <p:cNvSpPr txBox="1"/>
            <p:nvPr/>
          </p:nvSpPr>
          <p:spPr>
            <a:xfrm>
              <a:off x="3315918" y="447593"/>
              <a:ext cx="1860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Honorary contract at UoN (ST2-3)</a:t>
              </a:r>
            </a:p>
          </p:txBody>
        </p:sp>
        <p:pic>
          <p:nvPicPr>
            <p:cNvPr id="19" name="Picture 18" descr="A white and blue logo&#10;&#10;Description automatically generated">
              <a:extLst>
                <a:ext uri="{FF2B5EF4-FFF2-40B4-BE49-F238E27FC236}">
                  <a16:creationId xmlns:a16="http://schemas.microsoft.com/office/drawing/2014/main" id="{03D6BF4B-D83F-4DC9-9358-FA94E4F77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045" y="1582341"/>
              <a:ext cx="1974405" cy="729204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42FE697-0357-02F8-5F35-85BC83D9192B}"/>
                </a:ext>
              </a:extLst>
            </p:cNvPr>
            <p:cNvSpPr/>
            <p:nvPr/>
          </p:nvSpPr>
          <p:spPr>
            <a:xfrm>
              <a:off x="3125312" y="262927"/>
              <a:ext cx="2201197" cy="26897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3348A06-DEF4-CEEE-E76C-C75AD6057C74}"/>
              </a:ext>
            </a:extLst>
          </p:cNvPr>
          <p:cNvSpPr/>
          <p:nvPr/>
        </p:nvSpPr>
        <p:spPr>
          <a:xfrm>
            <a:off x="6280425" y="188038"/>
            <a:ext cx="2298256" cy="25318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0B4DEC-2D5C-75F0-6955-A193D1CFE619}"/>
              </a:ext>
            </a:extLst>
          </p:cNvPr>
          <p:cNvSpPr/>
          <p:nvPr/>
        </p:nvSpPr>
        <p:spPr>
          <a:xfrm>
            <a:off x="6167309" y="3813488"/>
            <a:ext cx="2298256" cy="23232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069C39-E30F-8E1E-50A8-4FD35A3403DB}"/>
              </a:ext>
            </a:extLst>
          </p:cNvPr>
          <p:cNvSpPr/>
          <p:nvPr/>
        </p:nvSpPr>
        <p:spPr>
          <a:xfrm>
            <a:off x="3050454" y="3809618"/>
            <a:ext cx="2027931" cy="232326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8" name="Picture 37" descr="A logo on a green background&#10;&#10;Description automatically generated">
            <a:extLst>
              <a:ext uri="{FF2B5EF4-FFF2-40B4-BE49-F238E27FC236}">
                <a16:creationId xmlns:a16="http://schemas.microsoft.com/office/drawing/2014/main" id="{B896FA99-B05C-9BC5-CF81-474B8FF7A35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26119"/>
          <a:stretch/>
        </p:blipFill>
        <p:spPr>
          <a:xfrm>
            <a:off x="10239702" y="679503"/>
            <a:ext cx="893691" cy="1162324"/>
          </a:xfrm>
          <a:prstGeom prst="rect">
            <a:avLst/>
          </a:prstGeom>
        </p:spPr>
      </p:pic>
      <p:pic>
        <p:nvPicPr>
          <p:cNvPr id="40" name="Picture 3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3268078-2AD5-8189-58BC-2112FB8CA07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/>
        </p:blipFill>
        <p:spPr>
          <a:xfrm>
            <a:off x="9995914" y="2106472"/>
            <a:ext cx="1525426" cy="1341372"/>
          </a:xfrm>
          <a:prstGeom prst="rect">
            <a:avLst/>
          </a:prstGeom>
        </p:spPr>
      </p:pic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BC7E1E8-E797-46AC-BF4B-D429ADFEB20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4"/>
          <a:stretch/>
        </p:blipFill>
        <p:spPr>
          <a:xfrm>
            <a:off x="10028789" y="3541328"/>
            <a:ext cx="1336159" cy="1152657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1CA2F70-EE65-75B6-A56A-9EAECC311453}"/>
              </a:ext>
            </a:extLst>
          </p:cNvPr>
          <p:cNvCxnSpPr/>
          <p:nvPr/>
        </p:nvCxnSpPr>
        <p:spPr>
          <a:xfrm>
            <a:off x="9272337" y="236175"/>
            <a:ext cx="0" cy="589671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Graphic 47" descr="Scales of justice with solid fill">
            <a:extLst>
              <a:ext uri="{FF2B5EF4-FFF2-40B4-BE49-F238E27FC236}">
                <a16:creationId xmlns:a16="http://schemas.microsoft.com/office/drawing/2014/main" id="{F7BA8ADE-BC58-85EE-8EEE-F876E87F87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198633" y="4872540"/>
            <a:ext cx="1227841" cy="122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5708-392D-A5E2-6F9A-98D6FEDD4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PH academia?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71221-02A3-A6CF-0747-C44457879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1845503"/>
            <a:ext cx="634024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Freedom to define your work (if you can find funder, collaborators and supervisors) </a:t>
            </a:r>
          </a:p>
          <a:p>
            <a:r>
              <a:rPr lang="en-GB" dirty="0"/>
              <a:t>Develop the evidence base in the areas where you think it is really needed for public health</a:t>
            </a:r>
          </a:p>
          <a:p>
            <a:r>
              <a:rPr lang="en-GB" dirty="0"/>
              <a:t>Learn new techniques and methods</a:t>
            </a:r>
          </a:p>
          <a:p>
            <a:r>
              <a:rPr lang="en-GB" dirty="0"/>
              <a:t>Work and collaborate locally, nationally or internationally </a:t>
            </a:r>
          </a:p>
          <a:p>
            <a:r>
              <a:rPr lang="en-GB" dirty="0"/>
              <a:t>Be a “bridge” between public health research and public health policy/delivery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New Nottingham bridge will now not open until 2026, council says - BBC News">
            <a:extLst>
              <a:ext uri="{FF2B5EF4-FFF2-40B4-BE49-F238E27FC236}">
                <a16:creationId xmlns:a16="http://schemas.microsoft.com/office/drawing/2014/main" id="{8783F55F-549D-E67C-1040-88BF8E050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1"/>
          <a:stretch>
            <a:fillRect/>
          </a:stretch>
        </p:blipFill>
        <p:spPr bwMode="auto">
          <a:xfrm>
            <a:off x="6833704" y="1690688"/>
            <a:ext cx="5103192" cy="41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E63B-6B25-13CF-D18C-1D757C33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101269"/>
            <a:ext cx="10515600" cy="1325563"/>
          </a:xfrm>
        </p:spPr>
        <p:txBody>
          <a:bodyPr/>
          <a:lstStyle/>
          <a:p>
            <a:r>
              <a:rPr lang="en-GB" b="1" dirty="0"/>
              <a:t>What do we actually research? East </a:t>
            </a:r>
            <a:r>
              <a:rPr lang="en-GB" b="1" dirty="0" err="1"/>
              <a:t>Mids</a:t>
            </a:r>
            <a:r>
              <a:rPr lang="en-GB" b="1" dirty="0"/>
              <a:t> examples</a:t>
            </a:r>
          </a:p>
        </p:txBody>
      </p:sp>
      <p:pic>
        <p:nvPicPr>
          <p:cNvPr id="4" name="Picture 3" descr="A logo on a green background&#10;&#10;Description automatically generated">
            <a:extLst>
              <a:ext uri="{FF2B5EF4-FFF2-40B4-BE49-F238E27FC236}">
                <a16:creationId xmlns:a16="http://schemas.microsoft.com/office/drawing/2014/main" id="{548329DD-5735-3290-E3C9-453AE1CEC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r="26119"/>
          <a:stretch/>
        </p:blipFill>
        <p:spPr>
          <a:xfrm>
            <a:off x="1084836" y="5274635"/>
            <a:ext cx="893691" cy="1162324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7E398FC-A3A9-FF94-9566-6B2212A48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/>
        </p:blipFill>
        <p:spPr>
          <a:xfrm>
            <a:off x="821176" y="1426832"/>
            <a:ext cx="1421012" cy="12495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8BBE22-9955-92A5-ADAD-29F4483AE87F}"/>
              </a:ext>
            </a:extLst>
          </p:cNvPr>
          <p:cNvSpPr txBox="1"/>
          <p:nvPr/>
        </p:nvSpPr>
        <p:spPr>
          <a:xfrm>
            <a:off x="2279525" y="1519796"/>
            <a:ext cx="952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John, C., </a:t>
            </a:r>
            <a:r>
              <a:rPr lang="en-GB" dirty="0"/>
              <a:t>Guyatt, A. L., Shrine, N., </a:t>
            </a:r>
            <a:r>
              <a:rPr lang="en-GB" b="1" dirty="0"/>
              <a:t>Packer, R</a:t>
            </a:r>
            <a:r>
              <a:rPr lang="en-GB" dirty="0"/>
              <a:t>., Olafsdottir, T. A., Liu, J., ... &amp; Tobin, M. D. (2022). Genetic associations and architecture of asthma-COPD overlap. </a:t>
            </a:r>
            <a:r>
              <a:rPr lang="en-GB" i="1" dirty="0"/>
              <a:t>Chest</a:t>
            </a:r>
            <a:r>
              <a:rPr lang="en-GB" dirty="0"/>
              <a:t>, </a:t>
            </a:r>
            <a:r>
              <a:rPr lang="en-GB" i="1" dirty="0"/>
              <a:t>161</a:t>
            </a:r>
            <a:r>
              <a:rPr lang="en-GB" dirty="0"/>
              <a:t>(5), 1155-1166.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Taylor, M. J., Orton, E., </a:t>
            </a:r>
            <a:r>
              <a:rPr lang="en-GB" dirty="0"/>
              <a:t>Patel, T., Timblin, C., Clarke, R., Watson, M. C., ... &amp; Kendrick, D. (2023). Effectiveness of systematically delivered evidence-based home safety promotion to improve child home safety practices: a controlled before-and-after study. </a:t>
            </a:r>
            <a:r>
              <a:rPr lang="en-GB" i="1" dirty="0"/>
              <a:t>Injury prevention</a:t>
            </a:r>
            <a:r>
              <a:rPr lang="en-GB" dirty="0"/>
              <a:t>, </a:t>
            </a:r>
            <a:r>
              <a:rPr lang="en-GB" i="1" dirty="0"/>
              <a:t>29</a:t>
            </a:r>
            <a:r>
              <a:rPr lang="en-GB" dirty="0"/>
              <a:t>(3), 227-233.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Fletcher, R., Brough, G</a:t>
            </a:r>
            <a:r>
              <a:rPr lang="en-GB" dirty="0"/>
              <a:t>., Macmillan, D., Brock, L., </a:t>
            </a:r>
            <a:r>
              <a:rPr lang="en-GB" dirty="0" err="1"/>
              <a:t>Asgiersson</a:t>
            </a:r>
            <a:r>
              <a:rPr lang="en-GB" dirty="0"/>
              <a:t>, K., &amp; Wilson, E. (2025). Exploring the informational needs and use of information by patients undergoing risk-reducing breast surgery: a qualitative study. </a:t>
            </a:r>
            <a:r>
              <a:rPr lang="en-GB" i="1" dirty="0"/>
              <a:t>International Journal of Health Promotion and Education</a:t>
            </a:r>
            <a:r>
              <a:rPr lang="en-GB" dirty="0"/>
              <a:t>, </a:t>
            </a:r>
            <a:r>
              <a:rPr lang="en-GB" i="1" dirty="0"/>
              <a:t>63</a:t>
            </a:r>
            <a:r>
              <a:rPr lang="en-GB" dirty="0"/>
              <a:t>(1), 28-42.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Davies, N. P., Wilson, R., Winder, M. S., </a:t>
            </a:r>
            <a:r>
              <a:rPr lang="en-GB" b="1" dirty="0" err="1"/>
              <a:t>Tunster</a:t>
            </a:r>
            <a:r>
              <a:rPr lang="en-GB" b="1" dirty="0"/>
              <a:t>, S. J., McVicar, K., Thakrar, S., Willams, J. &amp; Reid, A. </a:t>
            </a:r>
            <a:r>
              <a:rPr lang="en-GB" dirty="0"/>
              <a:t>(2024). ChatGPT sits the DFPH exam: large language model performance and potential to support public health learning. BMC Medical Education, 24(1), 57.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AB1A78-8284-12F0-9DE7-189EFB41E4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22" b="21552"/>
          <a:stretch>
            <a:fillRect/>
          </a:stretch>
        </p:blipFill>
        <p:spPr>
          <a:xfrm>
            <a:off x="760534" y="3975561"/>
            <a:ext cx="1481654" cy="106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FBC2F-3E0F-E813-3A91-17CA299260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6697"/>
          <a:stretch>
            <a:fillRect/>
          </a:stretch>
        </p:blipFill>
        <p:spPr>
          <a:xfrm>
            <a:off x="831451" y="2578520"/>
            <a:ext cx="1400462" cy="11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599</Words>
  <Application>Microsoft Office PowerPoint</Application>
  <PresentationFormat>Widescreen</PresentationFormat>
  <Paragraphs>52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Academia and public health training</vt:lpstr>
      <vt:lpstr>What is public health academia? </vt:lpstr>
      <vt:lpstr>All public health registrars have academic component to training</vt:lpstr>
      <vt:lpstr>Some public health registrars take up optional extras</vt:lpstr>
      <vt:lpstr>PowerPoint Presentation</vt:lpstr>
      <vt:lpstr>Why PH academia?</vt:lpstr>
      <vt:lpstr>What do we actually research? East Mids examples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Davies (staff)</dc:creator>
  <cp:lastModifiedBy>Bakhshi-Thaker, Pooja</cp:lastModifiedBy>
  <cp:revision>3</cp:revision>
  <dcterms:created xsi:type="dcterms:W3CDTF">2024-06-07T08:36:17Z</dcterms:created>
  <dcterms:modified xsi:type="dcterms:W3CDTF">2025-08-12T16:22:01Z</dcterms:modified>
</cp:coreProperties>
</file>