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1" r:id="rId3"/>
    <p:sldId id="272" r:id="rId4"/>
    <p:sldId id="276" r:id="rId5"/>
    <p:sldId id="278" r:id="rId6"/>
    <p:sldId id="277" r:id="rId7"/>
    <p:sldId id="275" r:id="rId8"/>
    <p:sldId id="267" r:id="rId9"/>
    <p:sldId id="27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669" autoAdjust="0"/>
  </p:normalViewPr>
  <p:slideViewPr>
    <p:cSldViewPr snapToGrid="0">
      <p:cViewPr varScale="1">
        <p:scale>
          <a:sx n="40" d="100"/>
          <a:sy n="40" d="100"/>
        </p:scale>
        <p:origin x="168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1093B6-42C1-4610-9AEC-682E40CDD79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C3F354E-7800-4B97-9F6E-D9E6F6CFC4FE}">
      <dgm:prSet/>
      <dgm:spPr/>
      <dgm:t>
        <a:bodyPr/>
        <a:lstStyle/>
        <a:p>
          <a:pPr>
            <a:lnSpc>
              <a:spcPct val="100000"/>
            </a:lnSpc>
          </a:pPr>
          <a:r>
            <a:rPr lang="en-GB" dirty="0"/>
            <a:t>More complete contextual understanding of UK public health challenges</a:t>
          </a:r>
          <a:endParaRPr lang="en-US" dirty="0"/>
        </a:p>
      </dgm:t>
    </dgm:pt>
    <dgm:pt modelId="{5475F377-559B-4015-92B9-C8D2040EDB2C}" type="parTrans" cxnId="{CC7EAE7D-DEF9-4300-BAD5-EF373695BDC2}">
      <dgm:prSet/>
      <dgm:spPr/>
      <dgm:t>
        <a:bodyPr/>
        <a:lstStyle/>
        <a:p>
          <a:endParaRPr lang="en-US"/>
        </a:p>
      </dgm:t>
    </dgm:pt>
    <dgm:pt modelId="{94988D0B-8FD9-4497-8A90-B4E52D03941B}" type="sibTrans" cxnId="{CC7EAE7D-DEF9-4300-BAD5-EF373695BDC2}">
      <dgm:prSet/>
      <dgm:spPr/>
      <dgm:t>
        <a:bodyPr/>
        <a:lstStyle/>
        <a:p>
          <a:endParaRPr lang="en-US"/>
        </a:p>
      </dgm:t>
    </dgm:pt>
    <dgm:pt modelId="{3506BEF9-7C58-4B22-816A-4BF00EA81AB7}">
      <dgm:prSet/>
      <dgm:spPr/>
      <dgm:t>
        <a:bodyPr/>
        <a:lstStyle/>
        <a:p>
          <a:pPr>
            <a:lnSpc>
              <a:spcPct val="100000"/>
            </a:lnSpc>
          </a:pPr>
          <a:r>
            <a:rPr lang="en-US"/>
            <a:t>Understanding of guidelines and legislation at international level and how they translate to UK</a:t>
          </a:r>
        </a:p>
      </dgm:t>
    </dgm:pt>
    <dgm:pt modelId="{0E47FEF4-2F5F-4B32-8064-39D0A551E07A}" type="parTrans" cxnId="{D114052E-2D21-44B9-80B4-9C72D00026EF}">
      <dgm:prSet/>
      <dgm:spPr/>
      <dgm:t>
        <a:bodyPr/>
        <a:lstStyle/>
        <a:p>
          <a:endParaRPr lang="en-US"/>
        </a:p>
      </dgm:t>
    </dgm:pt>
    <dgm:pt modelId="{E5023427-9E04-4E38-B0F0-59F350E2F292}" type="sibTrans" cxnId="{D114052E-2D21-44B9-80B4-9C72D00026EF}">
      <dgm:prSet/>
      <dgm:spPr/>
      <dgm:t>
        <a:bodyPr/>
        <a:lstStyle/>
        <a:p>
          <a:endParaRPr lang="en-US"/>
        </a:p>
      </dgm:t>
    </dgm:pt>
    <dgm:pt modelId="{693C5E73-927A-48FD-B9AA-A3B45FAE203B}">
      <dgm:prSet/>
      <dgm:spPr/>
      <dgm:t>
        <a:bodyPr/>
        <a:lstStyle/>
        <a:p>
          <a:pPr>
            <a:lnSpc>
              <a:spcPct val="100000"/>
            </a:lnSpc>
          </a:pPr>
          <a:r>
            <a:rPr lang="en-GB"/>
            <a:t>Perspective of other health systems and public health systems</a:t>
          </a:r>
          <a:endParaRPr lang="en-US"/>
        </a:p>
      </dgm:t>
    </dgm:pt>
    <dgm:pt modelId="{8A2C5D0D-8EFA-47F7-B487-0264B83F69F8}" type="parTrans" cxnId="{020E2F16-6DA0-44BB-A58F-360635C004A8}">
      <dgm:prSet/>
      <dgm:spPr/>
      <dgm:t>
        <a:bodyPr/>
        <a:lstStyle/>
        <a:p>
          <a:endParaRPr lang="en-US"/>
        </a:p>
      </dgm:t>
    </dgm:pt>
    <dgm:pt modelId="{84ACD8AA-2790-4B47-84F4-E4D1922933D4}" type="sibTrans" cxnId="{020E2F16-6DA0-44BB-A58F-360635C004A8}">
      <dgm:prSet/>
      <dgm:spPr/>
      <dgm:t>
        <a:bodyPr/>
        <a:lstStyle/>
        <a:p>
          <a:endParaRPr lang="en-US"/>
        </a:p>
      </dgm:t>
    </dgm:pt>
    <dgm:pt modelId="{713A8EE5-FE17-4E62-AB17-462947E05DD9}">
      <dgm:prSet/>
      <dgm:spPr/>
      <dgm:t>
        <a:bodyPr/>
        <a:lstStyle/>
        <a:p>
          <a:pPr>
            <a:lnSpc>
              <a:spcPct val="100000"/>
            </a:lnSpc>
          </a:pPr>
          <a:r>
            <a:rPr lang="en-US"/>
            <a:t>Awareness of international level health structures, collaboration and partnerships</a:t>
          </a:r>
        </a:p>
      </dgm:t>
    </dgm:pt>
    <dgm:pt modelId="{8BC0D100-8CE7-463A-B4D9-74FC42030591}" type="parTrans" cxnId="{3334EB41-1F7A-4AE2-A535-FEC141127C9A}">
      <dgm:prSet/>
      <dgm:spPr/>
      <dgm:t>
        <a:bodyPr/>
        <a:lstStyle/>
        <a:p>
          <a:endParaRPr lang="en-US"/>
        </a:p>
      </dgm:t>
    </dgm:pt>
    <dgm:pt modelId="{8B663617-49C4-4EC7-8E89-E1DECA0F1108}" type="sibTrans" cxnId="{3334EB41-1F7A-4AE2-A535-FEC141127C9A}">
      <dgm:prSet/>
      <dgm:spPr/>
      <dgm:t>
        <a:bodyPr/>
        <a:lstStyle/>
        <a:p>
          <a:endParaRPr lang="en-US"/>
        </a:p>
      </dgm:t>
    </dgm:pt>
    <dgm:pt modelId="{F01503AA-F577-4BDA-9728-5B9DDBBEE84B}" type="pres">
      <dgm:prSet presAssocID="{BC1093B6-42C1-4610-9AEC-682E40CDD79E}" presName="root" presStyleCnt="0">
        <dgm:presLayoutVars>
          <dgm:dir/>
          <dgm:resizeHandles val="exact"/>
        </dgm:presLayoutVars>
      </dgm:prSet>
      <dgm:spPr/>
    </dgm:pt>
    <dgm:pt modelId="{C1A407A6-AE96-4084-B43E-7DAEA46D1C2B}" type="pres">
      <dgm:prSet presAssocID="{3C3F354E-7800-4B97-9F6E-D9E6F6CFC4FE}" presName="compNode" presStyleCnt="0"/>
      <dgm:spPr/>
    </dgm:pt>
    <dgm:pt modelId="{36C69E0F-2633-41D2-A431-4970BB12D9D5}" type="pres">
      <dgm:prSet presAssocID="{3C3F354E-7800-4B97-9F6E-D9E6F6CFC4FE}" presName="bgRect" presStyleLbl="bgShp" presStyleIdx="0" presStyleCnt="4"/>
      <dgm:spPr/>
    </dgm:pt>
    <dgm:pt modelId="{7EF952B8-C58F-40FA-8A6A-87A3CB179843}" type="pres">
      <dgm:prSet presAssocID="{3C3F354E-7800-4B97-9F6E-D9E6F6CFC4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E35258A3-8BBD-4DA7-BFC8-59326C10C11F}" type="pres">
      <dgm:prSet presAssocID="{3C3F354E-7800-4B97-9F6E-D9E6F6CFC4FE}" presName="spaceRect" presStyleCnt="0"/>
      <dgm:spPr/>
    </dgm:pt>
    <dgm:pt modelId="{E6F25048-D60D-4B12-B247-25C808FF5041}" type="pres">
      <dgm:prSet presAssocID="{3C3F354E-7800-4B97-9F6E-D9E6F6CFC4FE}" presName="parTx" presStyleLbl="revTx" presStyleIdx="0" presStyleCnt="4">
        <dgm:presLayoutVars>
          <dgm:chMax val="0"/>
          <dgm:chPref val="0"/>
        </dgm:presLayoutVars>
      </dgm:prSet>
      <dgm:spPr/>
    </dgm:pt>
    <dgm:pt modelId="{66942861-3567-482D-B895-73BDFEF5F4E4}" type="pres">
      <dgm:prSet presAssocID="{94988D0B-8FD9-4497-8A90-B4E52D03941B}" presName="sibTrans" presStyleCnt="0"/>
      <dgm:spPr/>
    </dgm:pt>
    <dgm:pt modelId="{EFB92EED-5183-46F7-A79A-45F6FCA415A6}" type="pres">
      <dgm:prSet presAssocID="{3506BEF9-7C58-4B22-816A-4BF00EA81AB7}" presName="compNode" presStyleCnt="0"/>
      <dgm:spPr/>
    </dgm:pt>
    <dgm:pt modelId="{01DB72DB-0B3D-422F-B5F9-7FDE0DC0DD9B}" type="pres">
      <dgm:prSet presAssocID="{3506BEF9-7C58-4B22-816A-4BF00EA81AB7}" presName="bgRect" presStyleLbl="bgShp" presStyleIdx="1" presStyleCnt="4"/>
      <dgm:spPr/>
    </dgm:pt>
    <dgm:pt modelId="{B856CDBE-975F-4F05-AB88-254CFDB27E96}" type="pres">
      <dgm:prSet presAssocID="{3506BEF9-7C58-4B22-816A-4BF00EA81A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2428145D-2735-486F-A317-F933FD9BF5F3}" type="pres">
      <dgm:prSet presAssocID="{3506BEF9-7C58-4B22-816A-4BF00EA81AB7}" presName="spaceRect" presStyleCnt="0"/>
      <dgm:spPr/>
    </dgm:pt>
    <dgm:pt modelId="{8300FADD-6A22-41B2-848A-ACD51377819C}" type="pres">
      <dgm:prSet presAssocID="{3506BEF9-7C58-4B22-816A-4BF00EA81AB7}" presName="parTx" presStyleLbl="revTx" presStyleIdx="1" presStyleCnt="4">
        <dgm:presLayoutVars>
          <dgm:chMax val="0"/>
          <dgm:chPref val="0"/>
        </dgm:presLayoutVars>
      </dgm:prSet>
      <dgm:spPr/>
    </dgm:pt>
    <dgm:pt modelId="{3D46902F-1F9B-4115-A3C9-B6BEC4E3DB67}" type="pres">
      <dgm:prSet presAssocID="{E5023427-9E04-4E38-B0F0-59F350E2F292}" presName="sibTrans" presStyleCnt="0"/>
      <dgm:spPr/>
    </dgm:pt>
    <dgm:pt modelId="{2967289C-55A4-4A95-A894-1ADD43A4FDC7}" type="pres">
      <dgm:prSet presAssocID="{693C5E73-927A-48FD-B9AA-A3B45FAE203B}" presName="compNode" presStyleCnt="0"/>
      <dgm:spPr/>
    </dgm:pt>
    <dgm:pt modelId="{8E0A5663-A4A2-4C85-8EC4-155FEB450C24}" type="pres">
      <dgm:prSet presAssocID="{693C5E73-927A-48FD-B9AA-A3B45FAE203B}" presName="bgRect" presStyleLbl="bgShp" presStyleIdx="2" presStyleCnt="4"/>
      <dgm:spPr/>
    </dgm:pt>
    <dgm:pt modelId="{7F62D7DB-607A-4380-9D4A-2611F50504A8}" type="pres">
      <dgm:prSet presAssocID="{693C5E73-927A-48FD-B9AA-A3B45FAE203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CD713C57-59D9-4403-9BE6-B6A117510ACD}" type="pres">
      <dgm:prSet presAssocID="{693C5E73-927A-48FD-B9AA-A3B45FAE203B}" presName="spaceRect" presStyleCnt="0"/>
      <dgm:spPr/>
    </dgm:pt>
    <dgm:pt modelId="{1B0E9357-78F4-4CF3-ABFC-8B0A083EAFFA}" type="pres">
      <dgm:prSet presAssocID="{693C5E73-927A-48FD-B9AA-A3B45FAE203B}" presName="parTx" presStyleLbl="revTx" presStyleIdx="2" presStyleCnt="4">
        <dgm:presLayoutVars>
          <dgm:chMax val="0"/>
          <dgm:chPref val="0"/>
        </dgm:presLayoutVars>
      </dgm:prSet>
      <dgm:spPr/>
    </dgm:pt>
    <dgm:pt modelId="{33B253B8-DE56-4B6F-B37E-35548DB82422}" type="pres">
      <dgm:prSet presAssocID="{84ACD8AA-2790-4B47-84F4-E4D1922933D4}" presName="sibTrans" presStyleCnt="0"/>
      <dgm:spPr/>
    </dgm:pt>
    <dgm:pt modelId="{1223A2AF-4BB5-4040-A79B-C54B8C985B00}" type="pres">
      <dgm:prSet presAssocID="{713A8EE5-FE17-4E62-AB17-462947E05DD9}" presName="compNode" presStyleCnt="0"/>
      <dgm:spPr/>
    </dgm:pt>
    <dgm:pt modelId="{F0DADAC2-D71B-42EC-B41E-689B9A793E58}" type="pres">
      <dgm:prSet presAssocID="{713A8EE5-FE17-4E62-AB17-462947E05DD9}" presName="bgRect" presStyleLbl="bgShp" presStyleIdx="3" presStyleCnt="4"/>
      <dgm:spPr/>
    </dgm:pt>
    <dgm:pt modelId="{6924E08C-A851-4884-BD3D-10CD7433430D}" type="pres">
      <dgm:prSet presAssocID="{713A8EE5-FE17-4E62-AB17-462947E05DD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2AF846A0-2C64-4FD0-9737-A4A9C8E8CDC1}" type="pres">
      <dgm:prSet presAssocID="{713A8EE5-FE17-4E62-AB17-462947E05DD9}" presName="spaceRect" presStyleCnt="0"/>
      <dgm:spPr/>
    </dgm:pt>
    <dgm:pt modelId="{44495057-D1E9-4F89-BDAA-8652B1CCD986}" type="pres">
      <dgm:prSet presAssocID="{713A8EE5-FE17-4E62-AB17-462947E05DD9}" presName="parTx" presStyleLbl="revTx" presStyleIdx="3" presStyleCnt="4">
        <dgm:presLayoutVars>
          <dgm:chMax val="0"/>
          <dgm:chPref val="0"/>
        </dgm:presLayoutVars>
      </dgm:prSet>
      <dgm:spPr/>
    </dgm:pt>
  </dgm:ptLst>
  <dgm:cxnLst>
    <dgm:cxn modelId="{020E2F16-6DA0-44BB-A58F-360635C004A8}" srcId="{BC1093B6-42C1-4610-9AEC-682E40CDD79E}" destId="{693C5E73-927A-48FD-B9AA-A3B45FAE203B}" srcOrd="2" destOrd="0" parTransId="{8A2C5D0D-8EFA-47F7-B487-0264B83F69F8}" sibTransId="{84ACD8AA-2790-4B47-84F4-E4D1922933D4}"/>
    <dgm:cxn modelId="{20DA411E-EBC7-43D9-95E7-53086C618E5D}" type="presOf" srcId="{3C3F354E-7800-4B97-9F6E-D9E6F6CFC4FE}" destId="{E6F25048-D60D-4B12-B247-25C808FF5041}" srcOrd="0" destOrd="0" presId="urn:microsoft.com/office/officeart/2018/2/layout/IconVerticalSolidList"/>
    <dgm:cxn modelId="{D114052E-2D21-44B9-80B4-9C72D00026EF}" srcId="{BC1093B6-42C1-4610-9AEC-682E40CDD79E}" destId="{3506BEF9-7C58-4B22-816A-4BF00EA81AB7}" srcOrd="1" destOrd="0" parTransId="{0E47FEF4-2F5F-4B32-8064-39D0A551E07A}" sibTransId="{E5023427-9E04-4E38-B0F0-59F350E2F292}"/>
    <dgm:cxn modelId="{3334EB41-1F7A-4AE2-A535-FEC141127C9A}" srcId="{BC1093B6-42C1-4610-9AEC-682E40CDD79E}" destId="{713A8EE5-FE17-4E62-AB17-462947E05DD9}" srcOrd="3" destOrd="0" parTransId="{8BC0D100-8CE7-463A-B4D9-74FC42030591}" sibTransId="{8B663617-49C4-4EC7-8E89-E1DECA0F1108}"/>
    <dgm:cxn modelId="{4B7D4051-48C5-4B17-8C3E-787E59A74C5A}" type="presOf" srcId="{713A8EE5-FE17-4E62-AB17-462947E05DD9}" destId="{44495057-D1E9-4F89-BDAA-8652B1CCD986}" srcOrd="0" destOrd="0" presId="urn:microsoft.com/office/officeart/2018/2/layout/IconVerticalSolidList"/>
    <dgm:cxn modelId="{0C0A2673-A351-46E1-940D-26017B62B8D1}" type="presOf" srcId="{3506BEF9-7C58-4B22-816A-4BF00EA81AB7}" destId="{8300FADD-6A22-41B2-848A-ACD51377819C}" srcOrd="0" destOrd="0" presId="urn:microsoft.com/office/officeart/2018/2/layout/IconVerticalSolidList"/>
    <dgm:cxn modelId="{CC7EAE7D-DEF9-4300-BAD5-EF373695BDC2}" srcId="{BC1093B6-42C1-4610-9AEC-682E40CDD79E}" destId="{3C3F354E-7800-4B97-9F6E-D9E6F6CFC4FE}" srcOrd="0" destOrd="0" parTransId="{5475F377-559B-4015-92B9-C8D2040EDB2C}" sibTransId="{94988D0B-8FD9-4497-8A90-B4E52D03941B}"/>
    <dgm:cxn modelId="{70E37FAB-8D7D-423C-B630-4FF69256BE84}" type="presOf" srcId="{693C5E73-927A-48FD-B9AA-A3B45FAE203B}" destId="{1B0E9357-78F4-4CF3-ABFC-8B0A083EAFFA}" srcOrd="0" destOrd="0" presId="urn:microsoft.com/office/officeart/2018/2/layout/IconVerticalSolidList"/>
    <dgm:cxn modelId="{FFF850D4-8819-4F84-B907-C7992B7C712C}" type="presOf" srcId="{BC1093B6-42C1-4610-9AEC-682E40CDD79E}" destId="{F01503AA-F577-4BDA-9728-5B9DDBBEE84B}" srcOrd="0" destOrd="0" presId="urn:microsoft.com/office/officeart/2018/2/layout/IconVerticalSolidList"/>
    <dgm:cxn modelId="{E45C04B6-604D-4F5D-A14F-45E6300BED1C}" type="presParOf" srcId="{F01503AA-F577-4BDA-9728-5B9DDBBEE84B}" destId="{C1A407A6-AE96-4084-B43E-7DAEA46D1C2B}" srcOrd="0" destOrd="0" presId="urn:microsoft.com/office/officeart/2018/2/layout/IconVerticalSolidList"/>
    <dgm:cxn modelId="{150681E4-B6F2-4A97-A8E6-3FEE515D1050}" type="presParOf" srcId="{C1A407A6-AE96-4084-B43E-7DAEA46D1C2B}" destId="{36C69E0F-2633-41D2-A431-4970BB12D9D5}" srcOrd="0" destOrd="0" presId="urn:microsoft.com/office/officeart/2018/2/layout/IconVerticalSolidList"/>
    <dgm:cxn modelId="{945AF0DE-7034-47FF-824F-5E5B9369BA04}" type="presParOf" srcId="{C1A407A6-AE96-4084-B43E-7DAEA46D1C2B}" destId="{7EF952B8-C58F-40FA-8A6A-87A3CB179843}" srcOrd="1" destOrd="0" presId="urn:microsoft.com/office/officeart/2018/2/layout/IconVerticalSolidList"/>
    <dgm:cxn modelId="{57802F08-159C-48BE-8BF4-43C3EB485604}" type="presParOf" srcId="{C1A407A6-AE96-4084-B43E-7DAEA46D1C2B}" destId="{E35258A3-8BBD-4DA7-BFC8-59326C10C11F}" srcOrd="2" destOrd="0" presId="urn:microsoft.com/office/officeart/2018/2/layout/IconVerticalSolidList"/>
    <dgm:cxn modelId="{5973A028-9E81-4D05-B01F-DF1FEFC12B78}" type="presParOf" srcId="{C1A407A6-AE96-4084-B43E-7DAEA46D1C2B}" destId="{E6F25048-D60D-4B12-B247-25C808FF5041}" srcOrd="3" destOrd="0" presId="urn:microsoft.com/office/officeart/2018/2/layout/IconVerticalSolidList"/>
    <dgm:cxn modelId="{FF2621DE-480D-4914-A884-5CCD4DFD39E3}" type="presParOf" srcId="{F01503AA-F577-4BDA-9728-5B9DDBBEE84B}" destId="{66942861-3567-482D-B895-73BDFEF5F4E4}" srcOrd="1" destOrd="0" presId="urn:microsoft.com/office/officeart/2018/2/layout/IconVerticalSolidList"/>
    <dgm:cxn modelId="{57EB2013-465E-4E8B-9139-1FFC91A9BD69}" type="presParOf" srcId="{F01503AA-F577-4BDA-9728-5B9DDBBEE84B}" destId="{EFB92EED-5183-46F7-A79A-45F6FCA415A6}" srcOrd="2" destOrd="0" presId="urn:microsoft.com/office/officeart/2018/2/layout/IconVerticalSolidList"/>
    <dgm:cxn modelId="{639008FA-1AF2-46AE-85FF-48BD8A7FDBA1}" type="presParOf" srcId="{EFB92EED-5183-46F7-A79A-45F6FCA415A6}" destId="{01DB72DB-0B3D-422F-B5F9-7FDE0DC0DD9B}" srcOrd="0" destOrd="0" presId="urn:microsoft.com/office/officeart/2018/2/layout/IconVerticalSolidList"/>
    <dgm:cxn modelId="{BBFE41ED-A0FA-4506-9856-C539FE3F7436}" type="presParOf" srcId="{EFB92EED-5183-46F7-A79A-45F6FCA415A6}" destId="{B856CDBE-975F-4F05-AB88-254CFDB27E96}" srcOrd="1" destOrd="0" presId="urn:microsoft.com/office/officeart/2018/2/layout/IconVerticalSolidList"/>
    <dgm:cxn modelId="{59616C2F-1049-484B-B9B9-D7526F5FA70E}" type="presParOf" srcId="{EFB92EED-5183-46F7-A79A-45F6FCA415A6}" destId="{2428145D-2735-486F-A317-F933FD9BF5F3}" srcOrd="2" destOrd="0" presId="urn:microsoft.com/office/officeart/2018/2/layout/IconVerticalSolidList"/>
    <dgm:cxn modelId="{55902DF6-0E5C-4102-BF25-D4C0AD6B5CFA}" type="presParOf" srcId="{EFB92EED-5183-46F7-A79A-45F6FCA415A6}" destId="{8300FADD-6A22-41B2-848A-ACD51377819C}" srcOrd="3" destOrd="0" presId="urn:microsoft.com/office/officeart/2018/2/layout/IconVerticalSolidList"/>
    <dgm:cxn modelId="{F2F6A54D-7AA3-432F-85F3-CB7360D11F6C}" type="presParOf" srcId="{F01503AA-F577-4BDA-9728-5B9DDBBEE84B}" destId="{3D46902F-1F9B-4115-A3C9-B6BEC4E3DB67}" srcOrd="3" destOrd="0" presId="urn:microsoft.com/office/officeart/2018/2/layout/IconVerticalSolidList"/>
    <dgm:cxn modelId="{0664A7B6-BE5B-4ACB-8B7A-3A3AC1755459}" type="presParOf" srcId="{F01503AA-F577-4BDA-9728-5B9DDBBEE84B}" destId="{2967289C-55A4-4A95-A894-1ADD43A4FDC7}" srcOrd="4" destOrd="0" presId="urn:microsoft.com/office/officeart/2018/2/layout/IconVerticalSolidList"/>
    <dgm:cxn modelId="{D44C8966-1E02-4117-AEE4-975C90B217AB}" type="presParOf" srcId="{2967289C-55A4-4A95-A894-1ADD43A4FDC7}" destId="{8E0A5663-A4A2-4C85-8EC4-155FEB450C24}" srcOrd="0" destOrd="0" presId="urn:microsoft.com/office/officeart/2018/2/layout/IconVerticalSolidList"/>
    <dgm:cxn modelId="{FFF03C9D-00A0-4632-8626-8A2AE18E8E62}" type="presParOf" srcId="{2967289C-55A4-4A95-A894-1ADD43A4FDC7}" destId="{7F62D7DB-607A-4380-9D4A-2611F50504A8}" srcOrd="1" destOrd="0" presId="urn:microsoft.com/office/officeart/2018/2/layout/IconVerticalSolidList"/>
    <dgm:cxn modelId="{8A90A0DB-E807-4DF4-ACB0-01E7A7A6C772}" type="presParOf" srcId="{2967289C-55A4-4A95-A894-1ADD43A4FDC7}" destId="{CD713C57-59D9-4403-9BE6-B6A117510ACD}" srcOrd="2" destOrd="0" presId="urn:microsoft.com/office/officeart/2018/2/layout/IconVerticalSolidList"/>
    <dgm:cxn modelId="{F51BD9AA-9866-4E72-A79D-853A21EFAF68}" type="presParOf" srcId="{2967289C-55A4-4A95-A894-1ADD43A4FDC7}" destId="{1B0E9357-78F4-4CF3-ABFC-8B0A083EAFFA}" srcOrd="3" destOrd="0" presId="urn:microsoft.com/office/officeart/2018/2/layout/IconVerticalSolidList"/>
    <dgm:cxn modelId="{3E97988E-7C9C-4A80-82BE-C6DB3B710765}" type="presParOf" srcId="{F01503AA-F577-4BDA-9728-5B9DDBBEE84B}" destId="{33B253B8-DE56-4B6F-B37E-35548DB82422}" srcOrd="5" destOrd="0" presId="urn:microsoft.com/office/officeart/2018/2/layout/IconVerticalSolidList"/>
    <dgm:cxn modelId="{1559DAC2-46D1-4DA3-9D86-BB6655957AAD}" type="presParOf" srcId="{F01503AA-F577-4BDA-9728-5B9DDBBEE84B}" destId="{1223A2AF-4BB5-4040-A79B-C54B8C985B00}" srcOrd="6" destOrd="0" presId="urn:microsoft.com/office/officeart/2018/2/layout/IconVerticalSolidList"/>
    <dgm:cxn modelId="{708CD1A3-35C9-4767-98C0-AD7F6EDB1F1E}" type="presParOf" srcId="{1223A2AF-4BB5-4040-A79B-C54B8C985B00}" destId="{F0DADAC2-D71B-42EC-B41E-689B9A793E58}" srcOrd="0" destOrd="0" presId="urn:microsoft.com/office/officeart/2018/2/layout/IconVerticalSolidList"/>
    <dgm:cxn modelId="{068C3AD4-6A19-44FE-B57F-E13AF22A58FB}" type="presParOf" srcId="{1223A2AF-4BB5-4040-A79B-C54B8C985B00}" destId="{6924E08C-A851-4884-BD3D-10CD7433430D}" srcOrd="1" destOrd="0" presId="urn:microsoft.com/office/officeart/2018/2/layout/IconVerticalSolidList"/>
    <dgm:cxn modelId="{DBE02BE5-8948-459C-B450-459F27F1353A}" type="presParOf" srcId="{1223A2AF-4BB5-4040-A79B-C54B8C985B00}" destId="{2AF846A0-2C64-4FD0-9737-A4A9C8E8CDC1}" srcOrd="2" destOrd="0" presId="urn:microsoft.com/office/officeart/2018/2/layout/IconVerticalSolidList"/>
    <dgm:cxn modelId="{348B23C9-1869-452D-8A0B-02A2A4A9AA5A}" type="presParOf" srcId="{1223A2AF-4BB5-4040-A79B-C54B8C985B00}" destId="{44495057-D1E9-4F89-BDAA-8652B1CCD98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3FFBD1-6B56-432E-9F2C-738505BA2A3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99376FC-390F-4DC1-A3C0-FB08EE9D633C}">
      <dgm:prSet/>
      <dgm:spPr/>
      <dgm:t>
        <a:bodyPr/>
        <a:lstStyle/>
        <a:p>
          <a:pPr>
            <a:lnSpc>
              <a:spcPct val="100000"/>
            </a:lnSpc>
          </a:pPr>
          <a:r>
            <a:rPr lang="en-US" dirty="0"/>
            <a:t>Scientific researcher for one module of a mixed-methods, multisite, international research project investigating the burden of COVID-19 amongst healthcare workers in Germany and Nigeria.</a:t>
          </a:r>
        </a:p>
      </dgm:t>
    </dgm:pt>
    <dgm:pt modelId="{911D61DD-2E9E-40C5-A273-70173FA6F8B1}" type="parTrans" cxnId="{4DABCE0D-7A82-4DE0-98EB-C62763C631AB}">
      <dgm:prSet/>
      <dgm:spPr/>
      <dgm:t>
        <a:bodyPr/>
        <a:lstStyle/>
        <a:p>
          <a:endParaRPr lang="en-US"/>
        </a:p>
      </dgm:t>
    </dgm:pt>
    <dgm:pt modelId="{F0C31693-50BB-44F2-A796-AEF178857997}" type="sibTrans" cxnId="{4DABCE0D-7A82-4DE0-98EB-C62763C631AB}">
      <dgm:prSet/>
      <dgm:spPr/>
      <dgm:t>
        <a:bodyPr/>
        <a:lstStyle/>
        <a:p>
          <a:endParaRPr lang="en-US"/>
        </a:p>
      </dgm:t>
    </dgm:pt>
    <dgm:pt modelId="{82B0A876-E51B-491A-962A-A3E86D56B5CB}">
      <dgm:prSet/>
      <dgm:spPr/>
      <dgm:t>
        <a:bodyPr/>
        <a:lstStyle/>
        <a:p>
          <a:pPr>
            <a:lnSpc>
              <a:spcPct val="100000"/>
            </a:lnSpc>
          </a:pPr>
          <a:r>
            <a:rPr lang="en-US" dirty="0"/>
            <a:t>The module evaluated the experiences of HCWs during COVID-19 to identify challenges, support needs, and effective coping strategies during health system shocks</a:t>
          </a:r>
        </a:p>
      </dgm:t>
    </dgm:pt>
    <dgm:pt modelId="{8D40A1D4-35F8-4909-9737-0A591109CC06}" type="parTrans" cxnId="{E645B9B9-286F-4392-9B60-65D6A8FBBCF2}">
      <dgm:prSet/>
      <dgm:spPr/>
      <dgm:t>
        <a:bodyPr/>
        <a:lstStyle/>
        <a:p>
          <a:endParaRPr lang="en-US"/>
        </a:p>
      </dgm:t>
    </dgm:pt>
    <dgm:pt modelId="{B534CE73-BE49-4A21-9BAC-E478AEB141B6}" type="sibTrans" cxnId="{E645B9B9-286F-4392-9B60-65D6A8FBBCF2}">
      <dgm:prSet/>
      <dgm:spPr/>
      <dgm:t>
        <a:bodyPr/>
        <a:lstStyle/>
        <a:p>
          <a:endParaRPr lang="en-US"/>
        </a:p>
      </dgm:t>
    </dgm:pt>
    <dgm:pt modelId="{CF489836-65D6-448F-8876-34873140405B}" type="pres">
      <dgm:prSet presAssocID="{E43FFBD1-6B56-432E-9F2C-738505BA2A30}" presName="root" presStyleCnt="0">
        <dgm:presLayoutVars>
          <dgm:dir/>
          <dgm:resizeHandles val="exact"/>
        </dgm:presLayoutVars>
      </dgm:prSet>
      <dgm:spPr/>
    </dgm:pt>
    <dgm:pt modelId="{75E33A83-925A-4C4D-A828-CCB8032F6047}" type="pres">
      <dgm:prSet presAssocID="{C99376FC-390F-4DC1-A3C0-FB08EE9D633C}" presName="compNode" presStyleCnt="0"/>
      <dgm:spPr/>
    </dgm:pt>
    <dgm:pt modelId="{4857EF88-8624-4D66-8943-0BC5D61FAD7A}" type="pres">
      <dgm:prSet presAssocID="{C99376FC-390F-4DC1-A3C0-FB08EE9D633C}" presName="bgRect" presStyleLbl="bgShp" presStyleIdx="0" presStyleCnt="2"/>
      <dgm:spPr/>
    </dgm:pt>
    <dgm:pt modelId="{B87EDBCC-6D91-40D6-9D88-DB4A2B05B7F5}" type="pres">
      <dgm:prSet presAssocID="{C99376FC-390F-4DC1-A3C0-FB08EE9D63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search"/>
        </a:ext>
      </dgm:extLst>
    </dgm:pt>
    <dgm:pt modelId="{13D2585F-E4A8-42C9-B129-CFEA2D6AA494}" type="pres">
      <dgm:prSet presAssocID="{C99376FC-390F-4DC1-A3C0-FB08EE9D633C}" presName="spaceRect" presStyleCnt="0"/>
      <dgm:spPr/>
    </dgm:pt>
    <dgm:pt modelId="{36AFF2AE-9532-4C4D-AFC4-7F05685E4C72}" type="pres">
      <dgm:prSet presAssocID="{C99376FC-390F-4DC1-A3C0-FB08EE9D633C}" presName="parTx" presStyleLbl="revTx" presStyleIdx="0" presStyleCnt="2">
        <dgm:presLayoutVars>
          <dgm:chMax val="0"/>
          <dgm:chPref val="0"/>
        </dgm:presLayoutVars>
      </dgm:prSet>
      <dgm:spPr/>
    </dgm:pt>
    <dgm:pt modelId="{5D27D55F-8BF6-47AE-8FBA-6010046FAF5E}" type="pres">
      <dgm:prSet presAssocID="{F0C31693-50BB-44F2-A796-AEF178857997}" presName="sibTrans" presStyleCnt="0"/>
      <dgm:spPr/>
    </dgm:pt>
    <dgm:pt modelId="{BD45177A-65C5-4ABE-8E7C-8205089E272B}" type="pres">
      <dgm:prSet presAssocID="{82B0A876-E51B-491A-962A-A3E86D56B5CB}" presName="compNode" presStyleCnt="0"/>
      <dgm:spPr/>
    </dgm:pt>
    <dgm:pt modelId="{77D40E38-CD69-4BBF-9847-6DEA79F1983E}" type="pres">
      <dgm:prSet presAssocID="{82B0A876-E51B-491A-962A-A3E86D56B5CB}" presName="bgRect" presStyleLbl="bgShp" presStyleIdx="1" presStyleCnt="2"/>
      <dgm:spPr/>
    </dgm:pt>
    <dgm:pt modelId="{29C4AEC0-C076-4A38-93CC-D0F0ECDFE22C}" type="pres">
      <dgm:prSet presAssocID="{82B0A876-E51B-491A-962A-A3E86D56B5C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B600B806-7DCC-456C-AF4C-5B20D93D1E65}" type="pres">
      <dgm:prSet presAssocID="{82B0A876-E51B-491A-962A-A3E86D56B5CB}" presName="spaceRect" presStyleCnt="0"/>
      <dgm:spPr/>
    </dgm:pt>
    <dgm:pt modelId="{B1D3ADD3-B7AB-4454-8C80-2FBCDE571321}" type="pres">
      <dgm:prSet presAssocID="{82B0A876-E51B-491A-962A-A3E86D56B5CB}" presName="parTx" presStyleLbl="revTx" presStyleIdx="1" presStyleCnt="2">
        <dgm:presLayoutVars>
          <dgm:chMax val="0"/>
          <dgm:chPref val="0"/>
        </dgm:presLayoutVars>
      </dgm:prSet>
      <dgm:spPr/>
    </dgm:pt>
  </dgm:ptLst>
  <dgm:cxnLst>
    <dgm:cxn modelId="{4DABCE0D-7A82-4DE0-98EB-C62763C631AB}" srcId="{E43FFBD1-6B56-432E-9F2C-738505BA2A30}" destId="{C99376FC-390F-4DC1-A3C0-FB08EE9D633C}" srcOrd="0" destOrd="0" parTransId="{911D61DD-2E9E-40C5-A273-70173FA6F8B1}" sibTransId="{F0C31693-50BB-44F2-A796-AEF178857997}"/>
    <dgm:cxn modelId="{C5571F2B-D845-4ABA-9F36-7AB6C8A7846C}" type="presOf" srcId="{E43FFBD1-6B56-432E-9F2C-738505BA2A30}" destId="{CF489836-65D6-448F-8876-34873140405B}" srcOrd="0" destOrd="0" presId="urn:microsoft.com/office/officeart/2018/2/layout/IconVerticalSolidList"/>
    <dgm:cxn modelId="{8BFF6B4E-067A-4007-ABEE-49926025AA5D}" type="presOf" srcId="{82B0A876-E51B-491A-962A-A3E86D56B5CB}" destId="{B1D3ADD3-B7AB-4454-8C80-2FBCDE571321}" srcOrd="0" destOrd="0" presId="urn:microsoft.com/office/officeart/2018/2/layout/IconVerticalSolidList"/>
    <dgm:cxn modelId="{B1B440B9-50EC-42A6-9D0C-DF0AE7A1C66A}" type="presOf" srcId="{C99376FC-390F-4DC1-A3C0-FB08EE9D633C}" destId="{36AFF2AE-9532-4C4D-AFC4-7F05685E4C72}" srcOrd="0" destOrd="0" presId="urn:microsoft.com/office/officeart/2018/2/layout/IconVerticalSolidList"/>
    <dgm:cxn modelId="{E645B9B9-286F-4392-9B60-65D6A8FBBCF2}" srcId="{E43FFBD1-6B56-432E-9F2C-738505BA2A30}" destId="{82B0A876-E51B-491A-962A-A3E86D56B5CB}" srcOrd="1" destOrd="0" parTransId="{8D40A1D4-35F8-4909-9737-0A591109CC06}" sibTransId="{B534CE73-BE49-4A21-9BAC-E478AEB141B6}"/>
    <dgm:cxn modelId="{675B5A16-A45F-4D65-9293-5B128CFCA5D3}" type="presParOf" srcId="{CF489836-65D6-448F-8876-34873140405B}" destId="{75E33A83-925A-4C4D-A828-CCB8032F6047}" srcOrd="0" destOrd="0" presId="urn:microsoft.com/office/officeart/2018/2/layout/IconVerticalSolidList"/>
    <dgm:cxn modelId="{DAE11865-68E9-426C-ABA5-40EFA9B712D1}" type="presParOf" srcId="{75E33A83-925A-4C4D-A828-CCB8032F6047}" destId="{4857EF88-8624-4D66-8943-0BC5D61FAD7A}" srcOrd="0" destOrd="0" presId="urn:microsoft.com/office/officeart/2018/2/layout/IconVerticalSolidList"/>
    <dgm:cxn modelId="{885C0CB8-5583-47DC-BEA5-B9FFE7BA3777}" type="presParOf" srcId="{75E33A83-925A-4C4D-A828-CCB8032F6047}" destId="{B87EDBCC-6D91-40D6-9D88-DB4A2B05B7F5}" srcOrd="1" destOrd="0" presId="urn:microsoft.com/office/officeart/2018/2/layout/IconVerticalSolidList"/>
    <dgm:cxn modelId="{81A65474-4A73-4E80-8FEE-144E219EE55E}" type="presParOf" srcId="{75E33A83-925A-4C4D-A828-CCB8032F6047}" destId="{13D2585F-E4A8-42C9-B129-CFEA2D6AA494}" srcOrd="2" destOrd="0" presId="urn:microsoft.com/office/officeart/2018/2/layout/IconVerticalSolidList"/>
    <dgm:cxn modelId="{5724C080-952C-4237-AF49-EDA44B674A1B}" type="presParOf" srcId="{75E33A83-925A-4C4D-A828-CCB8032F6047}" destId="{36AFF2AE-9532-4C4D-AFC4-7F05685E4C72}" srcOrd="3" destOrd="0" presId="urn:microsoft.com/office/officeart/2018/2/layout/IconVerticalSolidList"/>
    <dgm:cxn modelId="{AFF5E87F-1058-454E-80DC-255EA2338D9B}" type="presParOf" srcId="{CF489836-65D6-448F-8876-34873140405B}" destId="{5D27D55F-8BF6-47AE-8FBA-6010046FAF5E}" srcOrd="1" destOrd="0" presId="urn:microsoft.com/office/officeart/2018/2/layout/IconVerticalSolidList"/>
    <dgm:cxn modelId="{80F88BE3-FA70-4A10-A21B-7D4B257266C2}" type="presParOf" srcId="{CF489836-65D6-448F-8876-34873140405B}" destId="{BD45177A-65C5-4ABE-8E7C-8205089E272B}" srcOrd="2" destOrd="0" presId="urn:microsoft.com/office/officeart/2018/2/layout/IconVerticalSolidList"/>
    <dgm:cxn modelId="{881EAE52-F834-4FA5-9559-73AD8852E7DB}" type="presParOf" srcId="{BD45177A-65C5-4ABE-8E7C-8205089E272B}" destId="{77D40E38-CD69-4BBF-9847-6DEA79F1983E}" srcOrd="0" destOrd="0" presId="urn:microsoft.com/office/officeart/2018/2/layout/IconVerticalSolidList"/>
    <dgm:cxn modelId="{7D8CA793-C4AB-403B-99D8-CAF2E423250D}" type="presParOf" srcId="{BD45177A-65C5-4ABE-8E7C-8205089E272B}" destId="{29C4AEC0-C076-4A38-93CC-D0F0ECDFE22C}" srcOrd="1" destOrd="0" presId="urn:microsoft.com/office/officeart/2018/2/layout/IconVerticalSolidList"/>
    <dgm:cxn modelId="{1A25BFB6-29BF-4901-AC72-E73CE010D6E3}" type="presParOf" srcId="{BD45177A-65C5-4ABE-8E7C-8205089E272B}" destId="{B600B806-7DCC-456C-AF4C-5B20D93D1E65}" srcOrd="2" destOrd="0" presId="urn:microsoft.com/office/officeart/2018/2/layout/IconVerticalSolidList"/>
    <dgm:cxn modelId="{690697F5-5270-41C8-94A3-711D8BD01242}" type="presParOf" srcId="{BD45177A-65C5-4ABE-8E7C-8205089E272B}" destId="{B1D3ADD3-B7AB-4454-8C80-2FBCDE57132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69E0F-2633-41D2-A431-4970BB12D9D5}">
      <dsp:nvSpPr>
        <dsp:cNvPr id="0" name=""/>
        <dsp:cNvSpPr/>
      </dsp:nvSpPr>
      <dsp:spPr>
        <a:xfrm>
          <a:off x="0" y="1751"/>
          <a:ext cx="5991367" cy="887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F952B8-C58F-40FA-8A6A-87A3CB179843}">
      <dsp:nvSpPr>
        <dsp:cNvPr id="0" name=""/>
        <dsp:cNvSpPr/>
      </dsp:nvSpPr>
      <dsp:spPr>
        <a:xfrm>
          <a:off x="268514" y="201472"/>
          <a:ext cx="488207" cy="4882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F25048-D60D-4B12-B247-25C808FF5041}">
      <dsp:nvSpPr>
        <dsp:cNvPr id="0" name=""/>
        <dsp:cNvSpPr/>
      </dsp:nvSpPr>
      <dsp:spPr>
        <a:xfrm>
          <a:off x="1025236" y="1751"/>
          <a:ext cx="4966130" cy="88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43" tIns="93943" rIns="93943" bIns="93943" numCol="1" spcCol="1270" anchor="ctr" anchorCtr="0">
          <a:noAutofit/>
        </a:bodyPr>
        <a:lstStyle/>
        <a:p>
          <a:pPr marL="0" lvl="0" indent="0" algn="l" defTabSz="800100">
            <a:lnSpc>
              <a:spcPct val="100000"/>
            </a:lnSpc>
            <a:spcBef>
              <a:spcPct val="0"/>
            </a:spcBef>
            <a:spcAft>
              <a:spcPct val="35000"/>
            </a:spcAft>
            <a:buNone/>
          </a:pPr>
          <a:r>
            <a:rPr lang="en-GB" sz="1800" kern="1200" dirty="0"/>
            <a:t>More complete contextual understanding of UK public health challenges</a:t>
          </a:r>
          <a:endParaRPr lang="en-US" sz="1800" kern="1200" dirty="0"/>
        </a:p>
      </dsp:txBody>
      <dsp:txXfrm>
        <a:off x="1025236" y="1751"/>
        <a:ext cx="4966130" cy="887650"/>
      </dsp:txXfrm>
    </dsp:sp>
    <dsp:sp modelId="{01DB72DB-0B3D-422F-B5F9-7FDE0DC0DD9B}">
      <dsp:nvSpPr>
        <dsp:cNvPr id="0" name=""/>
        <dsp:cNvSpPr/>
      </dsp:nvSpPr>
      <dsp:spPr>
        <a:xfrm>
          <a:off x="0" y="1111314"/>
          <a:ext cx="5991367" cy="887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56CDBE-975F-4F05-AB88-254CFDB27E96}">
      <dsp:nvSpPr>
        <dsp:cNvPr id="0" name=""/>
        <dsp:cNvSpPr/>
      </dsp:nvSpPr>
      <dsp:spPr>
        <a:xfrm>
          <a:off x="268514" y="1311035"/>
          <a:ext cx="488207" cy="4882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0FADD-6A22-41B2-848A-ACD51377819C}">
      <dsp:nvSpPr>
        <dsp:cNvPr id="0" name=""/>
        <dsp:cNvSpPr/>
      </dsp:nvSpPr>
      <dsp:spPr>
        <a:xfrm>
          <a:off x="1025236" y="1111314"/>
          <a:ext cx="4966130" cy="88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43" tIns="93943" rIns="93943" bIns="93943" numCol="1" spcCol="1270" anchor="ctr" anchorCtr="0">
          <a:noAutofit/>
        </a:bodyPr>
        <a:lstStyle/>
        <a:p>
          <a:pPr marL="0" lvl="0" indent="0" algn="l" defTabSz="800100">
            <a:lnSpc>
              <a:spcPct val="100000"/>
            </a:lnSpc>
            <a:spcBef>
              <a:spcPct val="0"/>
            </a:spcBef>
            <a:spcAft>
              <a:spcPct val="35000"/>
            </a:spcAft>
            <a:buNone/>
          </a:pPr>
          <a:r>
            <a:rPr lang="en-US" sz="1800" kern="1200"/>
            <a:t>Understanding of guidelines and legislation at international level and how they translate to UK</a:t>
          </a:r>
        </a:p>
      </dsp:txBody>
      <dsp:txXfrm>
        <a:off x="1025236" y="1111314"/>
        <a:ext cx="4966130" cy="887650"/>
      </dsp:txXfrm>
    </dsp:sp>
    <dsp:sp modelId="{8E0A5663-A4A2-4C85-8EC4-155FEB450C24}">
      <dsp:nvSpPr>
        <dsp:cNvPr id="0" name=""/>
        <dsp:cNvSpPr/>
      </dsp:nvSpPr>
      <dsp:spPr>
        <a:xfrm>
          <a:off x="0" y="2220877"/>
          <a:ext cx="5991367" cy="887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62D7DB-607A-4380-9D4A-2611F50504A8}">
      <dsp:nvSpPr>
        <dsp:cNvPr id="0" name=""/>
        <dsp:cNvSpPr/>
      </dsp:nvSpPr>
      <dsp:spPr>
        <a:xfrm>
          <a:off x="268514" y="2420598"/>
          <a:ext cx="488207" cy="4882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E9357-78F4-4CF3-ABFC-8B0A083EAFFA}">
      <dsp:nvSpPr>
        <dsp:cNvPr id="0" name=""/>
        <dsp:cNvSpPr/>
      </dsp:nvSpPr>
      <dsp:spPr>
        <a:xfrm>
          <a:off x="1025236" y="2220877"/>
          <a:ext cx="4966130" cy="88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43" tIns="93943" rIns="93943" bIns="93943" numCol="1" spcCol="1270" anchor="ctr" anchorCtr="0">
          <a:noAutofit/>
        </a:bodyPr>
        <a:lstStyle/>
        <a:p>
          <a:pPr marL="0" lvl="0" indent="0" algn="l" defTabSz="800100">
            <a:lnSpc>
              <a:spcPct val="100000"/>
            </a:lnSpc>
            <a:spcBef>
              <a:spcPct val="0"/>
            </a:spcBef>
            <a:spcAft>
              <a:spcPct val="35000"/>
            </a:spcAft>
            <a:buNone/>
          </a:pPr>
          <a:r>
            <a:rPr lang="en-GB" sz="1800" kern="1200"/>
            <a:t>Perspective of other health systems and public health systems</a:t>
          </a:r>
          <a:endParaRPr lang="en-US" sz="1800" kern="1200"/>
        </a:p>
      </dsp:txBody>
      <dsp:txXfrm>
        <a:off x="1025236" y="2220877"/>
        <a:ext cx="4966130" cy="887650"/>
      </dsp:txXfrm>
    </dsp:sp>
    <dsp:sp modelId="{F0DADAC2-D71B-42EC-B41E-689B9A793E58}">
      <dsp:nvSpPr>
        <dsp:cNvPr id="0" name=""/>
        <dsp:cNvSpPr/>
      </dsp:nvSpPr>
      <dsp:spPr>
        <a:xfrm>
          <a:off x="0" y="3330440"/>
          <a:ext cx="5991367" cy="887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24E08C-A851-4884-BD3D-10CD7433430D}">
      <dsp:nvSpPr>
        <dsp:cNvPr id="0" name=""/>
        <dsp:cNvSpPr/>
      </dsp:nvSpPr>
      <dsp:spPr>
        <a:xfrm>
          <a:off x="268514" y="3530161"/>
          <a:ext cx="488207" cy="4882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95057-D1E9-4F89-BDAA-8652B1CCD986}">
      <dsp:nvSpPr>
        <dsp:cNvPr id="0" name=""/>
        <dsp:cNvSpPr/>
      </dsp:nvSpPr>
      <dsp:spPr>
        <a:xfrm>
          <a:off x="1025236" y="3330440"/>
          <a:ext cx="4966130" cy="88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43" tIns="93943" rIns="93943" bIns="93943" numCol="1" spcCol="1270" anchor="ctr" anchorCtr="0">
          <a:noAutofit/>
        </a:bodyPr>
        <a:lstStyle/>
        <a:p>
          <a:pPr marL="0" lvl="0" indent="0" algn="l" defTabSz="800100">
            <a:lnSpc>
              <a:spcPct val="100000"/>
            </a:lnSpc>
            <a:spcBef>
              <a:spcPct val="0"/>
            </a:spcBef>
            <a:spcAft>
              <a:spcPct val="35000"/>
            </a:spcAft>
            <a:buNone/>
          </a:pPr>
          <a:r>
            <a:rPr lang="en-US" sz="1800" kern="1200"/>
            <a:t>Awareness of international level health structures, collaboration and partnerships</a:t>
          </a:r>
        </a:p>
      </dsp:txBody>
      <dsp:txXfrm>
        <a:off x="1025236" y="3330440"/>
        <a:ext cx="4966130" cy="887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7EF88-8624-4D66-8943-0BC5D61FAD7A}">
      <dsp:nvSpPr>
        <dsp:cNvPr id="0" name=""/>
        <dsp:cNvSpPr/>
      </dsp:nvSpPr>
      <dsp:spPr>
        <a:xfrm>
          <a:off x="0" y="625504"/>
          <a:ext cx="5181600" cy="13869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EDBCC-6D91-40D6-9D88-DB4A2B05B7F5}">
      <dsp:nvSpPr>
        <dsp:cNvPr id="0" name=""/>
        <dsp:cNvSpPr/>
      </dsp:nvSpPr>
      <dsp:spPr>
        <a:xfrm>
          <a:off x="419564" y="937577"/>
          <a:ext cx="762843" cy="762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FF2AE-9532-4C4D-AFC4-7F05685E4C72}">
      <dsp:nvSpPr>
        <dsp:cNvPr id="0" name=""/>
        <dsp:cNvSpPr/>
      </dsp:nvSpPr>
      <dsp:spPr>
        <a:xfrm>
          <a:off x="1601972" y="625504"/>
          <a:ext cx="3579627" cy="13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0" tIns="146790" rIns="146790" bIns="146790" numCol="1" spcCol="1270" anchor="ctr" anchorCtr="0">
          <a:noAutofit/>
        </a:bodyPr>
        <a:lstStyle/>
        <a:p>
          <a:pPr marL="0" lvl="0" indent="0" algn="l" defTabSz="622300">
            <a:lnSpc>
              <a:spcPct val="100000"/>
            </a:lnSpc>
            <a:spcBef>
              <a:spcPct val="0"/>
            </a:spcBef>
            <a:spcAft>
              <a:spcPct val="35000"/>
            </a:spcAft>
            <a:buNone/>
          </a:pPr>
          <a:r>
            <a:rPr lang="en-US" sz="1400" kern="1200" dirty="0"/>
            <a:t>Scientific researcher for one module of a mixed-methods, multisite, international research project investigating the burden of COVID-19 amongst healthcare workers in Germany and Nigeria.</a:t>
          </a:r>
        </a:p>
      </dsp:txBody>
      <dsp:txXfrm>
        <a:off x="1601972" y="625504"/>
        <a:ext cx="3579627" cy="1386988"/>
      </dsp:txXfrm>
    </dsp:sp>
    <dsp:sp modelId="{77D40E38-CD69-4BBF-9847-6DEA79F1983E}">
      <dsp:nvSpPr>
        <dsp:cNvPr id="0" name=""/>
        <dsp:cNvSpPr/>
      </dsp:nvSpPr>
      <dsp:spPr>
        <a:xfrm>
          <a:off x="0" y="2338844"/>
          <a:ext cx="5181600" cy="13869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C4AEC0-C076-4A38-93CC-D0F0ECDFE22C}">
      <dsp:nvSpPr>
        <dsp:cNvPr id="0" name=""/>
        <dsp:cNvSpPr/>
      </dsp:nvSpPr>
      <dsp:spPr>
        <a:xfrm>
          <a:off x="419564" y="2650916"/>
          <a:ext cx="762843" cy="762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3ADD3-B7AB-4454-8C80-2FBCDE571321}">
      <dsp:nvSpPr>
        <dsp:cNvPr id="0" name=""/>
        <dsp:cNvSpPr/>
      </dsp:nvSpPr>
      <dsp:spPr>
        <a:xfrm>
          <a:off x="1601972" y="2338844"/>
          <a:ext cx="3579627" cy="13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0" tIns="146790" rIns="146790" bIns="146790" numCol="1" spcCol="1270" anchor="ctr" anchorCtr="0">
          <a:noAutofit/>
        </a:bodyPr>
        <a:lstStyle/>
        <a:p>
          <a:pPr marL="0" lvl="0" indent="0" algn="l" defTabSz="622300">
            <a:lnSpc>
              <a:spcPct val="100000"/>
            </a:lnSpc>
            <a:spcBef>
              <a:spcPct val="0"/>
            </a:spcBef>
            <a:spcAft>
              <a:spcPct val="35000"/>
            </a:spcAft>
            <a:buNone/>
          </a:pPr>
          <a:r>
            <a:rPr lang="en-US" sz="1400" kern="1200" dirty="0"/>
            <a:t>The module evaluated the experiences of HCWs during COVID-19 to identify challenges, support needs, and effective coping strategies during health system shocks</a:t>
          </a:r>
        </a:p>
      </dsp:txBody>
      <dsp:txXfrm>
        <a:off x="1601972" y="2338844"/>
        <a:ext cx="3579627" cy="13869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B6AF9-BFCA-4B8E-B63A-70C38BA91628}" type="datetimeFigureOut">
              <a:rPr lang="en-GB" smtClean="0"/>
              <a:t>28/08/2025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F170A-095E-40E4-B0ED-C10D82125C38}" type="slidenum">
              <a:rPr lang="en-GB" smtClean="0"/>
              <a:t>‹#›</a:t>
            </a:fld>
            <a:endParaRPr lang="en-GB"/>
          </a:p>
        </p:txBody>
      </p:sp>
    </p:spTree>
    <p:extLst>
      <p:ext uri="{BB962C8B-B14F-4D97-AF65-F5344CB8AC3E}">
        <p14:creationId xmlns:p14="http://schemas.microsoft.com/office/powerpoint/2010/main" val="13563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0F170A-095E-40E4-B0ED-C10D82125C38}" type="slidenum">
              <a:rPr lang="en-GB" smtClean="0"/>
              <a:t>1</a:t>
            </a:fld>
            <a:endParaRPr lang="en-GB"/>
          </a:p>
        </p:txBody>
      </p:sp>
    </p:spTree>
    <p:extLst>
      <p:ext uri="{BB962C8B-B14F-4D97-AF65-F5344CB8AC3E}">
        <p14:creationId xmlns:p14="http://schemas.microsoft.com/office/powerpoint/2010/main" val="66965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e62cb2a904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2e62cb2a904_0_5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Start by highlighting the value of GH placements, which enable trainees to gain a valuable global perspective on public health</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FPH curriculum </a:t>
            </a:r>
            <a:r>
              <a:rPr lang="en-US" dirty="0" err="1"/>
              <a:t>emphasises</a:t>
            </a:r>
            <a:r>
              <a:rPr lang="en-US" dirty="0"/>
              <a:t> that </a:t>
            </a:r>
            <a:r>
              <a:rPr lang="en-US" i="1" dirty="0"/>
              <a:t>many of the public health challenges faced today are global health problems that require an understanding of the global dimensions of health and its influences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is also reflected by the Specialty Training Gold Guide, which also supports these recommendations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&amp; FPH have also endorsed a Global Health Placement Guide which highlights the value of GH placements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More specifically, GH experiences enable trainees to gain a:</a:t>
            </a:r>
          </a:p>
          <a:p>
            <a:pPr marL="0" lvl="0" indent="0" algn="l" rtl="0">
              <a:lnSpc>
                <a:spcPct val="100000"/>
              </a:lnSpc>
              <a:spcBef>
                <a:spcPts val="0"/>
              </a:spcBef>
              <a:spcAft>
                <a:spcPts val="0"/>
              </a:spcAft>
              <a:buSzPts val="1400"/>
              <a:buNone/>
            </a:pPr>
            <a:endParaRPr lang="en-US" dirty="0"/>
          </a:p>
          <a:p>
            <a:pPr marL="171450" lvl="0" indent="-171450" algn="l" rtl="0">
              <a:lnSpc>
                <a:spcPct val="100000"/>
              </a:lnSpc>
              <a:spcBef>
                <a:spcPts val="0"/>
              </a:spcBef>
              <a:spcAft>
                <a:spcPts val="0"/>
              </a:spcAft>
              <a:buSzPts val="1400"/>
              <a:buFontTx/>
              <a:buChar char="-"/>
            </a:pPr>
            <a:r>
              <a:rPr lang="en-US" dirty="0"/>
              <a:t>More complete contextual understanding of UK and global PH challenges</a:t>
            </a:r>
          </a:p>
          <a:p>
            <a:pPr marL="171450" lvl="0" indent="-171450" algn="l" rtl="0">
              <a:lnSpc>
                <a:spcPct val="100000"/>
              </a:lnSpc>
              <a:spcBef>
                <a:spcPts val="0"/>
              </a:spcBef>
              <a:spcAft>
                <a:spcPts val="0"/>
              </a:spcAft>
              <a:buSzPts val="1400"/>
              <a:buFontTx/>
              <a:buChar char="-"/>
            </a:pPr>
            <a:r>
              <a:rPr lang="en-US" dirty="0"/>
              <a:t>Greater understanding of international and national legislation</a:t>
            </a:r>
          </a:p>
          <a:p>
            <a:pPr marL="171450" lvl="0" indent="-171450" algn="l" rtl="0">
              <a:lnSpc>
                <a:spcPct val="100000"/>
              </a:lnSpc>
              <a:spcBef>
                <a:spcPts val="0"/>
              </a:spcBef>
              <a:spcAft>
                <a:spcPts val="0"/>
              </a:spcAft>
              <a:buSzPts val="1400"/>
              <a:buFontTx/>
              <a:buChar char="-"/>
            </a:pPr>
            <a:r>
              <a:rPr lang="en-US" dirty="0"/>
              <a:t>Perspective of other health and PH systems</a:t>
            </a:r>
          </a:p>
          <a:p>
            <a:pPr marL="171450" lvl="0" indent="-171450" algn="l" rtl="0">
              <a:lnSpc>
                <a:spcPct val="100000"/>
              </a:lnSpc>
              <a:spcBef>
                <a:spcPts val="0"/>
              </a:spcBef>
              <a:spcAft>
                <a:spcPts val="0"/>
              </a:spcAft>
              <a:buSzPts val="1400"/>
              <a:buFontTx/>
              <a:buChar char="-"/>
            </a:pPr>
            <a:r>
              <a:rPr lang="en-US" dirty="0"/>
              <a:t>Awareness of international structures and partnerships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So, just to start by saying there is a lot of support for these types of opportunities, and a lot of value to be gained from them, but they are quite competitive and it can take a lot of work to make them happen.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4" name="Google Shape;204;g2e62cb2a904_0_5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e2f24466ba_6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e2f24466ba_6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2"/>
              </a:buClr>
              <a:buSzPts val="1100"/>
              <a:buFont typeface="Arial"/>
              <a:buNone/>
            </a:pPr>
            <a:r>
              <a:rPr lang="en-GB" dirty="0"/>
              <a:t>During my training, I was able to complete two substantial GH placements</a:t>
            </a:r>
          </a:p>
          <a:p>
            <a:pPr marL="0" lvl="0" indent="0" algn="l" rtl="0">
              <a:lnSpc>
                <a:spcPct val="115000"/>
              </a:lnSpc>
              <a:spcBef>
                <a:spcPts val="1200"/>
              </a:spcBef>
              <a:spcAft>
                <a:spcPts val="0"/>
              </a:spcAft>
              <a:buClr>
                <a:schemeClr val="dk2"/>
              </a:buClr>
              <a:buSzPts val="1100"/>
              <a:buFont typeface="Arial"/>
              <a:buNone/>
            </a:pPr>
            <a:endParaRPr lang="en-GB" dirty="0"/>
          </a:p>
          <a:p>
            <a:pPr marL="0" lvl="0" indent="0" algn="l" rtl="0">
              <a:lnSpc>
                <a:spcPct val="115000"/>
              </a:lnSpc>
              <a:spcBef>
                <a:spcPts val="1200"/>
              </a:spcBef>
              <a:spcAft>
                <a:spcPts val="0"/>
              </a:spcAft>
              <a:buClr>
                <a:schemeClr val="dk2"/>
              </a:buClr>
              <a:buSzPts val="1100"/>
              <a:buFont typeface="Arial"/>
              <a:buNone/>
            </a:pPr>
            <a:r>
              <a:rPr lang="en-GB" dirty="0"/>
              <a:t>The first of which I‘m going to talk about was with the WHO Hub… </a:t>
            </a:r>
          </a:p>
          <a:p>
            <a:pPr marL="0" lvl="0" indent="0" algn="l" rtl="0">
              <a:lnSpc>
                <a:spcPct val="115000"/>
              </a:lnSpc>
              <a:spcBef>
                <a:spcPts val="1200"/>
              </a:spcBef>
              <a:spcAft>
                <a:spcPts val="0"/>
              </a:spcAft>
              <a:buClr>
                <a:schemeClr val="dk2"/>
              </a:buClr>
              <a:buSzPts val="1100"/>
              <a:buFont typeface="Arial"/>
              <a:buNone/>
            </a:pPr>
            <a:endParaRPr lang="en-GB" dirty="0"/>
          </a:p>
          <a:p>
            <a:pPr marL="0" lvl="0" indent="0" algn="l" rtl="0">
              <a:lnSpc>
                <a:spcPct val="115000"/>
              </a:lnSpc>
              <a:spcBef>
                <a:spcPts val="1200"/>
              </a:spcBef>
              <a:spcAft>
                <a:spcPts val="0"/>
              </a:spcAft>
              <a:buClr>
                <a:schemeClr val="dk2"/>
              </a:buClr>
              <a:buSzPts val="1100"/>
              <a:buFont typeface="Arial"/>
              <a:buNone/>
            </a:pPr>
            <a:r>
              <a:rPr lang="en-US" dirty="0"/>
              <a:t>The WHO Hub was established by the Director-General of the WHO and the Chancellor of Germany in 2021 in response to the COVID-19 pandemic.</a:t>
            </a:r>
            <a:endParaRPr lang="en-GB" dirty="0"/>
          </a:p>
          <a:p>
            <a:pPr marL="0" lvl="0" indent="0" algn="l" rtl="0">
              <a:lnSpc>
                <a:spcPct val="115000"/>
              </a:lnSpc>
              <a:spcBef>
                <a:spcPts val="1200"/>
              </a:spcBef>
              <a:spcAft>
                <a:spcPts val="0"/>
              </a:spcAft>
              <a:buClr>
                <a:schemeClr val="dk2"/>
              </a:buClr>
              <a:buSzPts val="1100"/>
              <a:buFont typeface="Arial"/>
              <a:buNone/>
            </a:pPr>
            <a:endParaRPr lang="en-GB" dirty="0"/>
          </a:p>
          <a:p>
            <a:pPr marL="0" lvl="0" indent="0" algn="l" rtl="0">
              <a:lnSpc>
                <a:spcPct val="115000"/>
              </a:lnSpc>
              <a:spcBef>
                <a:spcPts val="1200"/>
              </a:spcBef>
              <a:spcAft>
                <a:spcPts val="0"/>
              </a:spcAft>
              <a:buClr>
                <a:schemeClr val="dk2"/>
              </a:buClr>
              <a:buSzPts val="1100"/>
              <a:buFont typeface="Arial"/>
              <a:buNone/>
            </a:pPr>
            <a:r>
              <a:rPr lang="en-GB" dirty="0"/>
              <a:t>It’s an offshoot of the WHO Euro office, based in Berlin </a:t>
            </a:r>
          </a:p>
          <a:p>
            <a:pPr marL="0" lvl="0" indent="0" algn="l" rtl="0">
              <a:lnSpc>
                <a:spcPct val="115000"/>
              </a:lnSpc>
              <a:spcBef>
                <a:spcPts val="1200"/>
              </a:spcBef>
              <a:spcAft>
                <a:spcPts val="0"/>
              </a:spcAft>
              <a:buClr>
                <a:schemeClr val="dk2"/>
              </a:buClr>
              <a:buSzPts val="1100"/>
              <a:buFont typeface="Arial"/>
              <a:buNone/>
            </a:pPr>
            <a:endParaRPr lang="en-GB" dirty="0"/>
          </a:p>
          <a:p>
            <a:pPr marL="0" lvl="0" indent="0" algn="l" rtl="0">
              <a:lnSpc>
                <a:spcPct val="115000"/>
              </a:lnSpc>
              <a:spcBef>
                <a:spcPts val="1200"/>
              </a:spcBef>
              <a:spcAft>
                <a:spcPts val="0"/>
              </a:spcAft>
              <a:buClr>
                <a:schemeClr val="dk2"/>
              </a:buClr>
              <a:buSzPts val="1100"/>
              <a:buFont typeface="Arial"/>
              <a:buNone/>
            </a:pPr>
            <a:r>
              <a:rPr lang="en-GB" dirty="0"/>
              <a:t>12m… counted.. WHO Collaboratory </a:t>
            </a:r>
          </a:p>
          <a:p>
            <a:pPr marL="0" lvl="0" indent="0" algn="l" rtl="0">
              <a:lnSpc>
                <a:spcPct val="115000"/>
              </a:lnSpc>
              <a:spcBef>
                <a:spcPts val="1200"/>
              </a:spcBef>
              <a:spcAft>
                <a:spcPts val="0"/>
              </a:spcAft>
              <a:buClr>
                <a:schemeClr val="dk2"/>
              </a:buClr>
              <a:buSzPts val="1100"/>
              <a:buFont typeface="Arial"/>
              <a:buNone/>
            </a:pPr>
            <a:endParaRPr lang="en-GB" dirty="0"/>
          </a:p>
          <a:p>
            <a:pPr marL="0" lvl="0" indent="0" algn="l" rtl="0">
              <a:spcBef>
                <a:spcPts val="0"/>
              </a:spcBef>
              <a:spcAft>
                <a:spcPts val="0"/>
              </a:spcAft>
              <a:buNone/>
            </a:pPr>
            <a:endParaRPr dirty="0"/>
          </a:p>
        </p:txBody>
      </p:sp>
      <p:sp>
        <p:nvSpPr>
          <p:cNvPr id="318" name="Google Shape;318;g2e2f24466ba_6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IGS</a:t>
            </a:r>
          </a:p>
          <a:p>
            <a:endParaRPr lang="en-US" dirty="0"/>
          </a:p>
          <a:p>
            <a:r>
              <a:rPr lang="en-US" dirty="0"/>
              <a:t>One of the major projects I was involved with was the IGS project, which aimed to build capacity to support the application of pathogen genomic data into existing PH systems in SSA…</a:t>
            </a:r>
          </a:p>
          <a:p>
            <a:endParaRPr lang="en-US" dirty="0"/>
          </a:p>
          <a:p>
            <a:r>
              <a:rPr lang="en-US" dirty="0"/>
              <a:t>Integrated genomic surveillance (IGS) is a public health strategy for monitoring infectious pathogens.</a:t>
            </a:r>
          </a:p>
          <a:p>
            <a:r>
              <a:rPr lang="en-US" dirty="0"/>
              <a:t>IGS involves combining data from different sources. Specifically, the results of DNA sequencing methods and genome sequence analysis for pathogen isolates from patient samples are merged with epidemiological information from the reporting system and further pathogen data. This aggregated data can then be quickly and systematically </a:t>
            </a:r>
            <a:r>
              <a:rPr lang="en-US" dirty="0" err="1"/>
              <a:t>analysed</a:t>
            </a:r>
            <a:r>
              <a:rPr lang="en-US" dirty="0"/>
              <a:t>.</a:t>
            </a:r>
          </a:p>
          <a:p>
            <a:endParaRPr lang="en-US" dirty="0"/>
          </a:p>
          <a:p>
            <a:r>
              <a:rPr lang="en-US" dirty="0"/>
              <a:t>This project worked to enable and establish IGS capacities within National Public Health Institutes in five countries across the African continent. I was particularly involved in a work package focused on policy analysis and capacity building in Madagascar. </a:t>
            </a:r>
          </a:p>
          <a:p>
            <a:endParaRPr lang="en-US" dirty="0"/>
          </a:p>
          <a:p>
            <a:r>
              <a:rPr lang="en-US" dirty="0"/>
              <a:t>Picture: meeting the head of the gov epi surveillance unit in Madagascar </a:t>
            </a:r>
          </a:p>
          <a:p>
            <a:endParaRPr lang="en-US" dirty="0"/>
          </a:p>
          <a:p>
            <a:r>
              <a:rPr lang="en-US" b="1" dirty="0"/>
              <a:t>Epi Parameters Project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Epidemiological parameters are used in mathematical models and are really important in understanding the transmission dynamics of pathogens and are used to help determine the potential impact of outbreaks in terms of morbidity, mortality, and geographical spread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epidemiological parameters project: involved a global collaborative working group coordinated by WHO to develop a global repository of epidemiological parameters - publicly accessible for </a:t>
            </a:r>
            <a:r>
              <a:rPr lang="en-US" dirty="0" err="1"/>
              <a:t>modellers</a:t>
            </a:r>
            <a:r>
              <a:rPr lang="en-US" dirty="0"/>
              <a:t>, epidemiologists, subject matter experts, and decision makers to inform mathematical models and public health response to epidemics and pandemics.</a:t>
            </a:r>
          </a:p>
          <a:p>
            <a:endParaRPr lang="en-US" dirty="0"/>
          </a:p>
          <a:p>
            <a:r>
              <a:rPr lang="en-US" dirty="0"/>
              <a:t>The idea is to enable faster and more transparent insight generation at the beginning and during an outbreak. </a:t>
            </a:r>
          </a:p>
          <a:p>
            <a:endParaRPr lang="en-US" dirty="0"/>
          </a:p>
          <a:p>
            <a:r>
              <a:rPr lang="en-US" dirty="0"/>
              <a:t>WHO </a:t>
            </a:r>
            <a:r>
              <a:rPr lang="en-US" dirty="0" err="1"/>
              <a:t>collaboratory</a:t>
            </a:r>
            <a:r>
              <a:rPr lang="en-US" dirty="0"/>
              <a:t> team day, planning the strategic objectives for the unit for the coming year </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FD0F170A-095E-40E4-B0ED-C10D82125C38}" type="slidenum">
              <a:rPr lang="en-GB" smtClean="0"/>
              <a:t>4</a:t>
            </a:fld>
            <a:endParaRPr lang="en-GB"/>
          </a:p>
        </p:txBody>
      </p:sp>
    </p:spTree>
    <p:extLst>
      <p:ext uri="{BB962C8B-B14F-4D97-AF65-F5344CB8AC3E}">
        <p14:creationId xmlns:p14="http://schemas.microsoft.com/office/powerpoint/2010/main" val="12175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other significant GH placement was with the RKI….</a:t>
            </a:r>
          </a:p>
          <a:p>
            <a:endParaRPr lang="en-GB" dirty="0"/>
          </a:p>
          <a:p>
            <a:r>
              <a:rPr lang="en-GB" dirty="0"/>
              <a:t>Centre for International Health Protection </a:t>
            </a:r>
          </a:p>
          <a:p>
            <a:endParaRPr lang="en-GB" dirty="0"/>
          </a:p>
          <a:p>
            <a:r>
              <a:rPr lang="en-GB" dirty="0"/>
              <a:t>RKI is a German… .national </a:t>
            </a:r>
            <a:r>
              <a:rPr lang="en-GB" dirty="0" err="1"/>
              <a:t>ph</a:t>
            </a:r>
            <a:r>
              <a:rPr lang="en-GB" dirty="0"/>
              <a:t> I….</a:t>
            </a:r>
          </a:p>
          <a:p>
            <a:endParaRPr lang="en-GB" dirty="0"/>
          </a:p>
          <a:p>
            <a:r>
              <a:rPr lang="en-GB" dirty="0"/>
              <a:t>This was an OOPE – time out of training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D0F170A-095E-40E4-B0ED-C10D82125C38}" type="slidenum">
              <a:rPr lang="en-GB" smtClean="0"/>
              <a:t>5</a:t>
            </a:fld>
            <a:endParaRPr lang="en-GB"/>
          </a:p>
        </p:txBody>
      </p:sp>
    </p:spTree>
    <p:extLst>
      <p:ext uri="{BB962C8B-B14F-4D97-AF65-F5344CB8AC3E}">
        <p14:creationId xmlns:p14="http://schemas.microsoft.com/office/powerpoint/2010/main" val="3044293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placement I was employed as…. </a:t>
            </a:r>
          </a:p>
        </p:txBody>
      </p:sp>
      <p:sp>
        <p:nvSpPr>
          <p:cNvPr id="4" name="Slide Number Placeholder 3"/>
          <p:cNvSpPr>
            <a:spLocks noGrp="1"/>
          </p:cNvSpPr>
          <p:nvPr>
            <p:ph type="sldNum" sz="quarter" idx="5"/>
          </p:nvPr>
        </p:nvSpPr>
        <p:spPr/>
        <p:txBody>
          <a:bodyPr/>
          <a:lstStyle/>
          <a:p>
            <a:fld id="{FD0F170A-095E-40E4-B0ED-C10D82125C38}" type="slidenum">
              <a:rPr lang="en-GB" smtClean="0"/>
              <a:t>6</a:t>
            </a:fld>
            <a:endParaRPr lang="en-GB"/>
          </a:p>
        </p:txBody>
      </p:sp>
    </p:spTree>
    <p:extLst>
      <p:ext uri="{BB962C8B-B14F-4D97-AF65-F5344CB8AC3E}">
        <p14:creationId xmlns:p14="http://schemas.microsoft.com/office/powerpoint/2010/main" val="34045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0F170A-095E-40E4-B0ED-C10D82125C38}" type="slidenum">
              <a:rPr lang="en-GB" smtClean="0"/>
              <a:t>7</a:t>
            </a:fld>
            <a:endParaRPr lang="en-GB"/>
          </a:p>
        </p:txBody>
      </p:sp>
    </p:spTree>
    <p:extLst>
      <p:ext uri="{BB962C8B-B14F-4D97-AF65-F5344CB8AC3E}">
        <p14:creationId xmlns:p14="http://schemas.microsoft.com/office/powerpoint/2010/main" val="4057311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e45e2693e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e45e2693e3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2"/>
              </a:buClr>
              <a:buSzPts val="1100"/>
              <a:buFont typeface="Arial"/>
              <a:buNone/>
            </a:pPr>
            <a:r>
              <a:rPr lang="en-GB" sz="1100" dirty="0">
                <a:solidFill>
                  <a:schemeClr val="dk2"/>
                </a:solidFill>
                <a:latin typeface="Arial"/>
                <a:ea typeface="Arial"/>
                <a:cs typeface="Arial"/>
                <a:sym typeface="Arial"/>
              </a:rPr>
              <a:t>I’ve spoken about my two most significant GH experiences, but I am really keen to emphasise that there is a spectrum of different GH opportunities available throughout training </a:t>
            </a:r>
          </a:p>
          <a:p>
            <a:pPr marL="0" lvl="0" indent="0" algn="l" rtl="0">
              <a:lnSpc>
                <a:spcPct val="115000"/>
              </a:lnSpc>
              <a:spcBef>
                <a:spcPts val="1200"/>
              </a:spcBef>
              <a:spcAft>
                <a:spcPts val="0"/>
              </a:spcAft>
              <a:buClr>
                <a:schemeClr val="dk2"/>
              </a:buClr>
              <a:buSzPts val="1100"/>
              <a:buFont typeface="Arial"/>
              <a:buNone/>
            </a:pPr>
            <a:endParaRPr sz="1100" dirty="0">
              <a:solidFill>
                <a:schemeClr val="dk2"/>
              </a:solidFill>
              <a:latin typeface="Arial"/>
              <a:ea typeface="Arial"/>
              <a:cs typeface="Arial"/>
              <a:sym typeface="Arial"/>
            </a:endParaRPr>
          </a:p>
          <a:p>
            <a:pPr marL="0" lvl="0" indent="-228600" algn="l" rtl="0">
              <a:lnSpc>
                <a:spcPct val="115000"/>
              </a:lnSpc>
              <a:spcBef>
                <a:spcPts val="1200"/>
              </a:spcBef>
              <a:spcAft>
                <a:spcPts val="0"/>
              </a:spcAft>
              <a:buClr>
                <a:schemeClr val="dk2"/>
              </a:buClr>
              <a:buSzPts val="1100"/>
              <a:buFont typeface="Arial"/>
              <a:buNone/>
            </a:pPr>
            <a:r>
              <a:rPr lang="en-GB" sz="1100" dirty="0">
                <a:solidFill>
                  <a:schemeClr val="dk2"/>
                </a:solidFill>
                <a:latin typeface="Arial"/>
                <a:ea typeface="Arial"/>
                <a:cs typeface="Arial"/>
                <a:sym typeface="Arial"/>
              </a:rPr>
              <a:t>-</a:t>
            </a:r>
            <a:r>
              <a:rPr lang="en-GB" sz="700" dirty="0">
                <a:solidFill>
                  <a:schemeClr val="dk2"/>
                </a:solidFill>
                <a:latin typeface="Arial"/>
                <a:ea typeface="Arial"/>
                <a:cs typeface="Arial"/>
                <a:sym typeface="Arial"/>
              </a:rPr>
              <a:t>         </a:t>
            </a:r>
            <a:r>
              <a:rPr lang="en-GB" sz="1100" dirty="0">
                <a:solidFill>
                  <a:schemeClr val="dk2"/>
                </a:solidFill>
                <a:latin typeface="Arial"/>
                <a:ea typeface="Arial"/>
                <a:cs typeface="Arial"/>
                <a:sym typeface="Arial"/>
              </a:rPr>
              <a:t>And that GH opportunities can be tailored to suit different….</a:t>
            </a:r>
            <a:endParaRPr sz="1100" dirty="0">
              <a:solidFill>
                <a:schemeClr val="dk2"/>
              </a:solidFill>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GB" sz="1100" dirty="0">
                <a:solidFill>
                  <a:schemeClr val="dk2"/>
                </a:solidFill>
                <a:latin typeface="Arial"/>
                <a:ea typeface="Arial"/>
                <a:cs typeface="Arial"/>
                <a:sym typeface="Arial"/>
              </a:rPr>
              <a:t> </a:t>
            </a:r>
            <a:endParaRPr sz="1100" dirty="0">
              <a:solidFill>
                <a:schemeClr val="dk2"/>
              </a:solidFill>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GB" sz="1100" dirty="0">
                <a:solidFill>
                  <a:schemeClr val="dk2"/>
                </a:solidFill>
                <a:latin typeface="Arial"/>
                <a:ea typeface="Arial"/>
                <a:cs typeface="Arial"/>
                <a:sym typeface="Arial"/>
              </a:rPr>
              <a:t>Thinking about different opportunities that arise through training – </a:t>
            </a:r>
          </a:p>
          <a:p>
            <a:pPr marL="0" lvl="0" indent="0" algn="l" rtl="0">
              <a:lnSpc>
                <a:spcPct val="115000"/>
              </a:lnSpc>
              <a:spcBef>
                <a:spcPts val="1200"/>
              </a:spcBef>
              <a:spcAft>
                <a:spcPts val="0"/>
              </a:spcAft>
              <a:buClr>
                <a:schemeClr val="dk2"/>
              </a:buClr>
              <a:buSzPts val="1100"/>
              <a:buFont typeface="Arial"/>
              <a:buNone/>
            </a:pPr>
            <a:endParaRPr sz="1100" dirty="0">
              <a:solidFill>
                <a:schemeClr val="dk2"/>
              </a:solidFill>
              <a:latin typeface="Arial"/>
              <a:ea typeface="Arial"/>
              <a:cs typeface="Arial"/>
              <a:sym typeface="Arial"/>
            </a:endParaRPr>
          </a:p>
          <a:p>
            <a:pPr marL="0" lvl="0" indent="-228600" algn="l" rtl="0">
              <a:lnSpc>
                <a:spcPct val="115000"/>
              </a:lnSpc>
              <a:spcBef>
                <a:spcPts val="1200"/>
              </a:spcBef>
              <a:spcAft>
                <a:spcPts val="0"/>
              </a:spcAft>
              <a:buClr>
                <a:schemeClr val="dk2"/>
              </a:buClr>
              <a:buSzPts val="1100"/>
              <a:buFont typeface="Arial"/>
              <a:buNone/>
            </a:pPr>
            <a:r>
              <a:rPr lang="en-GB" sz="1100" dirty="0">
                <a:solidFill>
                  <a:schemeClr val="dk2"/>
                </a:solidFill>
                <a:latin typeface="Arial"/>
                <a:ea typeface="Arial"/>
                <a:cs typeface="Arial"/>
                <a:sym typeface="Arial"/>
              </a:rPr>
              <a:t>-</a:t>
            </a:r>
            <a:r>
              <a:rPr lang="en-GB" sz="700" dirty="0">
                <a:solidFill>
                  <a:schemeClr val="dk2"/>
                </a:solidFill>
                <a:latin typeface="Arial"/>
                <a:ea typeface="Arial"/>
                <a:cs typeface="Arial"/>
                <a:sym typeface="Arial"/>
              </a:rPr>
              <a:t>          </a:t>
            </a:r>
            <a:r>
              <a:rPr lang="en-GB" sz="1100" dirty="0">
                <a:solidFill>
                  <a:schemeClr val="dk2"/>
                </a:solidFill>
                <a:latin typeface="Arial"/>
                <a:ea typeface="Arial"/>
                <a:cs typeface="Arial"/>
                <a:sym typeface="Arial"/>
              </a:rPr>
              <a:t>In the earlier stages of training, there are opportunities through the MPH and dissertation projects, or with academic units across the region….</a:t>
            </a:r>
            <a:endParaRPr sz="1100" dirty="0">
              <a:solidFill>
                <a:schemeClr val="dk2"/>
              </a:solidFill>
              <a:latin typeface="Arial"/>
              <a:ea typeface="Arial"/>
              <a:cs typeface="Arial"/>
              <a:sym typeface="Arial"/>
            </a:endParaRPr>
          </a:p>
          <a:p>
            <a:pPr marL="0" lvl="0" indent="-228600" algn="l" rtl="0">
              <a:lnSpc>
                <a:spcPct val="115000"/>
              </a:lnSpc>
              <a:spcBef>
                <a:spcPts val="1200"/>
              </a:spcBef>
              <a:spcAft>
                <a:spcPts val="0"/>
              </a:spcAft>
              <a:buClr>
                <a:schemeClr val="dk2"/>
              </a:buClr>
              <a:buSzPts val="1100"/>
              <a:buFont typeface="Arial"/>
              <a:buNone/>
            </a:pPr>
            <a:r>
              <a:rPr lang="en-GB" sz="1100" dirty="0">
                <a:solidFill>
                  <a:schemeClr val="dk2"/>
                </a:solidFill>
                <a:latin typeface="Arial"/>
                <a:ea typeface="Arial"/>
                <a:cs typeface="Arial"/>
                <a:sym typeface="Arial"/>
              </a:rPr>
              <a:t>-</a:t>
            </a:r>
            <a:r>
              <a:rPr lang="en-GB" sz="700" dirty="0">
                <a:solidFill>
                  <a:schemeClr val="dk2"/>
                </a:solidFill>
                <a:latin typeface="Arial"/>
                <a:ea typeface="Arial"/>
                <a:cs typeface="Arial"/>
                <a:sym typeface="Arial"/>
              </a:rPr>
              <a:t>          </a:t>
            </a:r>
            <a:r>
              <a:rPr lang="en-GB" sz="1100" dirty="0">
                <a:solidFill>
                  <a:schemeClr val="dk2"/>
                </a:solidFill>
                <a:latin typeface="Arial"/>
                <a:ea typeface="Arial"/>
                <a:cs typeface="Arial"/>
                <a:sym typeface="Arial"/>
              </a:rPr>
              <a:t>There are also opportunities to share work completed locally in a global context, for example I contributed to a workshop in India about TB control using some work completed on increasing quality of TB care in prisons in the EM</a:t>
            </a:r>
            <a:endParaRPr sz="1100" dirty="0">
              <a:solidFill>
                <a:schemeClr val="dk2"/>
              </a:solidFill>
              <a:latin typeface="Arial"/>
              <a:ea typeface="Arial"/>
              <a:cs typeface="Arial"/>
              <a:sym typeface="Arial"/>
            </a:endParaRPr>
          </a:p>
          <a:p>
            <a:pPr marL="0" lvl="0" indent="-228600" algn="l" rtl="0">
              <a:lnSpc>
                <a:spcPct val="115000"/>
              </a:lnSpc>
              <a:spcBef>
                <a:spcPts val="1200"/>
              </a:spcBef>
              <a:spcAft>
                <a:spcPts val="0"/>
              </a:spcAft>
              <a:buClr>
                <a:schemeClr val="dk2"/>
              </a:buClr>
              <a:buSzPts val="1100"/>
              <a:buFont typeface="Arial"/>
              <a:buNone/>
            </a:pPr>
            <a:r>
              <a:rPr lang="en-GB" sz="1100" dirty="0">
                <a:solidFill>
                  <a:schemeClr val="dk2"/>
                </a:solidFill>
                <a:latin typeface="Arial"/>
                <a:ea typeface="Arial"/>
                <a:cs typeface="Arial"/>
                <a:sym typeface="Arial"/>
              </a:rPr>
              <a:t>-</a:t>
            </a:r>
            <a:r>
              <a:rPr lang="en-GB" sz="700" dirty="0">
                <a:solidFill>
                  <a:schemeClr val="dk2"/>
                </a:solidFill>
                <a:latin typeface="Arial"/>
                <a:ea typeface="Arial"/>
                <a:cs typeface="Arial"/>
                <a:sym typeface="Arial"/>
              </a:rPr>
              <a:t>          </a:t>
            </a:r>
            <a:r>
              <a:rPr lang="en-GB" sz="1100" dirty="0">
                <a:solidFill>
                  <a:schemeClr val="dk2"/>
                </a:solidFill>
                <a:latin typeface="Arial"/>
                <a:ea typeface="Arial"/>
                <a:cs typeface="Arial"/>
                <a:sym typeface="Arial"/>
              </a:rPr>
              <a:t>And of course there are more formal placements, including National Treasure placements or self-organised OOPs</a:t>
            </a:r>
            <a:endParaRPr sz="1100" dirty="0">
              <a:solidFill>
                <a:schemeClr val="dk2"/>
              </a:solidFill>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GB" sz="1100" dirty="0">
                <a:solidFill>
                  <a:schemeClr val="dk2"/>
                </a:solidFill>
                <a:latin typeface="Arial"/>
                <a:ea typeface="Arial"/>
                <a:cs typeface="Arial"/>
                <a:sym typeface="Arial"/>
              </a:rPr>
              <a:t>  </a:t>
            </a:r>
            <a:endParaRPr sz="1100" dirty="0">
              <a:solidFill>
                <a:schemeClr val="dk2"/>
              </a:solidFill>
              <a:latin typeface="Arial"/>
              <a:ea typeface="Arial"/>
              <a:cs typeface="Arial"/>
              <a:sym typeface="Arial"/>
            </a:endParaRPr>
          </a:p>
          <a:p>
            <a:pPr marL="0" lvl="0" indent="0" algn="l" rtl="0">
              <a:lnSpc>
                <a:spcPct val="120000"/>
              </a:lnSpc>
              <a:spcBef>
                <a:spcPts val="1200"/>
              </a:spcBef>
              <a:spcAft>
                <a:spcPts val="0"/>
              </a:spcAft>
              <a:buClr>
                <a:schemeClr val="dk2"/>
              </a:buClr>
              <a:buSzPts val="1100"/>
              <a:buFont typeface="Arial"/>
              <a:buNone/>
            </a:pPr>
            <a:endParaRPr dirty="0"/>
          </a:p>
          <a:p>
            <a:pPr marL="0" lvl="0" indent="0" algn="l" rtl="0">
              <a:spcBef>
                <a:spcPts val="0"/>
              </a:spcBef>
              <a:spcAft>
                <a:spcPts val="0"/>
              </a:spcAft>
              <a:buNone/>
            </a:pPr>
            <a:endParaRPr dirty="0"/>
          </a:p>
        </p:txBody>
      </p:sp>
      <p:sp>
        <p:nvSpPr>
          <p:cNvPr id="267" name="Google Shape;267;g2e45e2693e3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93F5-0B25-C288-B70A-969DE33BD6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208870-A872-DF2C-B1A6-7265412396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B886A7-A6AD-512F-AF61-74478BDAC57D}"/>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5" name="Footer Placeholder 4">
            <a:extLst>
              <a:ext uri="{FF2B5EF4-FFF2-40B4-BE49-F238E27FC236}">
                <a16:creationId xmlns:a16="http://schemas.microsoft.com/office/drawing/2014/main" id="{4BF55FFE-66D7-CF9E-0B5F-C268E8E01C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3175D3-7726-8AAF-2EA4-9A17619B8D72}"/>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306214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F1F8-D8AA-D085-008F-08138524AF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7EDEC0-3C49-1245-C626-9A3A3966A8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B1C843-47E0-326E-9098-2889CA9D1D98}"/>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5" name="Footer Placeholder 4">
            <a:extLst>
              <a:ext uri="{FF2B5EF4-FFF2-40B4-BE49-F238E27FC236}">
                <a16:creationId xmlns:a16="http://schemas.microsoft.com/office/drawing/2014/main" id="{4581A93F-9204-30E3-09DB-D924D8D31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C29F26-0B38-D3CB-E07F-603C0F7640F3}"/>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145238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63C64-927B-5AE6-FA25-5069DBBD54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F58453-CB81-87A1-62B1-693C92F537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0E5529-699F-BC91-7956-7D016F1A5778}"/>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5" name="Footer Placeholder 4">
            <a:extLst>
              <a:ext uri="{FF2B5EF4-FFF2-40B4-BE49-F238E27FC236}">
                <a16:creationId xmlns:a16="http://schemas.microsoft.com/office/drawing/2014/main" id="{05E9BA34-9552-0BFB-85CB-3BCC30E4DC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F840E0-3A17-87EE-AFE5-D5E79682400F}"/>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65920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A62D-A0CA-C7C2-16BF-BFE2FA613E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9277A9-0A52-FA95-E9A2-613F734059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918430-5D7F-19E6-C3C0-9DAED580471F}"/>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5" name="Footer Placeholder 4">
            <a:extLst>
              <a:ext uri="{FF2B5EF4-FFF2-40B4-BE49-F238E27FC236}">
                <a16:creationId xmlns:a16="http://schemas.microsoft.com/office/drawing/2014/main" id="{411C0D8B-9D09-486A-1BBE-E39242F0E7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482228-6074-42BC-7A72-65704AB7599C}"/>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1282530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209E-92C8-5FB9-BB70-BA24005EF6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D37228B-4FA7-6407-A2C5-00F1E15639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87245-C277-CCB5-E85F-C44B39A7D8F3}"/>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5" name="Footer Placeholder 4">
            <a:extLst>
              <a:ext uri="{FF2B5EF4-FFF2-40B4-BE49-F238E27FC236}">
                <a16:creationId xmlns:a16="http://schemas.microsoft.com/office/drawing/2014/main" id="{7B486032-F50A-0135-7C64-C15F9C30E2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90144F-DE64-8CD6-1496-F3194CB77336}"/>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66903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F3D3B-2DF5-CC29-A082-BD71B839F7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3827E6-2299-7F40-BCFE-34E4AC1D39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155EDE-143C-DA20-ABB0-A20169C472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C9E95B-1E93-1B0B-4B64-D0E5357CD800}"/>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6" name="Footer Placeholder 5">
            <a:extLst>
              <a:ext uri="{FF2B5EF4-FFF2-40B4-BE49-F238E27FC236}">
                <a16:creationId xmlns:a16="http://schemas.microsoft.com/office/drawing/2014/main" id="{8B09CCC2-C710-E8C5-F5BE-C6819C30D7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09D9B9-ADF6-226F-EC76-FA9113496651}"/>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302304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6864-492B-0F27-FDE0-FAEA7B25E68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DD47D7-BB05-5339-CA8A-96D58A73B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AC581F-D264-BE6A-655B-DE88F4229A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D4183C-39C2-B926-C0EF-98031554A9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117AFC-BCF4-6C59-21FF-951BC77A9B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8FFFDE-7892-9C40-F9E3-2776304B4582}"/>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8" name="Footer Placeholder 7">
            <a:extLst>
              <a:ext uri="{FF2B5EF4-FFF2-40B4-BE49-F238E27FC236}">
                <a16:creationId xmlns:a16="http://schemas.microsoft.com/office/drawing/2014/main" id="{33144B82-9228-E8FC-34B7-683816BA7B5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F15C6A-3022-D03A-B9A3-86A808E4D7EE}"/>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308268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C315-BAC7-CE12-565A-B6DDC6B9EC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C85410-D0BC-ED5B-37A5-6F7D28B5619B}"/>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4" name="Footer Placeholder 3">
            <a:extLst>
              <a:ext uri="{FF2B5EF4-FFF2-40B4-BE49-F238E27FC236}">
                <a16:creationId xmlns:a16="http://schemas.microsoft.com/office/drawing/2014/main" id="{4CC7A0D3-FAA1-EE31-783F-F5049A8DFA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1DAD2E-0E28-1BF3-19E7-C3C43CBAE695}"/>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271630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8F966D-5CB6-4B3E-779B-3A2CA30EE87D}"/>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3" name="Footer Placeholder 2">
            <a:extLst>
              <a:ext uri="{FF2B5EF4-FFF2-40B4-BE49-F238E27FC236}">
                <a16:creationId xmlns:a16="http://schemas.microsoft.com/office/drawing/2014/main" id="{6267681D-9C6E-2047-344A-EFC30AF0E7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EDC3B0-A530-B78C-BD0F-7DAEDA3141B2}"/>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3871805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2D5A-62E5-1F2F-93F4-3C365C0FD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C7AB9D-92FA-2A47-D835-B977232B9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B8D378-BDC7-E04E-F209-1A05898CD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3BB41-0CB9-4FC8-64D0-3715B529FA03}"/>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6" name="Footer Placeholder 5">
            <a:extLst>
              <a:ext uri="{FF2B5EF4-FFF2-40B4-BE49-F238E27FC236}">
                <a16:creationId xmlns:a16="http://schemas.microsoft.com/office/drawing/2014/main" id="{39E61500-07F1-2626-B287-EC2508BA68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4E4603-0349-4278-10CA-94D80EADEA5E}"/>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1662437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0C7E-3714-AD6A-BD4A-3A203E400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204C7D-2678-9EAF-0A75-8735CBFBC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0AC880-7E46-85BF-A7C8-B4CAC421D9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08C2C-678F-14E7-8FF0-1A07905CF12B}"/>
              </a:ext>
            </a:extLst>
          </p:cNvPr>
          <p:cNvSpPr>
            <a:spLocks noGrp="1"/>
          </p:cNvSpPr>
          <p:nvPr>
            <p:ph type="dt" sz="half" idx="10"/>
          </p:nvPr>
        </p:nvSpPr>
        <p:spPr/>
        <p:txBody>
          <a:bodyPr/>
          <a:lstStyle/>
          <a:p>
            <a:fld id="{A71DA6EB-59DA-4F79-BA08-484745551DCE}" type="datetimeFigureOut">
              <a:rPr lang="en-GB" smtClean="0"/>
              <a:t>28/08/2025</a:t>
            </a:fld>
            <a:endParaRPr lang="en-GB"/>
          </a:p>
        </p:txBody>
      </p:sp>
      <p:sp>
        <p:nvSpPr>
          <p:cNvPr id="6" name="Footer Placeholder 5">
            <a:extLst>
              <a:ext uri="{FF2B5EF4-FFF2-40B4-BE49-F238E27FC236}">
                <a16:creationId xmlns:a16="http://schemas.microsoft.com/office/drawing/2014/main" id="{101912E2-7F6F-6533-3312-9DF2377D2B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EFF88F-F9C2-B099-0841-CAB5B3FA2EFD}"/>
              </a:ext>
            </a:extLst>
          </p:cNvPr>
          <p:cNvSpPr>
            <a:spLocks noGrp="1"/>
          </p:cNvSpPr>
          <p:nvPr>
            <p:ph type="sldNum" sz="quarter" idx="12"/>
          </p:nvPr>
        </p:nvSpPr>
        <p:spPr/>
        <p:txBody>
          <a:bodyPr/>
          <a:lstStyle/>
          <a:p>
            <a:fld id="{31A686C5-EBBD-4378-A4CE-893F2C9042AD}" type="slidenum">
              <a:rPr lang="en-GB" smtClean="0"/>
              <a:t>‹#›</a:t>
            </a:fld>
            <a:endParaRPr lang="en-GB"/>
          </a:p>
        </p:txBody>
      </p:sp>
    </p:spTree>
    <p:extLst>
      <p:ext uri="{BB962C8B-B14F-4D97-AF65-F5344CB8AC3E}">
        <p14:creationId xmlns:p14="http://schemas.microsoft.com/office/powerpoint/2010/main" val="353501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697F8-10DE-F6A0-6380-7283FBDE6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8C6813-02E6-724A-EAD0-401F593D3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F57FCF-8C6E-DE41-6D8D-287C0053D6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1DA6EB-59DA-4F79-BA08-484745551DCE}" type="datetimeFigureOut">
              <a:rPr lang="en-GB" smtClean="0"/>
              <a:t>28/08/2025</a:t>
            </a:fld>
            <a:endParaRPr lang="en-GB"/>
          </a:p>
        </p:txBody>
      </p:sp>
      <p:sp>
        <p:nvSpPr>
          <p:cNvPr id="5" name="Footer Placeholder 4">
            <a:extLst>
              <a:ext uri="{FF2B5EF4-FFF2-40B4-BE49-F238E27FC236}">
                <a16:creationId xmlns:a16="http://schemas.microsoft.com/office/drawing/2014/main" id="{A538EBCA-5F3A-A0E8-07F0-08E5351233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D850A38-D4FE-FDCA-73B1-9C9DD589C2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A686C5-EBBD-4378-A4CE-893F2C9042AD}" type="slidenum">
              <a:rPr lang="en-GB" smtClean="0"/>
              <a:t>‹#›</a:t>
            </a:fld>
            <a:endParaRPr lang="en-GB"/>
          </a:p>
        </p:txBody>
      </p:sp>
    </p:spTree>
    <p:extLst>
      <p:ext uri="{BB962C8B-B14F-4D97-AF65-F5344CB8AC3E}">
        <p14:creationId xmlns:p14="http://schemas.microsoft.com/office/powerpoint/2010/main" val="2503997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801E70-3577-9786-B120-7953A908ED0A}"/>
              </a:ext>
            </a:extLst>
          </p:cNvPr>
          <p:cNvSpPr>
            <a:spLocks noGrp="1"/>
          </p:cNvSpPr>
          <p:nvPr>
            <p:ph type="ctrTitle"/>
          </p:nvPr>
        </p:nvSpPr>
        <p:spPr>
          <a:xfrm>
            <a:off x="2276475" y="2247900"/>
            <a:ext cx="7581900" cy="2514600"/>
          </a:xfrm>
        </p:spPr>
        <p:txBody>
          <a:bodyPr vert="horz" lIns="91440" tIns="45720" rIns="91440" bIns="45720" rtlCol="0" anchor="ctr">
            <a:normAutofit/>
          </a:bodyPr>
          <a:lstStyle/>
          <a:p>
            <a:r>
              <a:rPr lang="en-US" sz="6100" b="1">
                <a:solidFill>
                  <a:schemeClr val="tx1">
                    <a:lumMod val="75000"/>
                    <a:lumOff val="25000"/>
                  </a:schemeClr>
                </a:solidFill>
              </a:rPr>
              <a:t>Global Health Training Opportunities</a:t>
            </a:r>
          </a:p>
        </p:txBody>
      </p:sp>
    </p:spTree>
    <p:extLst>
      <p:ext uri="{BB962C8B-B14F-4D97-AF65-F5344CB8AC3E}">
        <p14:creationId xmlns:p14="http://schemas.microsoft.com/office/powerpoint/2010/main" val="3520890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e62cb2a904_0_564"/>
          <p:cNvSpPr txBox="1">
            <a:spLocks noGrp="1"/>
          </p:cNvSpPr>
          <p:nvPr>
            <p:ph type="title"/>
          </p:nvPr>
        </p:nvSpPr>
        <p:spPr>
          <a:xfrm>
            <a:off x="1219200" y="507838"/>
            <a:ext cx="9753600" cy="835500"/>
          </a:xfrm>
          <a:prstGeom prst="rect">
            <a:avLst/>
          </a:prstGeom>
          <a:noFill/>
          <a:ln>
            <a:noFill/>
          </a:ln>
        </p:spPr>
        <p:txBody>
          <a:bodyPr spcFirstLastPara="1" vert="horz" wrap="square" lIns="91425" tIns="45700" rIns="91425" bIns="45700" rtlCol="0" anchor="b" anchorCtr="0">
            <a:noAutofit/>
          </a:bodyPr>
          <a:lstStyle/>
          <a:p>
            <a:pPr algn="ctr">
              <a:spcBef>
                <a:spcPts val="0"/>
              </a:spcBef>
              <a:buClr>
                <a:schemeClr val="lt1"/>
              </a:buClr>
              <a:buSzPts val="3444"/>
            </a:pPr>
            <a:r>
              <a:rPr lang="en-GB" sz="3100" dirty="0">
                <a:solidFill>
                  <a:schemeClr val="dk1"/>
                </a:solidFill>
                <a:latin typeface="Arial"/>
                <a:ea typeface="Arial"/>
                <a:cs typeface="Arial"/>
                <a:sym typeface="Arial"/>
              </a:rPr>
              <a:t>Why Global Health Experiences are Valuable</a:t>
            </a:r>
            <a:endParaRPr sz="3100" dirty="0">
              <a:solidFill>
                <a:schemeClr val="dk1"/>
              </a:solidFill>
              <a:latin typeface="Arial"/>
              <a:ea typeface="Arial"/>
              <a:cs typeface="Arial"/>
              <a:sym typeface="Arial"/>
            </a:endParaRPr>
          </a:p>
        </p:txBody>
      </p:sp>
      <p:sp>
        <p:nvSpPr>
          <p:cNvPr id="207" name="Google Shape;207;g2e62cb2a904_0_564"/>
          <p:cNvSpPr txBox="1"/>
          <p:nvPr/>
        </p:nvSpPr>
        <p:spPr>
          <a:xfrm>
            <a:off x="690605" y="2499925"/>
            <a:ext cx="4549452" cy="3287023"/>
          </a:xfrm>
          <a:prstGeom prst="rect">
            <a:avLst/>
          </a:prstGeom>
          <a:noFill/>
          <a:ln>
            <a:noFill/>
          </a:ln>
        </p:spPr>
        <p:txBody>
          <a:bodyPr spcFirstLastPara="1" wrap="square" lIns="91425" tIns="91425" rIns="91425" bIns="91425" anchor="t" anchorCtr="0">
            <a:spAutoFit/>
          </a:bodyPr>
          <a:lstStyle/>
          <a:p>
            <a:pPr algn="ctr">
              <a:lnSpc>
                <a:spcPct val="90000"/>
              </a:lnSpc>
              <a:buClr>
                <a:srgbClr val="000000"/>
              </a:buClr>
              <a:buSzPts val="1800"/>
            </a:pPr>
            <a:r>
              <a:rPr lang="en-GB" i="1" dirty="0">
                <a:solidFill>
                  <a:schemeClr val="dk2"/>
                </a:solidFill>
                <a:latin typeface="Aptos" panose="020B0004020202020204" pitchFamily="34" charset="0"/>
                <a:ea typeface="Arial"/>
                <a:cs typeface="Arial"/>
                <a:sym typeface="Arial"/>
              </a:rPr>
              <a:t>“Many of the public health challenges faced today are global health problems and require an understanding of the global dimensions of health and its influences. </a:t>
            </a:r>
            <a:endParaRPr i="1" dirty="0">
              <a:solidFill>
                <a:schemeClr val="dk2"/>
              </a:solidFill>
              <a:latin typeface="Aptos" panose="020B0004020202020204" pitchFamily="34" charset="0"/>
              <a:ea typeface="Arial"/>
              <a:cs typeface="Arial"/>
              <a:sym typeface="Arial"/>
            </a:endParaRPr>
          </a:p>
          <a:p>
            <a:pPr algn="ctr">
              <a:lnSpc>
                <a:spcPct val="90000"/>
              </a:lnSpc>
              <a:buClr>
                <a:srgbClr val="000000"/>
              </a:buClr>
              <a:buSzPts val="1800"/>
            </a:pPr>
            <a:endParaRPr i="1" dirty="0">
              <a:solidFill>
                <a:schemeClr val="dk2"/>
              </a:solidFill>
              <a:latin typeface="Aptos" panose="020B0004020202020204" pitchFamily="34" charset="0"/>
              <a:ea typeface="Arial"/>
              <a:cs typeface="Arial"/>
              <a:sym typeface="Arial"/>
            </a:endParaRPr>
          </a:p>
          <a:p>
            <a:pPr algn="ctr">
              <a:lnSpc>
                <a:spcPct val="90000"/>
              </a:lnSpc>
              <a:buClr>
                <a:srgbClr val="000000"/>
              </a:buClr>
              <a:buSzPts val="1800"/>
            </a:pPr>
            <a:r>
              <a:rPr lang="en-GB" i="1" dirty="0">
                <a:solidFill>
                  <a:schemeClr val="dk2"/>
                </a:solidFill>
                <a:latin typeface="Aptos" panose="020B0004020202020204" pitchFamily="34" charset="0"/>
                <a:ea typeface="Arial"/>
                <a:cs typeface="Arial"/>
                <a:sym typeface="Arial"/>
              </a:rPr>
              <a:t>Public health professionals need an understanding of the global influences on health to be able to improve the health of the population.”</a:t>
            </a:r>
            <a:endParaRPr i="1" dirty="0">
              <a:solidFill>
                <a:schemeClr val="dk2"/>
              </a:solidFill>
              <a:latin typeface="Aptos" panose="020B0004020202020204" pitchFamily="34" charset="0"/>
              <a:ea typeface="Arial"/>
              <a:cs typeface="Arial"/>
              <a:sym typeface="Arial"/>
            </a:endParaRPr>
          </a:p>
          <a:p>
            <a:pPr algn="ctr">
              <a:lnSpc>
                <a:spcPct val="90000"/>
              </a:lnSpc>
              <a:buClr>
                <a:srgbClr val="000000"/>
              </a:buClr>
              <a:buSzPts val="1800"/>
            </a:pPr>
            <a:endParaRPr dirty="0">
              <a:solidFill>
                <a:schemeClr val="dk2"/>
              </a:solidFill>
              <a:latin typeface="Aptos" panose="020B0004020202020204" pitchFamily="34" charset="0"/>
              <a:ea typeface="Arial"/>
              <a:cs typeface="Arial"/>
              <a:sym typeface="Arial"/>
            </a:endParaRPr>
          </a:p>
          <a:p>
            <a:pPr algn="ctr">
              <a:lnSpc>
                <a:spcPct val="110000"/>
              </a:lnSpc>
              <a:buClr>
                <a:schemeClr val="lt1"/>
              </a:buClr>
              <a:buSzPts val="1700"/>
            </a:pPr>
            <a:r>
              <a:rPr lang="en-GB" b="1" dirty="0">
                <a:solidFill>
                  <a:schemeClr val="dk1"/>
                </a:solidFill>
                <a:latin typeface="Aptos" panose="020B0004020202020204" pitchFamily="34" charset="0"/>
                <a:ea typeface="Arial"/>
                <a:cs typeface="Arial"/>
                <a:sym typeface="Arial"/>
              </a:rPr>
              <a:t>Source: FPH Specialty Training Curriculum 2022</a:t>
            </a:r>
            <a:r>
              <a:rPr lang="en-GB" b="1" dirty="0">
                <a:solidFill>
                  <a:schemeClr val="lt1"/>
                </a:solidFill>
                <a:latin typeface="Aptos" panose="020B0004020202020204" pitchFamily="34" charset="0"/>
                <a:ea typeface="Arial"/>
                <a:cs typeface="Arial"/>
                <a:sym typeface="Arial"/>
              </a:rPr>
              <a:t> </a:t>
            </a:r>
            <a:endParaRPr b="1" dirty="0">
              <a:solidFill>
                <a:schemeClr val="dk2"/>
              </a:solidFill>
              <a:latin typeface="Aptos" panose="020B0004020202020204" pitchFamily="34" charset="0"/>
              <a:ea typeface="Arial"/>
              <a:cs typeface="Arial"/>
              <a:sym typeface="Arial"/>
            </a:endParaRPr>
          </a:p>
        </p:txBody>
      </p:sp>
      <p:graphicFrame>
        <p:nvGraphicFramePr>
          <p:cNvPr id="214" name="Google Shape;209;g2e62cb2a904_0_564">
            <a:extLst>
              <a:ext uri="{FF2B5EF4-FFF2-40B4-BE49-F238E27FC236}">
                <a16:creationId xmlns:a16="http://schemas.microsoft.com/office/drawing/2014/main" id="{55CD5A5F-4207-95BE-A222-B1CF2FA913A3}"/>
              </a:ext>
            </a:extLst>
          </p:cNvPr>
          <p:cNvGraphicFramePr/>
          <p:nvPr>
            <p:extLst>
              <p:ext uri="{D42A27DB-BD31-4B8C-83A1-F6EECF244321}">
                <p14:modId xmlns:p14="http://schemas.microsoft.com/office/powerpoint/2010/main" val="4119232994"/>
              </p:ext>
            </p:extLst>
          </p:nvPr>
        </p:nvGraphicFramePr>
        <p:xfrm>
          <a:off x="5745708" y="2033516"/>
          <a:ext cx="5991367" cy="4219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Graphic spid="21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9"/>
        <p:cNvGrpSpPr/>
        <p:nvPr/>
      </p:nvGrpSpPr>
      <p:grpSpPr>
        <a:xfrm>
          <a:off x="0" y="0"/>
          <a:ext cx="0" cy="0"/>
          <a:chOff x="0" y="0"/>
          <a:chExt cx="0" cy="0"/>
        </a:xfrm>
      </p:grpSpPr>
      <p:sp useBgFill="1">
        <p:nvSpPr>
          <p:cNvPr id="336" name="Rectangle 335">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Google Shape;320;g2e2f24466ba_6_20"/>
          <p:cNvSpPr txBox="1">
            <a:spLocks noGrp="1"/>
          </p:cNvSpPr>
          <p:nvPr>
            <p:ph type="title"/>
          </p:nvPr>
        </p:nvSpPr>
        <p:spPr>
          <a:xfrm>
            <a:off x="848803" y="-185596"/>
            <a:ext cx="11074308" cy="1055689"/>
          </a:xfrm>
          <a:prstGeom prst="rect">
            <a:avLst/>
          </a:prstGeom>
        </p:spPr>
        <p:txBody>
          <a:bodyPr spcFirstLastPara="1" vert="horz" lIns="91440" tIns="45720" rIns="91440" bIns="45720" rtlCol="0" anchor="b" anchorCtr="0">
            <a:normAutofit/>
          </a:bodyPr>
          <a:lstStyle/>
          <a:p>
            <a:r>
              <a:rPr lang="en-US" sz="4000" kern="1200" dirty="0">
                <a:solidFill>
                  <a:schemeClr val="tx1"/>
                </a:solidFill>
                <a:latin typeface="+mj-lt"/>
                <a:ea typeface="+mj-ea"/>
                <a:cs typeface="+mj-cs"/>
              </a:rPr>
              <a:t>WHO Hub for Pandemic and Epidemic Intelligence</a:t>
            </a:r>
            <a:endParaRPr lang="en-US" sz="4000" kern="1200" dirty="0">
              <a:solidFill>
                <a:schemeClr val="tx1"/>
              </a:solidFill>
              <a:latin typeface="+mj-lt"/>
              <a:ea typeface="+mj-ea"/>
              <a:cs typeface="+mj-cs"/>
              <a:sym typeface="Arial"/>
            </a:endParaRPr>
          </a:p>
        </p:txBody>
      </p:sp>
      <p:sp>
        <p:nvSpPr>
          <p:cNvPr id="6" name="TextBox 5">
            <a:extLst>
              <a:ext uri="{FF2B5EF4-FFF2-40B4-BE49-F238E27FC236}">
                <a16:creationId xmlns:a16="http://schemas.microsoft.com/office/drawing/2014/main" id="{20DB1A3B-7D47-D021-C52F-A45CA612E082}"/>
              </a:ext>
            </a:extLst>
          </p:cNvPr>
          <p:cNvSpPr txBox="1"/>
          <p:nvPr/>
        </p:nvSpPr>
        <p:spPr>
          <a:xfrm>
            <a:off x="273299" y="2118638"/>
            <a:ext cx="4425308" cy="4364048"/>
          </a:xfrm>
          <a:prstGeom prst="rect">
            <a:avLst/>
          </a:prstGeom>
        </p:spPr>
        <p:txBody>
          <a:bodyPr vert="horz" lIns="91440" tIns="45720" rIns="91440" bIns="45720" rtlCol="0">
            <a:normAutofit fontScale="92500"/>
          </a:bodyPr>
          <a:lstStyle/>
          <a:p>
            <a:pPr marL="285750" indent="-228600">
              <a:lnSpc>
                <a:spcPct val="90000"/>
              </a:lnSpc>
              <a:spcAft>
                <a:spcPts val="600"/>
              </a:spcAft>
              <a:buFont typeface="Arial" panose="020B0604020202020204" pitchFamily="34" charset="0"/>
              <a:buChar char="•"/>
            </a:pPr>
            <a:r>
              <a:rPr lang="en-US" sz="2200" dirty="0"/>
              <a:t>12-month OOPT placement </a:t>
            </a:r>
          </a:p>
          <a:p>
            <a:pPr marL="285750" indent="-228600">
              <a:lnSpc>
                <a:spcPct val="90000"/>
              </a:lnSpc>
              <a:spcAft>
                <a:spcPts val="600"/>
              </a:spcAft>
              <a:buFont typeface="Arial" panose="020B0604020202020204" pitchFamily="34" charset="0"/>
              <a:buChar char="•"/>
            </a:pPr>
            <a:r>
              <a:rPr lang="en-US" sz="2200" dirty="0"/>
              <a:t>Counted towards my training time (supervised by FPH member)</a:t>
            </a:r>
          </a:p>
          <a:p>
            <a:pPr marL="285750" indent="-228600">
              <a:lnSpc>
                <a:spcPct val="90000"/>
              </a:lnSpc>
              <a:spcAft>
                <a:spcPts val="600"/>
              </a:spcAft>
              <a:buFont typeface="Arial" panose="020B0604020202020204" pitchFamily="34" charset="0"/>
              <a:buChar char="•"/>
            </a:pPr>
            <a:r>
              <a:rPr lang="en-US" sz="2200" dirty="0"/>
              <a:t>Based in WHO Hub ‘Collaboratory’ Team (Laboratory for Collaborative Intelligence)</a:t>
            </a:r>
          </a:p>
          <a:p>
            <a:pPr marL="28575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endParaRPr lang="en-US" sz="2200" dirty="0"/>
          </a:p>
          <a:p>
            <a:pPr marL="57150" algn="ctr">
              <a:lnSpc>
                <a:spcPct val="90000"/>
              </a:lnSpc>
              <a:spcAft>
                <a:spcPts val="600"/>
              </a:spcAft>
            </a:pPr>
            <a:r>
              <a:rPr lang="en-US" sz="2200" dirty="0"/>
              <a:t>The WHO Hub is </a:t>
            </a:r>
            <a:r>
              <a:rPr lang="en-US" sz="2200" i="1" dirty="0"/>
              <a:t>“working towards a world where collaborative surveillance empowers countries and communities to </a:t>
            </a:r>
            <a:r>
              <a:rPr lang="en-US" sz="2200" i="1" dirty="0" err="1"/>
              <a:t>minimise</a:t>
            </a:r>
            <a:r>
              <a:rPr lang="en-US" sz="2200" i="1" dirty="0"/>
              <a:t> the impact of pandemic and epidemic threats”</a:t>
            </a:r>
          </a:p>
        </p:txBody>
      </p:sp>
      <p:pic>
        <p:nvPicPr>
          <p:cNvPr id="12" name="Picture 11" descr="A close-up of a building&#10;&#10;AI-generated content may be incorrect.">
            <a:extLst>
              <a:ext uri="{FF2B5EF4-FFF2-40B4-BE49-F238E27FC236}">
                <a16:creationId xmlns:a16="http://schemas.microsoft.com/office/drawing/2014/main" id="{3D16D15A-DD10-7B48-5733-4AAAADA2D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798" y="1113150"/>
            <a:ext cx="4425308" cy="2944575"/>
          </a:xfrm>
          <a:prstGeom prst="rect">
            <a:avLst/>
          </a:prstGeom>
        </p:spPr>
      </p:pic>
      <p:pic>
        <p:nvPicPr>
          <p:cNvPr id="14" name="Picture 13" descr="A group of people posing for a photo&#10;&#10;AI-generated content may be incorrect.">
            <a:extLst>
              <a:ext uri="{FF2B5EF4-FFF2-40B4-BE49-F238E27FC236}">
                <a16:creationId xmlns:a16="http://schemas.microsoft.com/office/drawing/2014/main" id="{03BA7813-A7DF-9423-150D-DCE928369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0411" y="3539424"/>
            <a:ext cx="4718714" cy="3145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76A83C-05A0-BC0F-5D63-A0B4D0738FFF}"/>
              </a:ext>
            </a:extLst>
          </p:cNvPr>
          <p:cNvPicPr>
            <a:picLocks noChangeAspect="1"/>
          </p:cNvPicPr>
          <p:nvPr/>
        </p:nvPicPr>
        <p:blipFill>
          <a:blip r:embed="rId3"/>
          <a:srcRect t="1342" r="3" b="15615"/>
          <a:stretch>
            <a:fillRect/>
          </a:stretch>
        </p:blipFill>
        <p:spPr>
          <a:xfrm>
            <a:off x="8928338" y="1759179"/>
            <a:ext cx="3006061" cy="3339639"/>
          </a:xfrm>
          <a:prstGeom prst="rect">
            <a:avLst/>
          </a:prstGeom>
        </p:spPr>
      </p:pic>
      <p:pic>
        <p:nvPicPr>
          <p:cNvPr id="6" name="Picture 5">
            <a:extLst>
              <a:ext uri="{FF2B5EF4-FFF2-40B4-BE49-F238E27FC236}">
                <a16:creationId xmlns:a16="http://schemas.microsoft.com/office/drawing/2014/main" id="{6ECF87BA-4670-9E83-7111-FA57C21B7DBE}"/>
              </a:ext>
            </a:extLst>
          </p:cNvPr>
          <p:cNvPicPr>
            <a:picLocks noChangeAspect="1"/>
          </p:cNvPicPr>
          <p:nvPr/>
        </p:nvPicPr>
        <p:blipFill>
          <a:blip r:embed="rId4"/>
          <a:srcRect t="16016" r="1" b="1"/>
          <a:stretch>
            <a:fillRect/>
          </a:stretch>
        </p:blipFill>
        <p:spPr>
          <a:xfrm>
            <a:off x="3101919" y="1925717"/>
            <a:ext cx="5571867" cy="3006561"/>
          </a:xfrm>
          <a:prstGeom prst="rect">
            <a:avLst/>
          </a:prstGeom>
        </p:spPr>
      </p:pic>
      <p:sp>
        <p:nvSpPr>
          <p:cNvPr id="3" name="Content Placeholder 2">
            <a:extLst>
              <a:ext uri="{FF2B5EF4-FFF2-40B4-BE49-F238E27FC236}">
                <a16:creationId xmlns:a16="http://schemas.microsoft.com/office/drawing/2014/main" id="{277AD81F-A966-7193-B787-8A2C71AB7C16}"/>
              </a:ext>
            </a:extLst>
          </p:cNvPr>
          <p:cNvSpPr>
            <a:spLocks noGrp="1"/>
          </p:cNvSpPr>
          <p:nvPr>
            <p:ph sz="half" idx="1"/>
          </p:nvPr>
        </p:nvSpPr>
        <p:spPr>
          <a:xfrm>
            <a:off x="319310" y="2188593"/>
            <a:ext cx="2782610" cy="4119580"/>
          </a:xfrm>
        </p:spPr>
        <p:txBody>
          <a:bodyPr vert="horz" lIns="91440" tIns="45720" rIns="91440" bIns="45720" rtlCol="0">
            <a:normAutofit/>
          </a:bodyPr>
          <a:lstStyle/>
          <a:p>
            <a:pPr marL="0" indent="0">
              <a:buNone/>
            </a:pPr>
            <a:r>
              <a:rPr lang="en-US" sz="2000" b="1" dirty="0"/>
              <a:t>Key Projects:</a:t>
            </a:r>
            <a:endParaRPr lang="en-US" sz="2000" dirty="0"/>
          </a:p>
          <a:p>
            <a:pPr marL="0" indent="0">
              <a:buNone/>
            </a:pPr>
            <a:r>
              <a:rPr lang="en-US" sz="2000" dirty="0"/>
              <a:t>Integrated Genomic Surveillance (IGS) Project </a:t>
            </a:r>
          </a:p>
          <a:p>
            <a:pPr marL="0" indent="0">
              <a:buNone/>
            </a:pPr>
            <a:r>
              <a:rPr lang="en-US" sz="2000" dirty="0"/>
              <a:t>Global Repository of Epidemiological Parameters </a:t>
            </a:r>
          </a:p>
        </p:txBody>
      </p:sp>
    </p:spTree>
    <p:extLst>
      <p:ext uri="{BB962C8B-B14F-4D97-AF65-F5344CB8AC3E}">
        <p14:creationId xmlns:p14="http://schemas.microsoft.com/office/powerpoint/2010/main" val="1494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C37E-34A5-0EC4-72CD-9C42F0DC78EB}"/>
              </a:ext>
            </a:extLst>
          </p:cNvPr>
          <p:cNvSpPr>
            <a:spLocks noGrp="1"/>
          </p:cNvSpPr>
          <p:nvPr>
            <p:ph type="title"/>
          </p:nvPr>
        </p:nvSpPr>
        <p:spPr/>
        <p:txBody>
          <a:bodyPr/>
          <a:lstStyle/>
          <a:p>
            <a:pPr algn="ctr"/>
            <a:r>
              <a:rPr lang="en-US" dirty="0"/>
              <a:t>Robert Koch </a:t>
            </a:r>
            <a:r>
              <a:rPr lang="en-US" dirty="0" err="1"/>
              <a:t>Institut</a:t>
            </a:r>
            <a:r>
              <a:rPr lang="en-US" dirty="0"/>
              <a:t> (RKI): Centre for International Health Protection</a:t>
            </a:r>
            <a:endParaRPr lang="en-GB" dirty="0"/>
          </a:p>
        </p:txBody>
      </p:sp>
      <p:sp>
        <p:nvSpPr>
          <p:cNvPr id="3" name="Content Placeholder 2">
            <a:extLst>
              <a:ext uri="{FF2B5EF4-FFF2-40B4-BE49-F238E27FC236}">
                <a16:creationId xmlns:a16="http://schemas.microsoft.com/office/drawing/2014/main" id="{006E5863-99FE-F88B-F976-3F72C52C3D85}"/>
              </a:ext>
            </a:extLst>
          </p:cNvPr>
          <p:cNvSpPr>
            <a:spLocks noGrp="1"/>
          </p:cNvSpPr>
          <p:nvPr>
            <p:ph sz="half" idx="1"/>
          </p:nvPr>
        </p:nvSpPr>
        <p:spPr>
          <a:xfrm>
            <a:off x="324704" y="2252970"/>
            <a:ext cx="5181600" cy="4351338"/>
          </a:xfrm>
        </p:spPr>
        <p:txBody>
          <a:bodyPr>
            <a:normAutofit/>
          </a:bodyPr>
          <a:lstStyle/>
          <a:p>
            <a:r>
              <a:rPr lang="en-US" sz="2400" dirty="0"/>
              <a:t>18-month OOPE </a:t>
            </a:r>
          </a:p>
          <a:p>
            <a:r>
              <a:rPr lang="en-US" sz="2400" dirty="0"/>
              <a:t>Time out from training</a:t>
            </a:r>
          </a:p>
          <a:p>
            <a:endParaRPr lang="en-US" sz="2400" dirty="0"/>
          </a:p>
          <a:p>
            <a:pPr marL="0" indent="0">
              <a:buNone/>
            </a:pPr>
            <a:r>
              <a:rPr lang="en-US" sz="2400" i="1" dirty="0"/>
              <a:t>“The RKI is a German federal government agency and research institute responsible for disease control and prevention. It is located in Berlin and as an upper federal agency, it is subordinate to the Federal Ministry of Health.”</a:t>
            </a:r>
          </a:p>
          <a:p>
            <a:endParaRPr lang="en-GB" dirty="0"/>
          </a:p>
        </p:txBody>
      </p:sp>
      <p:pic>
        <p:nvPicPr>
          <p:cNvPr id="1026" name="Picture 2" descr="RKI - Locations - Locations of the Robert Koch Institute">
            <a:extLst>
              <a:ext uri="{FF2B5EF4-FFF2-40B4-BE49-F238E27FC236}">
                <a16:creationId xmlns:a16="http://schemas.microsoft.com/office/drawing/2014/main" id="{87AE9C06-0E53-3BFC-B8FD-AD51A5C2D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115" y="2252970"/>
            <a:ext cx="6176181" cy="4117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539F1-50BF-BA16-81AE-84F252844F44}"/>
              </a:ext>
            </a:extLst>
          </p:cNvPr>
          <p:cNvSpPr>
            <a:spLocks noGrp="1"/>
          </p:cNvSpPr>
          <p:nvPr>
            <p:ph type="title"/>
          </p:nvPr>
        </p:nvSpPr>
        <p:spPr/>
        <p:txBody>
          <a:bodyPr/>
          <a:lstStyle/>
          <a:p>
            <a:pPr algn="ctr"/>
            <a:r>
              <a:rPr lang="en-GB" dirty="0"/>
              <a:t>‘BCHW’ Project: </a:t>
            </a:r>
            <a:r>
              <a:rPr lang="en-US" dirty="0"/>
              <a:t>Burden of COVID-19 Among Health Care Workers</a:t>
            </a:r>
            <a:endParaRPr lang="en-GB" dirty="0"/>
          </a:p>
        </p:txBody>
      </p:sp>
      <p:graphicFrame>
        <p:nvGraphicFramePr>
          <p:cNvPr id="6" name="Content Placeholder 2">
            <a:extLst>
              <a:ext uri="{FF2B5EF4-FFF2-40B4-BE49-F238E27FC236}">
                <a16:creationId xmlns:a16="http://schemas.microsoft.com/office/drawing/2014/main" id="{FACB0F66-1E8C-E909-AA9E-871B2D9B6DB8}"/>
              </a:ext>
            </a:extLst>
          </p:cNvPr>
          <p:cNvGraphicFramePr>
            <a:graphicFrameLocks noGrp="1"/>
          </p:cNvGraphicFramePr>
          <p:nvPr>
            <p:ph sz="half" idx="1"/>
            <p:extLst>
              <p:ext uri="{D42A27DB-BD31-4B8C-83A1-F6EECF244321}">
                <p14:modId xmlns:p14="http://schemas.microsoft.com/office/powerpoint/2010/main" val="1855606851"/>
              </p:ext>
            </p:extLst>
          </p:nvPr>
        </p:nvGraphicFramePr>
        <p:xfrm>
          <a:off x="170265" y="202702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2FA3900-EAC5-7540-6D7E-FA6492F2BD4A}"/>
              </a:ext>
            </a:extLst>
          </p:cNvPr>
          <p:cNvPicPr>
            <a:picLocks noChangeAspect="1"/>
          </p:cNvPicPr>
          <p:nvPr/>
        </p:nvPicPr>
        <p:blipFill>
          <a:blip r:embed="rId8"/>
          <a:stretch>
            <a:fillRect/>
          </a:stretch>
        </p:blipFill>
        <p:spPr>
          <a:xfrm>
            <a:off x="5708177" y="2318495"/>
            <a:ext cx="6313558" cy="3768405"/>
          </a:xfrm>
          <a:prstGeom prst="rect">
            <a:avLst/>
          </a:prstGeom>
        </p:spPr>
      </p:pic>
    </p:spTree>
    <p:extLst>
      <p:ext uri="{BB962C8B-B14F-4D97-AF65-F5344CB8AC3E}">
        <p14:creationId xmlns:p14="http://schemas.microsoft.com/office/powerpoint/2010/main" val="124786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8964-1726-10D0-37CD-4FC498020DE5}"/>
              </a:ext>
            </a:extLst>
          </p:cNvPr>
          <p:cNvSpPr>
            <a:spLocks noGrp="1"/>
          </p:cNvSpPr>
          <p:nvPr>
            <p:ph type="title"/>
          </p:nvPr>
        </p:nvSpPr>
        <p:spPr/>
        <p:txBody>
          <a:bodyPr/>
          <a:lstStyle/>
          <a:p>
            <a:pPr algn="ctr"/>
            <a:r>
              <a:rPr lang="en-GB" b="1" dirty="0">
                <a:solidFill>
                  <a:schemeClr val="dk2"/>
                </a:solidFill>
                <a:latin typeface="Arial"/>
                <a:ea typeface="Arial"/>
                <a:cs typeface="Arial"/>
                <a:sym typeface="Arial"/>
              </a:rPr>
              <a:t>What I Gained…</a:t>
            </a:r>
            <a:br>
              <a:rPr lang="en-GB" b="1" dirty="0">
                <a:solidFill>
                  <a:schemeClr val="dk2"/>
                </a:solidFill>
                <a:latin typeface="Arial"/>
                <a:ea typeface="Arial"/>
                <a:cs typeface="Arial"/>
                <a:sym typeface="Arial"/>
              </a:rPr>
            </a:br>
            <a:endParaRPr lang="en-GB" dirty="0"/>
          </a:p>
        </p:txBody>
      </p:sp>
      <p:sp>
        <p:nvSpPr>
          <p:cNvPr id="5" name="Google Shape;321;g2e2f24466ba_6_20">
            <a:extLst>
              <a:ext uri="{FF2B5EF4-FFF2-40B4-BE49-F238E27FC236}">
                <a16:creationId xmlns:a16="http://schemas.microsoft.com/office/drawing/2014/main" id="{707EFDA0-8D64-B424-9458-1FFC58A7D752}"/>
              </a:ext>
            </a:extLst>
          </p:cNvPr>
          <p:cNvSpPr txBox="1">
            <a:spLocks noGrp="1"/>
          </p:cNvSpPr>
          <p:nvPr>
            <p:ph sz="half" idx="1"/>
          </p:nvPr>
        </p:nvSpPr>
        <p:spPr>
          <a:xfrm>
            <a:off x="1111154" y="1990938"/>
            <a:ext cx="10515600" cy="5460739"/>
          </a:xfrm>
          <a:prstGeom prst="rect">
            <a:avLst/>
          </a:prstGeom>
        </p:spPr>
        <p:txBody>
          <a:bodyPr spcFirstLastPara="1" vert="horz" wrap="square" lIns="91425" tIns="45700" rIns="91425" bIns="45700" rtlCol="0" anchor="t" anchorCtr="0">
            <a:normAutofit/>
          </a:bodyPr>
          <a:lstStyle/>
          <a:p>
            <a:pPr marL="457200" indent="0">
              <a:buNone/>
            </a:pPr>
            <a:endParaRPr sz="2200" dirty="0">
              <a:solidFill>
                <a:schemeClr val="dk2"/>
              </a:solidFill>
              <a:latin typeface="Arial"/>
              <a:ea typeface="Arial"/>
              <a:cs typeface="Arial"/>
              <a:sym typeface="Arial"/>
            </a:endParaRPr>
          </a:p>
          <a:p>
            <a:pPr marL="455484" indent="-342900">
              <a:buClr>
                <a:schemeClr val="dk2"/>
              </a:buClr>
              <a:buSzPct val="90847"/>
              <a:buFont typeface="Wingdings" panose="05000000000000000000" pitchFamily="2" charset="2"/>
              <a:buChar char="ü"/>
            </a:pPr>
            <a:r>
              <a:rPr lang="en-GB" sz="2400" dirty="0">
                <a:solidFill>
                  <a:schemeClr val="dk2"/>
                </a:solidFill>
                <a:latin typeface="Aptos" panose="020B0004020202020204" pitchFamily="34" charset="0"/>
                <a:ea typeface="Arial"/>
                <a:cs typeface="Arial"/>
                <a:sym typeface="Arial"/>
              </a:rPr>
              <a:t>Strengthened academic and public health skills</a:t>
            </a:r>
            <a:endParaRPr sz="2400" dirty="0">
              <a:solidFill>
                <a:schemeClr val="dk2"/>
              </a:solidFill>
              <a:latin typeface="Aptos" panose="020B0004020202020204" pitchFamily="34" charset="0"/>
              <a:ea typeface="Arial"/>
              <a:cs typeface="Arial"/>
              <a:sym typeface="Arial"/>
            </a:endParaRPr>
          </a:p>
          <a:p>
            <a:pPr marL="455484" indent="-342900">
              <a:spcBef>
                <a:spcPts val="0"/>
              </a:spcBef>
              <a:buClr>
                <a:schemeClr val="dk2"/>
              </a:buClr>
              <a:buSzPct val="90847"/>
              <a:buFont typeface="Wingdings" panose="05000000000000000000" pitchFamily="2" charset="2"/>
              <a:buChar char="ü"/>
            </a:pPr>
            <a:r>
              <a:rPr lang="en-GB" sz="2400" dirty="0">
                <a:solidFill>
                  <a:schemeClr val="dk2"/>
                </a:solidFill>
                <a:latin typeface="Aptos" panose="020B0004020202020204" pitchFamily="34" charset="0"/>
                <a:ea typeface="Arial"/>
                <a:cs typeface="Arial"/>
                <a:sym typeface="Arial"/>
              </a:rPr>
              <a:t>International fieldwork and stakeholder engagement </a:t>
            </a:r>
          </a:p>
          <a:p>
            <a:pPr marL="112584" indent="0">
              <a:spcBef>
                <a:spcPts val="0"/>
              </a:spcBef>
              <a:buClr>
                <a:schemeClr val="dk2"/>
              </a:buClr>
              <a:buSzPct val="90847"/>
              <a:buNone/>
            </a:pPr>
            <a:r>
              <a:rPr lang="en-GB" sz="2400" dirty="0">
                <a:solidFill>
                  <a:schemeClr val="dk2"/>
                </a:solidFill>
                <a:latin typeface="Aptos" panose="020B0004020202020204" pitchFamily="34" charset="0"/>
                <a:ea typeface="Arial"/>
                <a:cs typeface="Arial"/>
                <a:sym typeface="Arial"/>
              </a:rPr>
              <a:t>	</a:t>
            </a:r>
            <a:r>
              <a:rPr lang="en-GB" sz="2400" i="1" dirty="0">
                <a:solidFill>
                  <a:schemeClr val="dk2"/>
                </a:solidFill>
                <a:latin typeface="Aptos" panose="020B0004020202020204" pitchFamily="34" charset="0"/>
                <a:ea typeface="Arial"/>
                <a:cs typeface="Arial"/>
                <a:sym typeface="Arial"/>
              </a:rPr>
              <a:t>(Field work in Nigeria and Madagascar; conference presentation in 	Colombia; scientific training in Seattle, USA)</a:t>
            </a:r>
            <a:endParaRPr sz="2400" i="1" dirty="0">
              <a:solidFill>
                <a:schemeClr val="dk2"/>
              </a:solidFill>
              <a:latin typeface="Aptos" panose="020B0004020202020204" pitchFamily="34" charset="0"/>
              <a:ea typeface="Arial"/>
              <a:cs typeface="Arial"/>
              <a:sym typeface="Arial"/>
            </a:endParaRPr>
          </a:p>
          <a:p>
            <a:pPr marL="455484" indent="-342900">
              <a:spcBef>
                <a:spcPts val="0"/>
              </a:spcBef>
              <a:buClr>
                <a:schemeClr val="dk2"/>
              </a:buClr>
              <a:buSzPct val="90847"/>
              <a:buFont typeface="Wingdings" panose="05000000000000000000" pitchFamily="2" charset="2"/>
              <a:buChar char="ü"/>
            </a:pPr>
            <a:r>
              <a:rPr lang="en-GB" sz="2400" dirty="0">
                <a:solidFill>
                  <a:schemeClr val="dk2"/>
                </a:solidFill>
                <a:latin typeface="Aptos" panose="020B0004020202020204" pitchFamily="34" charset="0"/>
                <a:ea typeface="Arial"/>
                <a:cs typeface="Arial"/>
                <a:sym typeface="Arial"/>
              </a:rPr>
              <a:t>Project and line management experience (harder to achieve within training)</a:t>
            </a:r>
            <a:endParaRPr sz="2400" dirty="0">
              <a:solidFill>
                <a:schemeClr val="dk2"/>
              </a:solidFill>
              <a:latin typeface="Aptos" panose="020B0004020202020204" pitchFamily="34" charset="0"/>
              <a:ea typeface="Arial"/>
              <a:cs typeface="Arial"/>
              <a:sym typeface="Arial"/>
            </a:endParaRPr>
          </a:p>
          <a:p>
            <a:pPr marL="455484" indent="-342900">
              <a:spcBef>
                <a:spcPts val="0"/>
              </a:spcBef>
              <a:buClr>
                <a:schemeClr val="dk2"/>
              </a:buClr>
              <a:buSzPct val="90847"/>
              <a:buFont typeface="Wingdings" panose="05000000000000000000" pitchFamily="2" charset="2"/>
              <a:buChar char="ü"/>
            </a:pPr>
            <a:r>
              <a:rPr lang="en-GB" sz="2400" dirty="0">
                <a:solidFill>
                  <a:schemeClr val="dk2"/>
                </a:solidFill>
                <a:latin typeface="Aptos" panose="020B0004020202020204" pitchFamily="34" charset="0"/>
                <a:ea typeface="Arial"/>
                <a:cs typeface="Arial"/>
                <a:sym typeface="Arial"/>
              </a:rPr>
              <a:t>Exposure to public health systems in Germany and SSA</a:t>
            </a:r>
            <a:endParaRPr sz="2400" dirty="0">
              <a:solidFill>
                <a:schemeClr val="dk2"/>
              </a:solidFill>
              <a:latin typeface="Aptos" panose="020B0004020202020204" pitchFamily="34" charset="0"/>
              <a:ea typeface="Arial"/>
              <a:cs typeface="Arial"/>
              <a:sym typeface="Arial"/>
            </a:endParaRPr>
          </a:p>
          <a:p>
            <a:pPr marL="455484" indent="-342900">
              <a:spcBef>
                <a:spcPts val="0"/>
              </a:spcBef>
              <a:buClr>
                <a:schemeClr val="dk2"/>
              </a:buClr>
              <a:buSzPct val="90847"/>
              <a:buFont typeface="Wingdings" panose="05000000000000000000" pitchFamily="2" charset="2"/>
              <a:buChar char="ü"/>
            </a:pPr>
            <a:r>
              <a:rPr lang="en-GB" sz="2400" dirty="0">
                <a:solidFill>
                  <a:schemeClr val="dk2"/>
                </a:solidFill>
                <a:latin typeface="Aptos" panose="020B0004020202020204" pitchFamily="34" charset="0"/>
                <a:ea typeface="Arial"/>
                <a:cs typeface="Arial"/>
                <a:sym typeface="Arial"/>
              </a:rPr>
              <a:t>KA9/10 competencies </a:t>
            </a:r>
          </a:p>
          <a:p>
            <a:pPr marL="455484" indent="-342900">
              <a:spcBef>
                <a:spcPts val="0"/>
              </a:spcBef>
              <a:buClr>
                <a:schemeClr val="dk2"/>
              </a:buClr>
              <a:buSzPct val="90847"/>
              <a:buFont typeface="Wingdings" panose="05000000000000000000" pitchFamily="2" charset="2"/>
              <a:buChar char="ü"/>
            </a:pPr>
            <a:r>
              <a:rPr lang="en-GB" sz="2400" dirty="0">
                <a:solidFill>
                  <a:schemeClr val="dk2"/>
                </a:solidFill>
                <a:latin typeface="Aptos" panose="020B0004020202020204" pitchFamily="34" charset="0"/>
                <a:ea typeface="Arial"/>
                <a:cs typeface="Arial"/>
                <a:sym typeface="Arial"/>
              </a:rPr>
              <a:t>Personal development and growth</a:t>
            </a:r>
            <a:endParaRPr sz="2400" dirty="0">
              <a:solidFill>
                <a:schemeClr val="dk2"/>
              </a:solidFill>
              <a:latin typeface="Aptos" panose="020B0004020202020204" pitchFamily="34" charset="0"/>
              <a:ea typeface="Arial"/>
              <a:cs typeface="Arial"/>
              <a:sym typeface="Arial"/>
            </a:endParaRPr>
          </a:p>
        </p:txBody>
      </p:sp>
    </p:spTree>
    <p:extLst>
      <p:ext uri="{BB962C8B-B14F-4D97-AF65-F5344CB8AC3E}">
        <p14:creationId xmlns:p14="http://schemas.microsoft.com/office/powerpoint/2010/main" val="30763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4" name="Picture 3">
            <a:extLst>
              <a:ext uri="{FF2B5EF4-FFF2-40B4-BE49-F238E27FC236}">
                <a16:creationId xmlns:a16="http://schemas.microsoft.com/office/drawing/2014/main" id="{5E380600-C8C7-75F5-A46E-841231D67A6E}"/>
              </a:ext>
            </a:extLst>
          </p:cNvPr>
          <p:cNvPicPr>
            <a:picLocks noChangeAspect="1"/>
          </p:cNvPicPr>
          <p:nvPr/>
        </p:nvPicPr>
        <p:blipFill>
          <a:blip r:embed="rId3"/>
          <a:srcRect l="16505" r="30957" b="-20473"/>
          <a:stretch/>
        </p:blipFill>
        <p:spPr>
          <a:xfrm>
            <a:off x="0" y="0"/>
            <a:ext cx="5404513" cy="8262016"/>
          </a:xfrm>
          <a:prstGeom prst="rect">
            <a:avLst/>
          </a:prstGeom>
        </p:spPr>
      </p:pic>
      <p:sp>
        <p:nvSpPr>
          <p:cNvPr id="269" name="Google Shape;269;g2e45e2693e3_0_75"/>
          <p:cNvSpPr txBox="1">
            <a:spLocks noGrp="1"/>
          </p:cNvSpPr>
          <p:nvPr>
            <p:ph type="body" idx="1"/>
          </p:nvPr>
        </p:nvSpPr>
        <p:spPr>
          <a:xfrm>
            <a:off x="6492677" y="917400"/>
            <a:ext cx="4803650" cy="2511600"/>
          </a:xfrm>
          <a:prstGeom prst="rect">
            <a:avLst/>
          </a:prstGeom>
        </p:spPr>
        <p:txBody>
          <a:bodyPr spcFirstLastPara="1" vert="horz" wrap="square" lIns="91425" tIns="45700" rIns="91425" bIns="45700" rtlCol="0" anchor="t" anchorCtr="0">
            <a:normAutofit/>
          </a:bodyPr>
          <a:lstStyle/>
          <a:p>
            <a:pPr marL="0" indent="0">
              <a:lnSpc>
                <a:spcPct val="100000"/>
              </a:lnSpc>
              <a:spcBef>
                <a:spcPts val="0"/>
              </a:spcBef>
              <a:buClr>
                <a:schemeClr val="dk1"/>
              </a:buClr>
              <a:buSzPts val="1018"/>
              <a:buNone/>
            </a:pPr>
            <a:r>
              <a:rPr lang="en-GB" sz="2000" dirty="0">
                <a:solidFill>
                  <a:schemeClr val="dk2"/>
                </a:solidFill>
                <a:latin typeface="Aptos" panose="020B0004020202020204" pitchFamily="34" charset="0"/>
                <a:ea typeface="Arial"/>
                <a:cs typeface="Arial"/>
                <a:sym typeface="Arial"/>
              </a:rPr>
              <a:t>To suit different stages of training, learning needs, and preferences</a:t>
            </a:r>
            <a:endParaRPr sz="2000" dirty="0">
              <a:solidFill>
                <a:schemeClr val="dk2"/>
              </a:solidFill>
              <a:latin typeface="Aptos" panose="020B0004020202020204" pitchFamily="34" charset="0"/>
              <a:ea typeface="Arial"/>
              <a:cs typeface="Arial"/>
              <a:sym typeface="Arial"/>
            </a:endParaRPr>
          </a:p>
          <a:p>
            <a:pPr marL="0" indent="0">
              <a:lnSpc>
                <a:spcPct val="100000"/>
              </a:lnSpc>
              <a:spcBef>
                <a:spcPts val="0"/>
              </a:spcBef>
              <a:buSzPts val="1018"/>
              <a:buNone/>
            </a:pPr>
            <a:endParaRPr sz="2000" dirty="0">
              <a:solidFill>
                <a:schemeClr val="dk2"/>
              </a:solidFill>
              <a:latin typeface="Aptos" panose="020B0004020202020204" pitchFamily="34" charset="0"/>
              <a:ea typeface="Arial"/>
              <a:cs typeface="Arial"/>
              <a:sym typeface="Arial"/>
            </a:endParaRPr>
          </a:p>
          <a:p>
            <a:pPr marL="0" indent="0">
              <a:lnSpc>
                <a:spcPct val="100000"/>
              </a:lnSpc>
              <a:spcBef>
                <a:spcPts val="0"/>
              </a:spcBef>
              <a:buSzPts val="1018"/>
              <a:buNone/>
            </a:pPr>
            <a:r>
              <a:rPr lang="en-GB" sz="2000" dirty="0">
                <a:solidFill>
                  <a:schemeClr val="dk2"/>
                </a:solidFill>
                <a:latin typeface="Aptos" panose="020B0004020202020204" pitchFamily="34" charset="0"/>
                <a:ea typeface="Arial"/>
                <a:cs typeface="Arial"/>
                <a:sym typeface="Arial"/>
              </a:rPr>
              <a:t>Shorter vs longer term placements </a:t>
            </a:r>
            <a:endParaRPr sz="2000" dirty="0">
              <a:solidFill>
                <a:schemeClr val="dk2"/>
              </a:solidFill>
              <a:latin typeface="Aptos" panose="020B0004020202020204" pitchFamily="34" charset="0"/>
              <a:ea typeface="Arial"/>
              <a:cs typeface="Arial"/>
              <a:sym typeface="Arial"/>
            </a:endParaRPr>
          </a:p>
          <a:p>
            <a:pPr marL="0" indent="0">
              <a:lnSpc>
                <a:spcPct val="100000"/>
              </a:lnSpc>
              <a:spcBef>
                <a:spcPts val="0"/>
              </a:spcBef>
              <a:buSzPts val="1018"/>
              <a:buNone/>
            </a:pPr>
            <a:endParaRPr sz="2000" dirty="0">
              <a:solidFill>
                <a:schemeClr val="dk2"/>
              </a:solidFill>
              <a:latin typeface="Aptos" panose="020B0004020202020204" pitchFamily="34" charset="0"/>
              <a:ea typeface="Arial"/>
              <a:cs typeface="Arial"/>
              <a:sym typeface="Arial"/>
            </a:endParaRPr>
          </a:p>
          <a:p>
            <a:pPr marL="0" indent="0">
              <a:lnSpc>
                <a:spcPct val="100000"/>
              </a:lnSpc>
              <a:spcBef>
                <a:spcPts val="0"/>
              </a:spcBef>
              <a:buSzPts val="1018"/>
              <a:buNone/>
            </a:pPr>
            <a:r>
              <a:rPr lang="en-GB" sz="2000" dirty="0">
                <a:solidFill>
                  <a:schemeClr val="dk2"/>
                </a:solidFill>
                <a:latin typeface="Aptos" panose="020B0004020202020204" pitchFamily="34" charset="0"/>
                <a:ea typeface="Arial"/>
                <a:cs typeface="Arial"/>
                <a:sym typeface="Arial"/>
              </a:rPr>
              <a:t>In vs out of programme </a:t>
            </a:r>
            <a:endParaRPr sz="2000" dirty="0">
              <a:solidFill>
                <a:schemeClr val="dk2"/>
              </a:solidFill>
              <a:latin typeface="Aptos" panose="020B0004020202020204" pitchFamily="34" charset="0"/>
              <a:ea typeface="Arial"/>
              <a:cs typeface="Arial"/>
              <a:sym typeface="Arial"/>
            </a:endParaRPr>
          </a:p>
        </p:txBody>
      </p:sp>
      <p:sp>
        <p:nvSpPr>
          <p:cNvPr id="272" name="Google Shape;272;g2e45e2693e3_0_75"/>
          <p:cNvSpPr txBox="1"/>
          <p:nvPr/>
        </p:nvSpPr>
        <p:spPr>
          <a:xfrm>
            <a:off x="6492677" y="3175726"/>
            <a:ext cx="4803650" cy="3139291"/>
          </a:xfrm>
          <a:prstGeom prst="rect">
            <a:avLst/>
          </a:prstGeom>
          <a:noFill/>
          <a:ln>
            <a:noFill/>
          </a:ln>
        </p:spPr>
        <p:txBody>
          <a:bodyPr spcFirstLastPara="1" wrap="square" lIns="91425" tIns="91425" rIns="91425" bIns="91425" anchor="t" anchorCtr="0">
            <a:spAutoFit/>
          </a:bodyPr>
          <a:lstStyle/>
          <a:p>
            <a:pPr>
              <a:lnSpc>
                <a:spcPct val="120000"/>
              </a:lnSpc>
            </a:pPr>
            <a:r>
              <a:rPr lang="en-GB" sz="2000" dirty="0">
                <a:solidFill>
                  <a:schemeClr val="dk2"/>
                </a:solidFill>
              </a:rPr>
              <a:t>MPH </a:t>
            </a:r>
            <a:endParaRPr sz="2000" dirty="0">
              <a:solidFill>
                <a:schemeClr val="dk2"/>
              </a:solidFill>
            </a:endParaRPr>
          </a:p>
          <a:p>
            <a:pPr>
              <a:lnSpc>
                <a:spcPct val="120000"/>
              </a:lnSpc>
            </a:pPr>
            <a:endParaRPr sz="2000" dirty="0">
              <a:solidFill>
                <a:schemeClr val="dk2"/>
              </a:solidFill>
            </a:endParaRPr>
          </a:p>
          <a:p>
            <a:pPr>
              <a:lnSpc>
                <a:spcPct val="120000"/>
              </a:lnSpc>
            </a:pPr>
            <a:r>
              <a:rPr lang="en-GB" sz="2000" dirty="0">
                <a:solidFill>
                  <a:schemeClr val="dk2"/>
                </a:solidFill>
              </a:rPr>
              <a:t>Academic opportunities</a:t>
            </a:r>
            <a:endParaRPr sz="2000" dirty="0">
              <a:solidFill>
                <a:schemeClr val="dk2"/>
              </a:solidFill>
            </a:endParaRPr>
          </a:p>
          <a:p>
            <a:pPr>
              <a:lnSpc>
                <a:spcPct val="120000"/>
              </a:lnSpc>
            </a:pPr>
            <a:endParaRPr sz="2000" dirty="0">
              <a:solidFill>
                <a:schemeClr val="dk2"/>
              </a:solidFill>
            </a:endParaRPr>
          </a:p>
          <a:p>
            <a:pPr>
              <a:lnSpc>
                <a:spcPct val="120000"/>
              </a:lnSpc>
            </a:pPr>
            <a:r>
              <a:rPr lang="en-GB" sz="2000" dirty="0">
                <a:solidFill>
                  <a:schemeClr val="dk2"/>
                </a:solidFill>
              </a:rPr>
              <a:t>Sharing local work in a global context</a:t>
            </a:r>
            <a:endParaRPr sz="2000" dirty="0">
              <a:solidFill>
                <a:schemeClr val="dk2"/>
              </a:solidFill>
            </a:endParaRPr>
          </a:p>
          <a:p>
            <a:pPr>
              <a:lnSpc>
                <a:spcPct val="120000"/>
              </a:lnSpc>
            </a:pPr>
            <a:endParaRPr sz="2000" dirty="0">
              <a:solidFill>
                <a:schemeClr val="dk2"/>
              </a:solidFill>
            </a:endParaRPr>
          </a:p>
          <a:p>
            <a:pPr>
              <a:lnSpc>
                <a:spcPct val="120000"/>
              </a:lnSpc>
            </a:pPr>
            <a:r>
              <a:rPr lang="en-GB" sz="2000" dirty="0">
                <a:solidFill>
                  <a:schemeClr val="dk2"/>
                </a:solidFill>
              </a:rPr>
              <a:t>Formal placements (OOPs, National Treasure Posts)</a:t>
            </a:r>
            <a:endParaRPr sz="2000" dirty="0">
              <a:solidFill>
                <a:schemeClr val="dk2"/>
              </a:solidFill>
            </a:endParaRPr>
          </a:p>
        </p:txBody>
      </p:sp>
      <p:sp>
        <p:nvSpPr>
          <p:cNvPr id="271" name="Google Shape;271;g2e45e2693e3_0_75"/>
          <p:cNvSpPr txBox="1">
            <a:spLocks noGrp="1"/>
          </p:cNvSpPr>
          <p:nvPr>
            <p:ph type="title"/>
          </p:nvPr>
        </p:nvSpPr>
        <p:spPr>
          <a:xfrm>
            <a:off x="614512" y="77272"/>
            <a:ext cx="3845400" cy="1326300"/>
          </a:xfrm>
          <a:prstGeom prst="rect">
            <a:avLst/>
          </a:prstGeom>
        </p:spPr>
        <p:txBody>
          <a:bodyPr spcFirstLastPara="1" vert="horz" wrap="square" lIns="91425" tIns="45700" rIns="91425" bIns="45700" rtlCol="0" anchor="ctr" anchorCtr="0">
            <a:normAutofit/>
          </a:bodyPr>
          <a:lstStyle/>
          <a:p>
            <a:pPr algn="ctr">
              <a:spcBef>
                <a:spcPts val="0"/>
              </a:spcBef>
            </a:pPr>
            <a:r>
              <a:rPr lang="en-GB" dirty="0">
                <a:solidFill>
                  <a:schemeClr val="bg1"/>
                </a:solidFill>
                <a:latin typeface="Aptos" panose="020B0004020202020204" pitchFamily="34" charset="0"/>
                <a:ea typeface="Arial"/>
                <a:cs typeface="Arial"/>
                <a:sym typeface="Arial"/>
              </a:rPr>
              <a:t>Spectrum of Opportunities </a:t>
            </a:r>
            <a:endParaRPr dirty="0">
              <a:solidFill>
                <a:schemeClr val="bg1"/>
              </a:solidFill>
              <a:latin typeface="Aptos" panose="020B0004020202020204" pitchFamily="34" charset="0"/>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p:bldP spid="2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95FCF-7F47-9210-1F37-BA55081CD6E9}"/>
              </a:ext>
            </a:extLst>
          </p:cNvPr>
          <p:cNvSpPr>
            <a:spLocks noGrp="1"/>
          </p:cNvSpPr>
          <p:nvPr>
            <p:ph sz="half" idx="1"/>
          </p:nvPr>
        </p:nvSpPr>
        <p:spPr/>
        <p:txBody>
          <a:bodyPr/>
          <a:lstStyle/>
          <a:p>
            <a:pPr marL="0" indent="0">
              <a:buNone/>
            </a:pPr>
            <a:r>
              <a:rPr lang="en-GB" dirty="0"/>
              <a:t>Megan Evans </a:t>
            </a:r>
          </a:p>
          <a:p>
            <a:pPr marL="0" indent="0">
              <a:buNone/>
            </a:pPr>
            <a:r>
              <a:rPr lang="en-GB" dirty="0"/>
              <a:t>Megan.evans@ukhsa.gov.uk</a:t>
            </a:r>
          </a:p>
        </p:txBody>
      </p:sp>
    </p:spTree>
    <p:extLst>
      <p:ext uri="{BB962C8B-B14F-4D97-AF65-F5344CB8AC3E}">
        <p14:creationId xmlns:p14="http://schemas.microsoft.com/office/powerpoint/2010/main" val="367530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3131</TotalTime>
  <Words>1144</Words>
  <Application>Microsoft Office PowerPoint</Application>
  <PresentationFormat>Widescreen</PresentationFormat>
  <Paragraphs>127</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Display</vt:lpstr>
      <vt:lpstr>Arial</vt:lpstr>
      <vt:lpstr>Wingdings</vt:lpstr>
      <vt:lpstr>Office Theme</vt:lpstr>
      <vt:lpstr>Global Health Training Opportunities</vt:lpstr>
      <vt:lpstr>Why Global Health Experiences are Valuable</vt:lpstr>
      <vt:lpstr>WHO Hub for Pandemic and Epidemic Intelligence</vt:lpstr>
      <vt:lpstr>PowerPoint Presentation</vt:lpstr>
      <vt:lpstr>Robert Koch Institut (RKI): Centre for International Health Protection</vt:lpstr>
      <vt:lpstr>‘BCHW’ Project: Burden of COVID-19 Among Health Care Workers</vt:lpstr>
      <vt:lpstr>What I Gained… </vt:lpstr>
      <vt:lpstr>Spectrum of Opportunities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Evans</dc:creator>
  <cp:lastModifiedBy>Bakhshi-Thaker, Pooja</cp:lastModifiedBy>
  <cp:revision>31</cp:revision>
  <dcterms:created xsi:type="dcterms:W3CDTF">2025-08-11T12:37:33Z</dcterms:created>
  <dcterms:modified xsi:type="dcterms:W3CDTF">2025-08-28T09:37:01Z</dcterms:modified>
</cp:coreProperties>
</file>