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2" r:id="rId2"/>
    <p:sldId id="283" r:id="rId3"/>
    <p:sldId id="284" r:id="rId4"/>
    <p:sldId id="285" r:id="rId5"/>
    <p:sldId id="286" r:id="rId6"/>
    <p:sldId id="290" r:id="rId7"/>
    <p:sldId id="287" r:id="rId8"/>
    <p:sldId id="288" r:id="rId9"/>
    <p:sldId id="289" r:id="rId10"/>
    <p:sldId id="292" r:id="rId11"/>
    <p:sldId id="293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92869-9576-4146-B29A-F88206F70D79}" v="56" dt="2025-08-14T07:12:12.959"/>
  </p1510:revLst>
</p1510:revInfo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3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D913024-4032-4B4F-8680-09D5E08EDB6E}" type="datetimeFigureOut">
              <a:rPr lang="en-GB" smtClean="0"/>
              <a:t>14/08/2025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49E357A0-8177-46BC-BFCE-19D99E345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F2AE225E-43E0-7047-8ADB-DD9EBB41B4D0}" type="datetimeFigureOut">
              <a:rPr lang="en-GB" noProof="0" smtClean="0"/>
              <a:t>14/08/2025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7C366290-4595-5745-A50F-D5EC13BAC60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C366290-4595-5745-A50F-D5EC13BAC6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58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/>
            </a:lvl2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rtlCol="0" anchor="ctr">
            <a:normAutofit/>
          </a:bodyPr>
          <a:lstStyle>
            <a:lvl1pPr marL="0" indent="0">
              <a:buNone/>
              <a:defRPr lang="en-GB"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 rtlCol="0"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lang="en-GB"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lang="en-GB"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lang="en-GB"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lang="en-GB" sz="1200">
                <a:solidFill>
                  <a:schemeClr val="accent1"/>
                </a:solidFill>
              </a:defRPr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rtlCol="0" anchor="b"/>
          <a:lstStyle>
            <a:lvl1pPr algn="ctr">
              <a:defRPr lang="en-GB" sz="60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lang="en-GB" sz="2400">
                <a:solidFill>
                  <a:schemeClr val="tx2"/>
                </a:solidFill>
              </a:defRPr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 rtlCol="0"/>
          <a:lstStyle>
            <a:lvl1pPr algn="ctr">
              <a:defRPr lang="en-GB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 rtlCol="0"/>
          <a:lstStyle>
            <a:lvl1pPr marL="0" indent="0" algn="r">
              <a:buNone/>
              <a:defRPr lang="en-GB" sz="2400" cap="all" baseline="0"/>
            </a:lvl1pPr>
            <a:lvl2pPr marL="457200" indent="0" algn="r">
              <a:buNone/>
              <a:defRPr lang="en-GB" sz="1800">
                <a:latin typeface="+mj-lt"/>
              </a:defRPr>
            </a:lvl2pPr>
            <a:lvl3pPr marL="914400" indent="0" algn="r">
              <a:buNone/>
              <a:defRPr lang="en-GB"/>
            </a:lvl3pPr>
            <a:lvl4pPr marL="1371600" indent="0" algn="r">
              <a:buNone/>
              <a:defRPr lang="en-GB"/>
            </a:lvl4pPr>
            <a:lvl5pPr marL="1828800" indent="0" algn="r">
              <a:buNone/>
              <a:defRPr lang="en-GB"/>
            </a:lvl5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rtlCol="0" anchor="b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rtlCol="0" anchor="b"/>
          <a:lstStyle>
            <a:lvl1pPr>
              <a:defRPr lang="en-GB" sz="6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 rtlCol="0"/>
          <a:lstStyle>
            <a:lvl1pPr marL="0" indent="0">
              <a:buNone/>
              <a:defRPr lang="en-GB" sz="2400">
                <a:solidFill>
                  <a:schemeClr val="accent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GB"/>
            </a:defPPr>
          </a:lstStyle>
          <a:p>
            <a:pPr algn="ctr" rtl="0"/>
            <a:endParaRPr lang="en-GB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400"/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 rtlCol="0"/>
          <a:lstStyle>
            <a:lvl1pPr algn="ctr">
              <a:defRPr lang="en-GB" sz="2400" cap="all" baseline="0">
                <a:latin typeface="Gill Sans Nova" panose="020B0602020104020203" pitchFamily="34" charset="0"/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 rtlCol="0"/>
          <a:lstStyle>
            <a:lvl1pPr>
              <a:defRPr lang="en-GB" sz="4800"/>
            </a:lvl1pPr>
          </a:lstStyle>
          <a:p>
            <a:pPr rtl="0"/>
            <a:r>
              <a:rPr lang="en-GB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n-GB" sz="180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rtlCol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all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800" cap="none" baseline="0"/>
            </a:lvl1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58FB4751-880F-D840-AAA9-3A15815CC99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</a:lstStyle>
          <a:p>
            <a:pPr lvl="0" rtl="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GB"/>
            </a:def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GB" sz="1400">
                <a:solidFill>
                  <a:schemeClr val="tx1"/>
                </a:solidFill>
              </a:defRPr>
            </a:lvl1pPr>
          </a:lstStyle>
          <a:p>
            <a:pPr rtl="0"/>
            <a:fld id="{58FB4751-880F-D840-AAA9-3A15815CC9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749" y="1122363"/>
            <a:ext cx="10992255" cy="2387600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Some time in the life of </a:t>
            </a:r>
            <a:br>
              <a:rPr lang="en-GB" dirty="0"/>
            </a:br>
            <a:r>
              <a:rPr lang="en-GB" dirty="0"/>
              <a:t>a local authority </a:t>
            </a:r>
            <a:br>
              <a:rPr lang="en-GB" dirty="0"/>
            </a:br>
            <a:r>
              <a:rPr lang="en-GB" dirty="0"/>
              <a:t>Consultant in Public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Mary Hall, Leicester City Council</a:t>
            </a:r>
          </a:p>
          <a:p>
            <a:pPr rtl="0"/>
            <a:r>
              <a:rPr lang="en-GB" dirty="0"/>
              <a:t>Mary.hall@leicester.gov.uk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F62FD-F02F-2474-0DC7-F7760C35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all the bits and bobs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32317-652A-11CF-50B6-15B235874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575881"/>
            <a:ext cx="9363456" cy="472764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“Are you interested in being involved in….”</a:t>
            </a:r>
          </a:p>
          <a:p>
            <a:pPr lvl="1"/>
            <a:r>
              <a:rPr lang="en-GB" dirty="0"/>
              <a:t>Work on frailty and falls (yes!)</a:t>
            </a:r>
          </a:p>
          <a:p>
            <a:pPr lvl="1"/>
            <a:r>
              <a:rPr lang="en-GB" dirty="0"/>
              <a:t>Individual funding requests (yes!)</a:t>
            </a:r>
          </a:p>
          <a:p>
            <a:pPr lvl="1"/>
            <a:r>
              <a:rPr lang="en-GB" dirty="0"/>
              <a:t>Paediatric antimicrobial resistance (yes!)</a:t>
            </a:r>
          </a:p>
          <a:p>
            <a:r>
              <a:rPr lang="en-GB" dirty="0"/>
              <a:t>“I need a report/presentation for…”</a:t>
            </a:r>
          </a:p>
          <a:p>
            <a:pPr lvl="1"/>
            <a:r>
              <a:rPr lang="en-GB" dirty="0"/>
              <a:t>PH taster day</a:t>
            </a:r>
          </a:p>
          <a:p>
            <a:pPr lvl="1"/>
            <a:r>
              <a:rPr lang="en-GB" dirty="0"/>
              <a:t>Scrutiny</a:t>
            </a:r>
          </a:p>
          <a:p>
            <a:pPr lvl="1"/>
            <a:r>
              <a:rPr lang="en-GB" dirty="0"/>
              <a:t>Health and wellbeing board</a:t>
            </a:r>
          </a:p>
          <a:p>
            <a:r>
              <a:rPr lang="en-GB" dirty="0"/>
              <a:t>“Can you give some feedback on…”</a:t>
            </a:r>
          </a:p>
          <a:p>
            <a:pPr lvl="1"/>
            <a:r>
              <a:rPr lang="en-GB" dirty="0"/>
              <a:t>The vaccination strategy</a:t>
            </a:r>
          </a:p>
          <a:p>
            <a:pPr lvl="1"/>
            <a:r>
              <a:rPr lang="en-GB" dirty="0"/>
              <a:t>GP development plans</a:t>
            </a:r>
          </a:p>
          <a:p>
            <a:pPr lvl="1"/>
            <a:r>
              <a:rPr lang="en-GB" dirty="0"/>
              <a:t>TB comms material</a:t>
            </a:r>
          </a:p>
          <a:p>
            <a:pPr lvl="1"/>
            <a:r>
              <a:rPr lang="en-GB" dirty="0"/>
              <a:t>The job description that needs to be developed.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A4D5A-C15A-1AF0-954C-4197D187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9F2EB-2710-87B6-0CA4-52F75B6D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2B171-AFF8-9727-A754-38F0F025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37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2BA25-2383-BAD1-D36E-ADA02093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And finally..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0C7910-8189-ECA4-2D41-576F3B6E1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72" y="1897454"/>
            <a:ext cx="4643563" cy="276060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CFB2E-B65A-D619-CE95-9536BF37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741F-E44C-E9C1-ABFA-87407E0C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8B11-706E-F9A2-163B-411A1B16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n-GB" smtClean="0"/>
              <a:t>11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5E7003-F9B6-FBA9-82C8-4C9B3510B219}"/>
              </a:ext>
            </a:extLst>
          </p:cNvPr>
          <p:cNvCxnSpPr>
            <a:cxnSpLocks/>
          </p:cNvCxnSpPr>
          <p:nvPr/>
        </p:nvCxnSpPr>
        <p:spPr>
          <a:xfrm>
            <a:off x="576072" y="1897454"/>
            <a:ext cx="4729513" cy="2804291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2BBE8-4FAC-26C8-FB82-BB27DCB4EA80}"/>
              </a:ext>
            </a:extLst>
          </p:cNvPr>
          <p:cNvCxnSpPr>
            <a:cxnSpLocks/>
          </p:cNvCxnSpPr>
          <p:nvPr/>
        </p:nvCxnSpPr>
        <p:spPr>
          <a:xfrm flipV="1">
            <a:off x="365760" y="1673238"/>
            <a:ext cx="4939825" cy="302850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511EA3F-89F0-BF18-0A17-4698D307A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879" y="1629553"/>
            <a:ext cx="5408049" cy="30285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6B298B-CD40-B399-AC0F-6BDA90E7B6EF}"/>
              </a:ext>
            </a:extLst>
          </p:cNvPr>
          <p:cNvSpPr txBox="1"/>
          <p:nvPr/>
        </p:nvSpPr>
        <p:spPr>
          <a:xfrm>
            <a:off x="6463671" y="2400594"/>
            <a:ext cx="244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LONG LIVE THE MOUNTAINS WE MOVE, I HAVE THE TIME OF MY LIFE FIGHTING DRAGONS WITH YOU</a:t>
            </a:r>
          </a:p>
        </p:txBody>
      </p:sp>
    </p:spTree>
    <p:extLst>
      <p:ext uri="{BB962C8B-B14F-4D97-AF65-F5344CB8AC3E}">
        <p14:creationId xmlns:p14="http://schemas.microsoft.com/office/powerpoint/2010/main" val="262771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8CDE8-B3E2-F698-4F67-A99FAB8D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704088"/>
            <a:ext cx="10515600" cy="676656"/>
          </a:xfrm>
        </p:spPr>
        <p:txBody>
          <a:bodyPr anchor="ctr">
            <a:normAutofit/>
          </a:bodyPr>
          <a:lstStyle/>
          <a:p>
            <a:r>
              <a:rPr lang="en-GB" sz="4100"/>
              <a:t>All roads lead to public health</a:t>
            </a:r>
          </a:p>
        </p:txBody>
      </p:sp>
      <p:pic>
        <p:nvPicPr>
          <p:cNvPr id="8" name="Content Placeholder 7" descr="A road in a desert&#10;&#10;AI-generated content may be incorrect.">
            <a:extLst>
              <a:ext uri="{FF2B5EF4-FFF2-40B4-BE49-F238E27FC236}">
                <a16:creationId xmlns:a16="http://schemas.microsoft.com/office/drawing/2014/main" id="{AC7EF782-8DA3-2AAD-DB00-E5C0FAAB8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8291" r="2" b="6502"/>
          <a:stretch>
            <a:fillRect/>
          </a:stretch>
        </p:blipFill>
        <p:spPr>
          <a:xfrm>
            <a:off x="576072" y="1430744"/>
            <a:ext cx="10543924" cy="4365844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4AF62-C450-7CA0-A453-38241D49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US"/>
              <a:t>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831CE-4722-AD5C-ADDB-7FA54305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79976" y="6464808"/>
            <a:ext cx="3438144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PH taster day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5ECE-9F8C-E816-1EF9-9F453BD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7664" y="6464808"/>
            <a:ext cx="987552" cy="310896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8FB4751-880F-D840-AAA9-3A15815CC996}" type="slidenum">
              <a:rPr lang="en-GB" smtClean="0"/>
              <a:pPr rtl="0">
                <a:spcAft>
                  <a:spcPts val="600"/>
                </a:spcAft>
              </a:pPr>
              <a:t>2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CB19C-FC52-8A30-13BA-6B15F1FC5DAF}"/>
              </a:ext>
            </a:extLst>
          </p:cNvPr>
          <p:cNvSpPr/>
          <p:nvPr/>
        </p:nvSpPr>
        <p:spPr>
          <a:xfrm>
            <a:off x="8873149" y="2490676"/>
            <a:ext cx="18582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Nurse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AF4FE-BBCB-DEE4-49DF-E4E5E62A67E6}"/>
              </a:ext>
            </a:extLst>
          </p:cNvPr>
          <p:cNvSpPr/>
          <p:nvPr/>
        </p:nvSpPr>
        <p:spPr>
          <a:xfrm>
            <a:off x="7381575" y="2863841"/>
            <a:ext cx="18582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Travel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39324-D2AA-C278-5566-57B8FDD1C9D6}"/>
              </a:ext>
            </a:extLst>
          </p:cNvPr>
          <p:cNvSpPr/>
          <p:nvPr/>
        </p:nvSpPr>
        <p:spPr>
          <a:xfrm>
            <a:off x="5906226" y="3560172"/>
            <a:ext cx="2404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Aid worker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D6B873-CC24-5A37-4156-36527CFB2010}"/>
              </a:ext>
            </a:extLst>
          </p:cNvPr>
          <p:cNvSpPr/>
          <p:nvPr/>
        </p:nvSpPr>
        <p:spPr>
          <a:xfrm>
            <a:off x="4977125" y="4551557"/>
            <a:ext cx="24044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University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5F01F4-7B17-7AC4-4776-14670FFDD146}"/>
              </a:ext>
            </a:extLst>
          </p:cNvPr>
          <p:cNvSpPr/>
          <p:nvPr/>
        </p:nvSpPr>
        <p:spPr>
          <a:xfrm>
            <a:off x="3096906" y="3133426"/>
            <a:ext cx="24044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Voluntary sector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5842FA-AD73-1B16-804A-D13C0CF60EF0}"/>
              </a:ext>
            </a:extLst>
          </p:cNvPr>
          <p:cNvSpPr/>
          <p:nvPr/>
        </p:nvSpPr>
        <p:spPr>
          <a:xfrm>
            <a:off x="1768728" y="1613512"/>
            <a:ext cx="24044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Training programme</a:t>
            </a:r>
          </a:p>
        </p:txBody>
      </p:sp>
    </p:spTree>
    <p:extLst>
      <p:ext uri="{BB962C8B-B14F-4D97-AF65-F5344CB8AC3E}">
        <p14:creationId xmlns:p14="http://schemas.microsoft.com/office/powerpoint/2010/main" val="323723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EB986E-6B87-01B6-BE5C-2D5580F2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45622-6AE7-30C4-BA45-576A7205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PH taster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C31B6-CC19-61C6-6F7B-6D5301F4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7827FB-45F6-8169-A514-F97134CB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3A32-CD7B-B749-59DD-CEA3A0607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536" y="1490472"/>
            <a:ext cx="10515600" cy="3877056"/>
          </a:xfrm>
        </p:spPr>
        <p:txBody>
          <a:bodyPr/>
          <a:lstStyle/>
          <a:p>
            <a:r>
              <a:rPr lang="en-GB" dirty="0"/>
              <a:t>Drugs and alcohol</a:t>
            </a:r>
          </a:p>
          <a:p>
            <a:r>
              <a:rPr lang="en-GB" dirty="0"/>
              <a:t>Health protection</a:t>
            </a:r>
          </a:p>
          <a:p>
            <a:pPr lvl="1"/>
            <a:r>
              <a:rPr lang="en-GB" dirty="0"/>
              <a:t>Screening and immunisation</a:t>
            </a:r>
          </a:p>
          <a:p>
            <a:pPr lvl="1"/>
            <a:r>
              <a:rPr lang="en-GB" dirty="0"/>
              <a:t>Disease outbreak</a:t>
            </a:r>
          </a:p>
          <a:p>
            <a:pPr lvl="1"/>
            <a:r>
              <a:rPr lang="en-GB" dirty="0"/>
              <a:t>Community infection prevention and control</a:t>
            </a:r>
          </a:p>
          <a:p>
            <a:pPr lvl="1"/>
            <a:r>
              <a:rPr lang="en-GB" dirty="0"/>
              <a:t>TB</a:t>
            </a:r>
          </a:p>
          <a:p>
            <a:r>
              <a:rPr lang="en-GB" dirty="0"/>
              <a:t>Educational supervisor</a:t>
            </a:r>
          </a:p>
          <a:p>
            <a:r>
              <a:rPr lang="en-GB" dirty="0"/>
              <a:t>National eligibility check</a:t>
            </a:r>
          </a:p>
        </p:txBody>
      </p:sp>
    </p:spTree>
    <p:extLst>
      <p:ext uri="{BB962C8B-B14F-4D97-AF65-F5344CB8AC3E}">
        <p14:creationId xmlns:p14="http://schemas.microsoft.com/office/powerpoint/2010/main" val="379500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CB83-EBE3-01C4-57FC-C48773208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sort of typical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4AED-3DEB-DFBB-B324-403C2B4E1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Tuesday morning: 150 + emails [**Boo!**] But some</a:t>
            </a:r>
          </a:p>
          <a:p>
            <a:r>
              <a:rPr lang="en-GB" dirty="0"/>
              <a:t>Naloxone training</a:t>
            </a:r>
          </a:p>
          <a:p>
            <a:r>
              <a:rPr lang="en-GB" dirty="0"/>
              <a:t>Botulism</a:t>
            </a:r>
          </a:p>
          <a:p>
            <a:r>
              <a:rPr lang="en-GB" dirty="0"/>
              <a:t>TB comms</a:t>
            </a:r>
          </a:p>
          <a:p>
            <a:r>
              <a:rPr lang="en-GB" dirty="0"/>
              <a:t>Vaccination community engagement project</a:t>
            </a:r>
          </a:p>
          <a:p>
            <a:r>
              <a:rPr lang="en-GB" dirty="0"/>
              <a:t>Bed bugs IMT  </a:t>
            </a:r>
          </a:p>
          <a:p>
            <a:r>
              <a:rPr lang="en-GB" dirty="0"/>
              <a:t>Drugs and alcohol strategy</a:t>
            </a:r>
          </a:p>
          <a:p>
            <a:r>
              <a:rPr lang="en-GB" dirty="0"/>
              <a:t>Continence research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3E87-4C35-2A2A-E3D9-DCA0B66D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43E53-A324-09A7-13AA-B563E2F1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PH taster day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0CBD5-6B36-4BAA-82D2-6276CF46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n-GB" smtClean="0"/>
              <a:t>4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52791-4CDB-7AC6-E5F8-E879DB47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484" y="1404633"/>
            <a:ext cx="907062" cy="8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54B0-A2ED-C7C0-949F-50EEEAAA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6229530" cy="1325563"/>
          </a:xfrm>
        </p:spPr>
        <p:txBody>
          <a:bodyPr/>
          <a:lstStyle/>
          <a:p>
            <a:r>
              <a:rPr lang="en-GB" dirty="0"/>
              <a:t>Naloxone training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389DD2F-DE4D-FBE8-557C-1E7F06BA5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594" t="4107" r="4049" b="10772"/>
          <a:stretch/>
        </p:blipFill>
        <p:spPr>
          <a:xfrm>
            <a:off x="5699241" y="1473798"/>
            <a:ext cx="5746896" cy="4120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586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1E19-CFB2-916B-4357-C2DD4AA2E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Drug and alcohol strategy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94D1E8-DF23-BC1A-72B6-90BEEE529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63142">
            <a:off x="6878359" y="1201729"/>
            <a:ext cx="4916264" cy="24006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B8A4EC-B4EC-E558-CF10-D05B8C77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21391"/>
            <a:ext cx="5490445" cy="1881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6153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BD29-6C50-81C3-DC98-CB965B2B0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4" y="2788521"/>
            <a:ext cx="622953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Botulism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60194-8E7C-FAEC-A311-DF622D29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794" y="1086522"/>
            <a:ext cx="5382957" cy="514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2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59DB-12CF-6C0F-95B9-5F80DED1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TB comms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C43B4-919D-AA67-061F-D4EFB69F9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199" y="849855"/>
            <a:ext cx="4325097" cy="49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1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49ED2-277F-8D1A-E809-EF6527F3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28F0E-2C7F-8807-815B-56A67E62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/>
              <a:t>PH taster 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2FF91-1B76-8DC7-3965-18849B7B4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58FB4751-880F-D840-AAA9-3A15815CC996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A3C9C-0BB9-C5DD-6F6D-28CFE04B89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5923" y="2607013"/>
            <a:ext cx="7821039" cy="3112851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What is the best way to manage urinary incontinence in care home residents?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What is currently happening?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Does it cause any problems?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What can we do about it?</a:t>
            </a:r>
          </a:p>
          <a:p>
            <a:pPr marL="1028700" lvl="1" indent="-342900"/>
            <a:r>
              <a:rPr lang="en-GB" dirty="0"/>
              <a:t>How do we get other people interested?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How?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And how do we make this sustainable?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4E033C-C005-BE6A-FCE0-63E0EA97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Continence 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03915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823_TF11964407_Win32" id="{B93CAFD1-3682-48B9-AB4D-B17AE97EAEF6}" vid="{42E63F67-4AC8-49A2-8D09-A38E4C6451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{2795FE95-4BF2-4243-BC36-B2DD3FDDEB89}tf11964407_win32</Template>
  <TotalTime>1751</TotalTime>
  <Words>296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ADLaM Display</vt:lpstr>
      <vt:lpstr>Arial</vt:lpstr>
      <vt:lpstr>Calibri</vt:lpstr>
      <vt:lpstr>Courier New</vt:lpstr>
      <vt:lpstr>Gill Sans Nova</vt:lpstr>
      <vt:lpstr>Gill Sans Nova Light</vt:lpstr>
      <vt:lpstr>Sagona Book</vt:lpstr>
      <vt:lpstr>Office Theme</vt:lpstr>
      <vt:lpstr>Some time in the life of  a local authority  Consultant in Public Health</vt:lpstr>
      <vt:lpstr>All roads lead to public health</vt:lpstr>
      <vt:lpstr>And now?</vt:lpstr>
      <vt:lpstr>A sort of typical week</vt:lpstr>
      <vt:lpstr>Naloxone training</vt:lpstr>
      <vt:lpstr>Drug and alcohol strategy</vt:lpstr>
      <vt:lpstr>Botulism</vt:lpstr>
      <vt:lpstr>TB comms</vt:lpstr>
      <vt:lpstr>Continence research project</vt:lpstr>
      <vt:lpstr>And all the bits and bobs</vt:lpstr>
      <vt:lpstr>And finally..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Hall</dc:creator>
  <cp:lastModifiedBy>Bakhshi-Thaker, Pooja</cp:lastModifiedBy>
  <cp:revision>2</cp:revision>
  <dcterms:created xsi:type="dcterms:W3CDTF">2025-08-08T08:44:14Z</dcterms:created>
  <dcterms:modified xsi:type="dcterms:W3CDTF">2025-08-14T08:18:18Z</dcterms:modified>
</cp:coreProperties>
</file>