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1"/>
  </p:notesMasterIdLst>
  <p:handoutMasterIdLst>
    <p:handoutMasterId r:id="rId62"/>
  </p:handoutMasterIdLst>
  <p:sldIdLst>
    <p:sldId id="262" r:id="rId5"/>
    <p:sldId id="257" r:id="rId6"/>
    <p:sldId id="302" r:id="rId7"/>
    <p:sldId id="306" r:id="rId8"/>
    <p:sldId id="307" r:id="rId9"/>
    <p:sldId id="312" r:id="rId10"/>
    <p:sldId id="311" r:id="rId11"/>
    <p:sldId id="279" r:id="rId12"/>
    <p:sldId id="314" r:id="rId13"/>
    <p:sldId id="303" r:id="rId14"/>
    <p:sldId id="328" r:id="rId15"/>
    <p:sldId id="320" r:id="rId16"/>
    <p:sldId id="323" r:id="rId17"/>
    <p:sldId id="298" r:id="rId18"/>
    <p:sldId id="293" r:id="rId19"/>
    <p:sldId id="294" r:id="rId20"/>
    <p:sldId id="295" r:id="rId21"/>
    <p:sldId id="282" r:id="rId22"/>
    <p:sldId id="283" r:id="rId23"/>
    <p:sldId id="285" r:id="rId24"/>
    <p:sldId id="317" r:id="rId25"/>
    <p:sldId id="319" r:id="rId26"/>
    <p:sldId id="318" r:id="rId27"/>
    <p:sldId id="280" r:id="rId28"/>
    <p:sldId id="321" r:id="rId29"/>
    <p:sldId id="281" r:id="rId30"/>
    <p:sldId id="332" r:id="rId31"/>
    <p:sldId id="333" r:id="rId32"/>
    <p:sldId id="334" r:id="rId33"/>
    <p:sldId id="337" r:id="rId34"/>
    <p:sldId id="338" r:id="rId35"/>
    <p:sldId id="339" r:id="rId36"/>
    <p:sldId id="340" r:id="rId37"/>
    <p:sldId id="341" r:id="rId38"/>
    <p:sldId id="342" r:id="rId39"/>
    <p:sldId id="324" r:id="rId40"/>
    <p:sldId id="327" r:id="rId41"/>
    <p:sldId id="326" r:id="rId42"/>
    <p:sldId id="289" r:id="rId43"/>
    <p:sldId id="322" r:id="rId44"/>
    <p:sldId id="290" r:id="rId45"/>
    <p:sldId id="300" r:id="rId46"/>
    <p:sldId id="287" r:id="rId47"/>
    <p:sldId id="288" r:id="rId48"/>
    <p:sldId id="296" r:id="rId49"/>
    <p:sldId id="297" r:id="rId50"/>
    <p:sldId id="301" r:id="rId51"/>
    <p:sldId id="335" r:id="rId52"/>
    <p:sldId id="336" r:id="rId53"/>
    <p:sldId id="304" r:id="rId54"/>
    <p:sldId id="308" r:id="rId55"/>
    <p:sldId id="309" r:id="rId56"/>
    <p:sldId id="330" r:id="rId57"/>
    <p:sldId id="331" r:id="rId58"/>
    <p:sldId id="305" r:id="rId59"/>
    <p:sldId id="32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3E60C4-76BD-0799-83C3-90519988BBC0}" v="21" dt="2025-01-24T11:30:49.602"/>
  </p1510:revLst>
</p1510:revInfo>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9BCE0C-CD74-4A59-802C-6D2F8C15331A}" type="datetimeFigureOut">
              <a:rPr lang="en-US" smtClean="0"/>
              <a:t>2/3/2025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98501B-77B5-4365-9881-C6E19A3C1E42}" type="slidenum">
              <a:rPr lang="en-US" smtClean="0"/>
              <a:t>‹#›</a:t>
            </a:fld>
            <a:endParaRPr lang="en-US"/>
          </a:p>
        </p:txBody>
      </p:sp>
    </p:spTree>
    <p:extLst>
      <p:ext uri="{BB962C8B-B14F-4D97-AF65-F5344CB8AC3E}">
        <p14:creationId xmlns:p14="http://schemas.microsoft.com/office/powerpoint/2010/main" val="2851456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FDEA8-CBB8-46CC-9562-028963DBC55A}"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BD8E7-1312-41F3-99C4-6DA5AF891969}" type="slidenum">
              <a:rPr lang="en-US" smtClean="0"/>
              <a:t>‹#›</a:t>
            </a:fld>
            <a:endParaRPr lang="en-US"/>
          </a:p>
        </p:txBody>
      </p:sp>
    </p:spTree>
    <p:extLst>
      <p:ext uri="{BB962C8B-B14F-4D97-AF65-F5344CB8AC3E}">
        <p14:creationId xmlns:p14="http://schemas.microsoft.com/office/powerpoint/2010/main" val="289208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1548245"/>
            <a:ext cx="10515600" cy="2240280"/>
          </a:xfrm>
        </p:spPr>
        <p:txBody>
          <a:bodyPr anchor="b">
            <a:normAutofit/>
          </a:bodyPr>
          <a:lstStyle>
            <a:lvl1pPr algn="ctr">
              <a:defRPr sz="4400">
                <a:solidFill>
                  <a:schemeClr val="bg1"/>
                </a:solidFill>
              </a:defRPr>
            </a:lvl1pPr>
          </a:lstStyle>
          <a:p>
            <a:r>
              <a:rPr lang="en-US"/>
              <a:t>Click to edit Master title style</a:t>
            </a:r>
          </a:p>
        </p:txBody>
      </p:sp>
      <p:sp>
        <p:nvSpPr>
          <p:cNvPr id="3" name="Subtitle 2"/>
          <p:cNvSpPr>
            <a:spLocks noGrp="1"/>
          </p:cNvSpPr>
          <p:nvPr>
            <p:ph type="subTitle" idx="1"/>
          </p:nvPr>
        </p:nvSpPr>
        <p:spPr>
          <a:xfrm>
            <a:off x="838200" y="3854659"/>
            <a:ext cx="10515600" cy="1143000"/>
          </a:xfrm>
        </p:spPr>
        <p:txBody>
          <a:bodyPr>
            <a:normAutofit/>
          </a:bodyPr>
          <a:lstStyle>
            <a:lvl1pPr marL="0" indent="0" algn="ctr">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98862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32813" y="1683327"/>
            <a:ext cx="3125787" cy="2877260"/>
          </a:xfrm>
        </p:spPr>
        <p:txBody>
          <a:bodyPr anchor="b">
            <a:normAutofit/>
          </a:bodyPr>
          <a:lstStyle>
            <a:lvl1pPr>
              <a:defRPr sz="3000">
                <a:solidFill>
                  <a:schemeClr val="bg1"/>
                </a:solidFill>
              </a:defRPr>
            </a:lvl1pPr>
          </a:lstStyle>
          <a:p>
            <a:r>
              <a:rPr lang="en-US"/>
              <a:t>Click to edit Master title style</a:t>
            </a:r>
          </a:p>
        </p:txBody>
      </p:sp>
      <p:sp>
        <p:nvSpPr>
          <p:cNvPr id="6" name="Picture Placeholder 2" descr="An empty placeholder to add an image. Click on the placeholder and select the image that you wish to add"/>
          <p:cNvSpPr>
            <a:spLocks noGrp="1"/>
          </p:cNvSpPr>
          <p:nvPr>
            <p:ph type="pic" idx="1"/>
          </p:nvPr>
        </p:nvSpPr>
        <p:spPr>
          <a:xfrm>
            <a:off x="0" y="0"/>
            <a:ext cx="8101584" cy="6857999"/>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2/3/2025</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57200"/>
            <a:ext cx="1943100"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457200"/>
            <a:ext cx="7048500" cy="5719762"/>
          </a:xfrm>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2/3/2025</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a:t>Click to edit Master title style</a:t>
            </a:r>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63745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2/3/2025</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2483427"/>
            <a:ext cx="10515600" cy="2743200"/>
          </a:xfrm>
        </p:spPr>
        <p:txBody>
          <a:bodyPr anchor="b">
            <a:normAutofit/>
          </a:bodyPr>
          <a:lstStyle>
            <a:lvl1pPr algn="ctr">
              <a:defRPr sz="4400" spc="-50" baseline="0">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835025" y="5257800"/>
            <a:ext cx="10515600" cy="914400"/>
          </a:xfrm>
        </p:spPr>
        <p:txBody>
          <a:bodyPr>
            <a:normAutofit/>
          </a:bodyPr>
          <a:lstStyle>
            <a:lvl1pPr marL="0" indent="0" algn="ctr">
              <a:spcBef>
                <a:spcPts val="0"/>
              </a:spcBef>
              <a:buFontTx/>
              <a:buNone/>
              <a:defRPr sz="2000" cap="all" spc="50" baseline="0">
                <a:solidFill>
                  <a:schemeClr val="bg1"/>
                </a:solidFill>
              </a:defRPr>
            </a:lvl1pPr>
            <a:lvl2pPr marL="365760" indent="0" algn="ctr">
              <a:buNone/>
              <a:defRPr sz="2000" cap="all" spc="50" baseline="0">
                <a:solidFill>
                  <a:schemeClr val="bg1"/>
                </a:solidFill>
              </a:defRPr>
            </a:lvl2pPr>
            <a:lvl3pPr algn="ctr">
              <a:defRPr sz="2000" cap="all" spc="50" baseline="0">
                <a:solidFill>
                  <a:schemeClr val="bg1"/>
                </a:solidFill>
              </a:defRPr>
            </a:lvl3pPr>
            <a:lvl4pPr algn="ctr">
              <a:defRPr sz="2000" cap="all" spc="50" baseline="0">
                <a:solidFill>
                  <a:schemeClr val="bg1"/>
                </a:solidFill>
              </a:defRPr>
            </a:lvl4pPr>
            <a:lvl5pPr algn="ctr">
              <a:defRPr sz="2000" cap="all" spc="50" baseline="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06778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2/3/2025</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Add a footer</a:t>
            </a:r>
          </a:p>
        </p:txBody>
      </p:sp>
      <p:sp>
        <p:nvSpPr>
          <p:cNvPr id="7" name="Date Placeholder 6"/>
          <p:cNvSpPr>
            <a:spLocks noGrp="1"/>
          </p:cNvSpPr>
          <p:nvPr>
            <p:ph type="dt" sz="half" idx="10"/>
          </p:nvPr>
        </p:nvSpPr>
        <p:spPr/>
        <p:txBody>
          <a:bodyPr/>
          <a:lstStyle/>
          <a:p>
            <a:fld id="{37CC0096-1860-4642-9CD2-0079EA5E7CD1}" type="datetimeFigureOut">
              <a:rPr lang="en-US" smtClean="0"/>
              <a:t>2/3/2025</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Add a footer</a:t>
            </a:r>
          </a:p>
        </p:txBody>
      </p:sp>
      <p:sp>
        <p:nvSpPr>
          <p:cNvPr id="3" name="Date Placeholder 2"/>
          <p:cNvSpPr>
            <a:spLocks noGrp="1"/>
          </p:cNvSpPr>
          <p:nvPr>
            <p:ph type="dt" sz="half" idx="10"/>
          </p:nvPr>
        </p:nvSpPr>
        <p:spPr/>
        <p:txBody>
          <a:bodyPr/>
          <a:lstStyle/>
          <a:p>
            <a:fld id="{37CC0096-1860-4642-9CD2-0079EA5E7CD1}" type="datetimeFigureOut">
              <a:rPr lang="en-US" smtClean="0"/>
              <a:t>2/3/2025</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51812" y="1672934"/>
            <a:ext cx="3506788" cy="2880360"/>
          </a:xfrm>
        </p:spPr>
        <p:txBody>
          <a:bodyPr anchor="b">
            <a:normAutofit/>
          </a:bodyPr>
          <a:lstStyle>
            <a:lvl1pPr>
              <a:defRPr sz="3000"/>
            </a:lvl1pPr>
          </a:lstStyle>
          <a:p>
            <a:r>
              <a:rPr lang="en-US"/>
              <a:t>Click to edit Master title style</a:t>
            </a:r>
          </a:p>
        </p:txBody>
      </p:sp>
      <p:sp>
        <p:nvSpPr>
          <p:cNvPr id="3" name="Content Placeholder 2"/>
          <p:cNvSpPr>
            <a:spLocks noGrp="1"/>
          </p:cNvSpPr>
          <p:nvPr>
            <p:ph idx="1"/>
          </p:nvPr>
        </p:nvSpPr>
        <p:spPr>
          <a:xfrm>
            <a:off x="530352" y="457200"/>
            <a:ext cx="7242111" cy="5715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51812" y="4590288"/>
            <a:ext cx="3514564" cy="1581912"/>
          </a:xfrm>
        </p:spPr>
        <p:txBody>
          <a:bodyPr/>
          <a:lstStyle>
            <a:lvl1pPr marL="0" indent="0">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2/3/2025</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524000" y="1714500"/>
            <a:ext cx="9144000" cy="44577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583680"/>
            <a:ext cx="12192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1523999" y="6601556"/>
            <a:ext cx="6491381" cy="228600"/>
          </a:xfrm>
          <a:prstGeom prst="rect">
            <a:avLst/>
          </a:prstGeom>
        </p:spPr>
        <p:txBody>
          <a:bodyPr vert="horz" lIns="91440" tIns="45720" rIns="91440" bIns="45720" rtlCol="0" anchor="ctr"/>
          <a:lstStyle>
            <a:lvl1pPr algn="l">
              <a:defRPr sz="1100">
                <a:solidFill>
                  <a:schemeClr val="bg1"/>
                </a:solidFill>
              </a:defRPr>
            </a:lvl1pPr>
          </a:lstStyle>
          <a:p>
            <a:r>
              <a:rPr lang="en-US"/>
              <a:t>Add a footer</a:t>
            </a:r>
          </a:p>
        </p:txBody>
      </p:sp>
      <p:sp>
        <p:nvSpPr>
          <p:cNvPr id="4" name="Date Placeholder 3"/>
          <p:cNvSpPr>
            <a:spLocks noGrp="1"/>
          </p:cNvSpPr>
          <p:nvPr>
            <p:ph type="dt" sz="half" idx="2"/>
          </p:nvPr>
        </p:nvSpPr>
        <p:spPr>
          <a:xfrm>
            <a:off x="8187908" y="6601556"/>
            <a:ext cx="1534064" cy="228600"/>
          </a:xfrm>
          <a:prstGeom prst="rect">
            <a:avLst/>
          </a:prstGeom>
        </p:spPr>
        <p:txBody>
          <a:bodyPr vert="horz" lIns="91440" tIns="45720" rIns="91440" bIns="45720" rtlCol="0" anchor="ctr"/>
          <a:lstStyle>
            <a:lvl1pPr algn="r">
              <a:defRPr sz="1100">
                <a:solidFill>
                  <a:schemeClr val="bg1"/>
                </a:solidFill>
              </a:defRPr>
            </a:lvl1pPr>
          </a:lstStyle>
          <a:p>
            <a:fld id="{37CC0096-1860-4642-9CD2-0079EA5E7CD1}" type="datetimeFigureOut">
              <a:rPr lang="en-US" smtClean="0"/>
              <a:pPr/>
              <a:t>2/3/2025</a:t>
            </a:fld>
            <a:endParaRPr lang="en-US"/>
          </a:p>
        </p:txBody>
      </p:sp>
      <p:sp>
        <p:nvSpPr>
          <p:cNvPr id="6" name="Slide Number Placeholder 5"/>
          <p:cNvSpPr>
            <a:spLocks noGrp="1"/>
          </p:cNvSpPr>
          <p:nvPr>
            <p:ph type="sldNum" sz="quarter" idx="4"/>
          </p:nvPr>
        </p:nvSpPr>
        <p:spPr>
          <a:xfrm>
            <a:off x="9894499" y="6601556"/>
            <a:ext cx="773502" cy="228600"/>
          </a:xfrm>
          <a:prstGeom prst="rect">
            <a:avLst/>
          </a:prstGeom>
        </p:spPr>
        <p:txBody>
          <a:bodyPr vert="horz" lIns="91440" tIns="45720" rIns="91440" bIns="45720" rtlCol="0" anchor="ctr"/>
          <a:lstStyle>
            <a:lvl1pPr algn="r">
              <a:defRPr sz="1100">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cap="all" baseline="0">
          <a:solidFill>
            <a:schemeClr val="accent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lumMod val="50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4"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www.fph.org.uk/training-careers/specialty-training/curriculum/"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sheffield.ac.uk/postgraduate/taught/courses/2025/public-health-mph-pg-certificate-pg-diploma" TargetMode="External"/><Relationship Id="rId2" Type="http://schemas.openxmlformats.org/officeDocument/2006/relationships/hyperlink" Target="https://www.nottingham.ac.uk/pgstudy/course/taught/public-health-mph"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derby.gov.uk/health-and-social-care/public-health/jsna" TargetMode="Externa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hyperlink" Target="https://www.livelifebetterderbyshire.org.uk/home.aspx" TargetMode="External"/><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observatory.derbyshire.gov.uk/wp-content/uploads/reports/documents/health/jsna/Quarto/_site/" TargetMode="External"/><Relationship Id="rId2" Type="http://schemas.openxmlformats.org/officeDocument/2006/relationships/hyperlink" Target="https://www.derbyshire.gov.uk/social-health/health-and-wellbeing/about-public-health/about-public-health.aspx" TargetMode="Externa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3.jpe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hyperlink" Target="https://www.leicester.gov.uk/your-council/policies-plans-and-strategies/public-health/data-reports-and-strategies/jsna/" TargetMode="Externa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hyperlink" Target="https://protect-eu.mimecast.com/s/Jp6vCNOpJuE3xyXtriu1X?domain=active-together.org/" TargetMode="External"/><Relationship Id="rId3" Type="http://schemas.openxmlformats.org/officeDocument/2006/relationships/hyperlink" Target="https://resources.leicestershire.gov.uk/health-and-wellbeing/nihr-health-determinants-research-collaboration-leicestershire/about-hdrc-leicestershire" TargetMode="External"/><Relationship Id="rId7" Type="http://schemas.openxmlformats.org/officeDocument/2006/relationships/hyperlink" Target="https://protect-eu.mimecast.com/s/7muFCMZoGUR38mWSW9shn?domain=leicestershirehealthyschools.org.uk/" TargetMode="External"/><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hyperlink" Target="https://protect-eu.mimecast.com/s/2Z2JCLZnEUm9O84tPmgCQ?domain=leicestershirehealthytots.org.uk/" TargetMode="External"/><Relationship Id="rId5" Type="http://schemas.openxmlformats.org/officeDocument/2006/relationships/hyperlink" Target="https://protect-eu.mimecast.com/s/ObMwCK8mDtBWwpmivtrVy?domain=quitready.co.uk/" TargetMode="External"/><Relationship Id="rId4" Type="http://schemas.openxmlformats.org/officeDocument/2006/relationships/hyperlink" Target="https://protect-eu.mimecast.com/s/1RwACJ8lBt1wzM5iVHMvn?domain=leicestershirewms.co.uk/"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protect-eu.mimecast.com/s/Xk6mCPjrLCoXmVMtB_m7x?domain=leicestershire.gov.uk" TargetMode="External"/><Relationship Id="rId7" Type="http://schemas.openxmlformats.org/officeDocument/2006/relationships/image" Target="../media/image22.jpeg"/><Relationship Id="rId2" Type="http://schemas.openxmlformats.org/officeDocument/2006/relationships/hyperlink" Target="https://protect-eu.mimecast.com/s/SRVeCOgqKc0xXQ4T5Jnvn?domain=leicestershire.gov.uk/" TargetMode="Externa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19.pn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gif"/></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6.gif"/></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lhih.org.uk/" TargetMode="External"/><Relationship Id="rId1" Type="http://schemas.openxmlformats.org/officeDocument/2006/relationships/slideLayout" Target="../slideLayouts/slideLayout5.xml"/><Relationship Id="rId5" Type="http://schemas.openxmlformats.org/officeDocument/2006/relationships/image" Target="../media/image26.gif"/><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hyperlink" Target="https://www.northnorthants.gov.uk/health-and-wellbeing-board/reports-and-assessments" TargetMode="External"/><Relationship Id="rId2" Type="http://schemas.openxmlformats.org/officeDocument/2006/relationships/hyperlink" Target="https://www.northnorthants.gov.uk/health-and-wellbeing" TargetMode="Externa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1.png"/><Relationship Id="rId4" Type="http://schemas.openxmlformats.org/officeDocument/2006/relationships/hyperlink" Target="https://www.northnorthants.gov.uk/health-and-wellbeing-board/about-health-and-wellbeing-board"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westnorthants.gov.uk/health-and-wellbeing-board/joint-strategic-needs-assessment-jsna" TargetMode="Externa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hyperlink" Target="mailto:david.johns@nottinghamcity.gov.uk" TargetMode="External"/><Relationship Id="rId3" Type="http://schemas.openxmlformats.org/officeDocument/2006/relationships/hyperlink" Target="https://www.healthynottingham.co.uk/" TargetMode="External"/><Relationship Id="rId7" Type="http://schemas.openxmlformats.org/officeDocument/2006/relationships/image" Target="../media/image39.jpeg"/><Relationship Id="rId2" Type="http://schemas.openxmlformats.org/officeDocument/2006/relationships/hyperlink" Target="https://www.nottinghamcity.gov.uk/media/ek5ltfkq/dph-aphr-2022-2023.pdf" TargetMode="Externa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hyperlink" Target="https://www.nottinghaminsight.org.uk/themes/health-and-wellbeing/joint-strategic-needs-assessment/"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protect-eu.mimecast.com/s/n51ACnR81fKDB9ZhJhqQq?domain=nottinghamshire.gov.uk/" TargetMode="External"/><Relationship Id="rId7" Type="http://schemas.openxmlformats.org/officeDocument/2006/relationships/image" Target="../media/image40.png"/><Relationship Id="rId2" Type="http://schemas.openxmlformats.org/officeDocument/2006/relationships/hyperlink" Target="https://protect-eu.mimecast.com/s/p5f9CmqG5UAl4yosGIf9L?domain=nottinghamshireinsight.org.uk/" TargetMode="External"/><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www.nottinghamshirehealthcare.nhs.uk/vision-values-and-strategic-objectives" TargetMode="External"/><Relationship Id="rId2" Type="http://schemas.openxmlformats.org/officeDocument/2006/relationships/hyperlink" Target="https://www.nottinghamshirehealthcare.nhs.uk/" TargetMode="Externa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chs.nhs.uk/"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s://protect-eu.mimecast.com/s/IUhTCz69ktxQBwvHBFOz9?domain=gov.uk" TargetMode="External"/><Relationship Id="rId2" Type="http://schemas.openxmlformats.org/officeDocument/2006/relationships/hyperlink" Target="https://protect-eu.mimecast.com/s/j1KKCx69gt9n0RKCR_6vi?domain=gov.uk" TargetMode="External"/><Relationship Id="rId1" Type="http://schemas.openxmlformats.org/officeDocument/2006/relationships/slideLayout" Target="../slideLayouts/slideLayout5.xml"/><Relationship Id="rId4" Type="http://schemas.openxmlformats.org/officeDocument/2006/relationships/hyperlink" Target="https://protect-eu.mimecast.com/s/2tJKCr2X1S1PjnXfzBy3A?domain=england.nhs.uk"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ph.org.uk/training-careers/recruitment/" TargetMode="External"/><Relationship Id="rId2" Type="http://schemas.openxmlformats.org/officeDocument/2006/relationships/hyperlink" Target="https://www.fph.org.uk/training-careers/specialty-training/curriculum/" TargetMode="External"/><Relationship Id="rId1" Type="http://schemas.openxmlformats.org/officeDocument/2006/relationships/slideLayout" Target="../slideLayouts/slideLayout3.xml"/><Relationship Id="rId4" Type="http://schemas.openxmlformats.org/officeDocument/2006/relationships/hyperlink" Target="https://medical.hee.nhs.uk/medical-training-recruitment/medical-specialty-training/public-health"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hyperlink" Target="https://protect-eu.mimecast.com/s/Com3Cr2X1S1ZJQRTN-t1Q?domain=eur01.safelinks.protection.outlook.com" TargetMode="External"/><Relationship Id="rId2" Type="http://schemas.openxmlformats.org/officeDocument/2006/relationships/hyperlink" Target="https://protect-eu.mimecast.com/s/yw2CCpZ71Uvo640uG0rRQ?domain=eur01.safelinks.protection.outlook.com" TargetMode="Externa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le.ac.uk/health-sciences/research" TargetMode="External"/><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hyperlink" Target="http://www.fph.org.uk/training-careers/specialty-training/training-placements/nationally-available-training-placements/"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Public Health Training in The East Midlands </a:t>
            </a:r>
          </a:p>
        </p:txBody>
      </p:sp>
      <p:pic>
        <p:nvPicPr>
          <p:cNvPr id="8" name="Picture Placeholder 7" descr="Closeup of Granny Smith apple and tape measure"/>
          <p:cNvPicPr>
            <a:picLocks noGrp="1" noChangeAspect="1"/>
          </p:cNvPicPr>
          <p:nvPr>
            <p:ph type="pic" idx="11"/>
          </p:nvPr>
        </p:nvPicPr>
        <p:blipFill rotWithShape="1">
          <a:blip r:embed="rId2" cstate="print">
            <a:extLst>
              <a:ext uri="{28A0092B-C50C-407E-A947-70E740481C1C}">
                <a14:useLocalDpi xmlns:a14="http://schemas.microsoft.com/office/drawing/2010/main" val="0"/>
              </a:ext>
            </a:extLst>
          </a:blip>
          <a:srcRect t="19" b="19"/>
          <a:stretch/>
        </p:blipFill>
        <p:spPr>
          <a:xfrm>
            <a:off x="1" y="1"/>
            <a:ext cx="4023360" cy="4745736"/>
          </a:xfrm>
        </p:spPr>
      </p:pic>
      <p:pic>
        <p:nvPicPr>
          <p:cNvPr id="15" name="Picture Placeholder 14" descr="A picture containing person, indoor, baby, seat&#10;&#10;Description automatically generated">
            <a:extLst>
              <a:ext uri="{FF2B5EF4-FFF2-40B4-BE49-F238E27FC236}">
                <a16:creationId xmlns:a16="http://schemas.microsoft.com/office/drawing/2014/main" id="{CB7EC5BE-3BDA-AB3D-4E4F-53E07FE0C5F8}"/>
              </a:ext>
            </a:extLst>
          </p:cNvPr>
          <p:cNvPicPr>
            <a:picLocks noGrp="1" noChangeAspect="1"/>
          </p:cNvPicPr>
          <p:nvPr>
            <p:ph type="pic" idx="12"/>
          </p:nvPr>
        </p:nvPicPr>
        <p:blipFill>
          <a:blip r:embed="rId3">
            <a:extLst>
              <a:ext uri="{28A0092B-C50C-407E-A947-70E740481C1C}">
                <a14:useLocalDpi xmlns:a14="http://schemas.microsoft.com/office/drawing/2010/main" val="0"/>
              </a:ext>
            </a:extLst>
          </a:blip>
          <a:srcRect l="11319" r="11319"/>
          <a:stretch>
            <a:fillRect/>
          </a:stretch>
        </p:blipFill>
        <p:spPr/>
      </p:pic>
      <p:pic>
        <p:nvPicPr>
          <p:cNvPr id="19" name="Picture Placeholder 18" descr="Map&#10;&#10;Description automatically generated">
            <a:extLst>
              <a:ext uri="{FF2B5EF4-FFF2-40B4-BE49-F238E27FC236}">
                <a16:creationId xmlns:a16="http://schemas.microsoft.com/office/drawing/2014/main" id="{FC59832C-78D7-15F0-22A8-E3DA38B11A27}"/>
              </a:ext>
            </a:extLst>
          </p:cNvPr>
          <p:cNvPicPr>
            <a:picLocks noGrp="1" noChangeAspect="1"/>
          </p:cNvPicPr>
          <p:nvPr>
            <p:ph type="pic" idx="10"/>
          </p:nvPr>
        </p:nvPicPr>
        <p:blipFill>
          <a:blip r:embed="rId4">
            <a:extLst>
              <a:ext uri="{28A0092B-C50C-407E-A947-70E740481C1C}">
                <a14:useLocalDpi xmlns:a14="http://schemas.microsoft.com/office/drawing/2010/main" val="0"/>
              </a:ext>
            </a:extLst>
          </a:blip>
          <a:srcRect l="3231" r="3231"/>
          <a:stretch>
            <a:fillRect/>
          </a:stretch>
        </p:blipFill>
        <p:spPr>
          <a:xfrm>
            <a:off x="4023361" y="1"/>
            <a:ext cx="4023360" cy="4745736"/>
          </a:xfrm>
        </p:spPr>
      </p:pic>
    </p:spTree>
    <p:extLst>
      <p:ext uri="{BB962C8B-B14F-4D97-AF65-F5344CB8AC3E}">
        <p14:creationId xmlns:p14="http://schemas.microsoft.com/office/powerpoint/2010/main" val="30346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A3A7-FB24-DEF9-5B9C-840EA8485384}"/>
              </a:ext>
            </a:extLst>
          </p:cNvPr>
          <p:cNvSpPr>
            <a:spLocks noGrp="1"/>
          </p:cNvSpPr>
          <p:nvPr>
            <p:ph type="title"/>
          </p:nvPr>
        </p:nvSpPr>
        <p:spPr/>
        <p:txBody>
          <a:bodyPr/>
          <a:lstStyle/>
          <a:p>
            <a:r>
              <a:rPr lang="en-GB"/>
              <a:t>Training programme </a:t>
            </a:r>
          </a:p>
        </p:txBody>
      </p:sp>
      <p:sp>
        <p:nvSpPr>
          <p:cNvPr id="3" name="Text Placeholder 2">
            <a:extLst>
              <a:ext uri="{FF2B5EF4-FFF2-40B4-BE49-F238E27FC236}">
                <a16:creationId xmlns:a16="http://schemas.microsoft.com/office/drawing/2014/main" id="{320781D0-9778-74F4-7ED0-A90D01B571B6}"/>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413334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973E-1212-A30D-0D10-B974090BDF59}"/>
              </a:ext>
            </a:extLst>
          </p:cNvPr>
          <p:cNvSpPr>
            <a:spLocks noGrp="1"/>
          </p:cNvSpPr>
          <p:nvPr>
            <p:ph type="title"/>
          </p:nvPr>
        </p:nvSpPr>
        <p:spPr/>
        <p:txBody>
          <a:bodyPr/>
          <a:lstStyle/>
          <a:p>
            <a:r>
              <a:rPr lang="en-GB"/>
              <a:t>Public Health Training </a:t>
            </a:r>
          </a:p>
        </p:txBody>
      </p:sp>
      <p:sp>
        <p:nvSpPr>
          <p:cNvPr id="3" name="Content Placeholder 2">
            <a:extLst>
              <a:ext uri="{FF2B5EF4-FFF2-40B4-BE49-F238E27FC236}">
                <a16:creationId xmlns:a16="http://schemas.microsoft.com/office/drawing/2014/main" id="{AA9688AC-6CFA-5247-05DF-F9F4402957A1}"/>
              </a:ext>
            </a:extLst>
          </p:cNvPr>
          <p:cNvSpPr>
            <a:spLocks noGrp="1"/>
          </p:cNvSpPr>
          <p:nvPr>
            <p:ph idx="1"/>
          </p:nvPr>
        </p:nvSpPr>
        <p:spPr/>
        <p:txBody>
          <a:bodyPr vert="horz" lIns="91440" tIns="45720" rIns="91440" bIns="45720" rtlCol="0" anchor="t">
            <a:normAutofit lnSpcReduction="10000"/>
          </a:bodyPr>
          <a:lstStyle/>
          <a:p>
            <a:pPr algn="l"/>
            <a:r>
              <a:rPr lang="en-GB" sz="2200" i="0" u="none" strike="noStrike" baseline="0">
                <a:solidFill>
                  <a:srgbClr val="495261"/>
                </a:solidFill>
              </a:rPr>
              <a:t>The Public Health Specialty Training Programme is a </a:t>
            </a:r>
            <a:r>
              <a:rPr lang="en-GB" sz="2200">
                <a:solidFill>
                  <a:srgbClr val="495261"/>
                </a:solidFill>
              </a:rPr>
              <a:t>5-year</a:t>
            </a:r>
            <a:r>
              <a:rPr lang="en-GB" sz="2200" i="0" u="none" strike="noStrike" baseline="0">
                <a:solidFill>
                  <a:srgbClr val="495261"/>
                </a:solidFill>
              </a:rPr>
              <a:t> programme, at the end of which successful graduates are eligible to join the Public Health Specialist Register with either the GMC or the UKPHR and apply for Public Health Consultant posts. </a:t>
            </a:r>
          </a:p>
          <a:p>
            <a:r>
              <a:rPr lang="en-GB" sz="2200">
                <a:solidFill>
                  <a:srgbClr val="495261"/>
                </a:solidFill>
              </a:rPr>
              <a:t>Training follows the Faculty of Public Health curriculum (</a:t>
            </a:r>
            <a:r>
              <a:rPr lang="en-GB" sz="2200">
                <a:solidFill>
                  <a:srgbClr val="495261"/>
                </a:solidFill>
                <a:hlinkClick r:id="rId2"/>
              </a:rPr>
              <a:t>available here</a:t>
            </a:r>
            <a:r>
              <a:rPr lang="en-GB" sz="2200">
                <a:solidFill>
                  <a:srgbClr val="495261"/>
                </a:solidFill>
              </a:rPr>
              <a:t>) </a:t>
            </a:r>
            <a:endParaRPr lang="en-GB" sz="2200">
              <a:solidFill>
                <a:srgbClr val="495261"/>
              </a:solidFill>
              <a:ea typeface="Calibri"/>
              <a:cs typeface="Calibri"/>
            </a:endParaRPr>
          </a:p>
          <a:p>
            <a:r>
              <a:rPr lang="en-GB" sz="2200">
                <a:solidFill>
                  <a:srgbClr val="495261"/>
                </a:solidFill>
              </a:rPr>
              <a:t>Training is divided into two phases, Phase 1 which focuses on gaining knowledge of public health and Phase 2 which focuses on applying that knowledge in practice.</a:t>
            </a:r>
          </a:p>
          <a:p>
            <a:r>
              <a:rPr lang="en-GB" sz="2200" i="0" u="none" strike="noStrike" baseline="0">
                <a:solidFill>
                  <a:srgbClr val="495261"/>
                </a:solidFill>
              </a:rPr>
              <a:t>Training may be </a:t>
            </a:r>
            <a:r>
              <a:rPr lang="en-GB" sz="2200">
                <a:solidFill>
                  <a:srgbClr val="495261"/>
                </a:solidFill>
              </a:rPr>
              <a:t>completed on a </a:t>
            </a:r>
            <a:r>
              <a:rPr lang="en-GB" sz="2200" i="0" u="none" strike="noStrike" baseline="0">
                <a:solidFill>
                  <a:srgbClr val="495261"/>
                </a:solidFill>
              </a:rPr>
              <a:t>full or part-time</a:t>
            </a:r>
            <a:r>
              <a:rPr lang="en-GB" sz="2200">
                <a:solidFill>
                  <a:srgbClr val="495261"/>
                </a:solidFill>
              </a:rPr>
              <a:t> basis</a:t>
            </a:r>
            <a:r>
              <a:rPr lang="en-GB" sz="2200" i="0" u="none" strike="noStrike" baseline="0">
                <a:solidFill>
                  <a:srgbClr val="495261"/>
                </a:solidFill>
              </a:rPr>
              <a:t>.</a:t>
            </a:r>
            <a:endParaRPr lang="en-GB" sz="2200" i="0" u="none" strike="noStrike" baseline="0">
              <a:solidFill>
                <a:srgbClr val="495261"/>
              </a:solidFill>
              <a:ea typeface="Calibri"/>
              <a:cs typeface="Calibri"/>
            </a:endParaRPr>
          </a:p>
          <a:p>
            <a:pPr algn="l"/>
            <a:r>
              <a:rPr lang="en-GB" sz="2200">
                <a:solidFill>
                  <a:srgbClr val="495261"/>
                </a:solidFill>
              </a:rPr>
              <a:t>Registrars are expected to undertake training in at least two different approved training locations within the region and in addition are required to undertake a minimum of 3 months placement in health protection </a:t>
            </a:r>
            <a:endParaRPr lang="en-GB" sz="2200" i="0" u="none" strike="noStrike" baseline="0">
              <a:solidFill>
                <a:srgbClr val="495261"/>
              </a:solidFill>
            </a:endParaRPr>
          </a:p>
          <a:p>
            <a:pPr marL="45720" indent="0" algn="l">
              <a:buNone/>
            </a:pPr>
            <a:endParaRPr lang="en-GB" sz="7200"/>
          </a:p>
          <a:p>
            <a:endParaRPr lang="en-GB"/>
          </a:p>
        </p:txBody>
      </p:sp>
    </p:spTree>
    <p:extLst>
      <p:ext uri="{BB962C8B-B14F-4D97-AF65-F5344CB8AC3E}">
        <p14:creationId xmlns:p14="http://schemas.microsoft.com/office/powerpoint/2010/main" val="205439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5417F-16C7-7A46-200D-A866686A364E}"/>
              </a:ext>
            </a:extLst>
          </p:cNvPr>
          <p:cNvSpPr>
            <a:spLocks noGrp="1"/>
          </p:cNvSpPr>
          <p:nvPr>
            <p:ph type="title"/>
          </p:nvPr>
        </p:nvSpPr>
        <p:spPr>
          <a:xfrm>
            <a:off x="613149" y="251791"/>
            <a:ext cx="11397343" cy="1094961"/>
          </a:xfrm>
        </p:spPr>
        <p:txBody>
          <a:bodyPr>
            <a:normAutofit fontScale="90000"/>
          </a:bodyPr>
          <a:lstStyle/>
          <a:p>
            <a:pPr marL="45720" indent="0" algn="ctr">
              <a:lnSpc>
                <a:spcPct val="107000"/>
              </a:lnSpc>
              <a:spcAft>
                <a:spcPts val="800"/>
              </a:spcAft>
              <a:buNone/>
            </a:pPr>
            <a:br>
              <a:rPr lang="en-GB" sz="1400"/>
            </a:br>
            <a:br>
              <a:rPr lang="en-GB" sz="1400">
                <a:effectLst/>
                <a:latin typeface="Arial" panose="020B0604020202020204" pitchFamily="34" charset="0"/>
                <a:ea typeface="Calibri" panose="020F0502020204030204" pitchFamily="34" charset="0"/>
                <a:cs typeface="Arial" panose="020B0604020202020204" pitchFamily="34" charset="0"/>
              </a:rPr>
            </a:br>
            <a:r>
              <a:rPr lang="en-GB" sz="4000"/>
              <a:t>The Training Programme</a:t>
            </a:r>
            <a:br>
              <a:rPr lang="en-GB" sz="4000" b="1" i="0" u="none" strike="noStrike" baseline="0">
                <a:solidFill>
                  <a:srgbClr val="94146A"/>
                </a:solidFill>
                <a:latin typeface="Frutiger-Bold"/>
              </a:rPr>
            </a:br>
            <a:br>
              <a:rPr lang="en-GB" sz="1400"/>
            </a:br>
            <a:endParaRPr lang="en-GB" sz="1400"/>
          </a:p>
        </p:txBody>
      </p:sp>
      <p:pic>
        <p:nvPicPr>
          <p:cNvPr id="5" name="Content Placeholder 4">
            <a:extLst>
              <a:ext uri="{FF2B5EF4-FFF2-40B4-BE49-F238E27FC236}">
                <a16:creationId xmlns:a16="http://schemas.microsoft.com/office/drawing/2014/main" id="{71112AD3-D80E-7DAC-FCFB-D416D69E9868}"/>
              </a:ext>
            </a:extLst>
          </p:cNvPr>
          <p:cNvPicPr>
            <a:picLocks noGrp="1" noChangeAspect="1"/>
          </p:cNvPicPr>
          <p:nvPr>
            <p:ph sz="half" idx="1"/>
          </p:nvPr>
        </p:nvPicPr>
        <p:blipFill>
          <a:blip r:embed="rId2"/>
          <a:stretch>
            <a:fillRect/>
          </a:stretch>
        </p:blipFill>
        <p:spPr>
          <a:xfrm>
            <a:off x="181509" y="2605476"/>
            <a:ext cx="5732553" cy="3344235"/>
          </a:xfrm>
          <a:prstGeom prst="rect">
            <a:avLst/>
          </a:prstGeom>
        </p:spPr>
      </p:pic>
      <p:pic>
        <p:nvPicPr>
          <p:cNvPr id="9" name="Content Placeholder 8">
            <a:extLst>
              <a:ext uri="{FF2B5EF4-FFF2-40B4-BE49-F238E27FC236}">
                <a16:creationId xmlns:a16="http://schemas.microsoft.com/office/drawing/2014/main" id="{17E6980E-BD47-55F3-2030-80C6D800ADC9}"/>
              </a:ext>
            </a:extLst>
          </p:cNvPr>
          <p:cNvPicPr>
            <a:picLocks noGrp="1" noChangeAspect="1"/>
          </p:cNvPicPr>
          <p:nvPr>
            <p:ph sz="half" idx="2"/>
          </p:nvPr>
        </p:nvPicPr>
        <p:blipFill>
          <a:blip r:embed="rId3"/>
          <a:stretch>
            <a:fillRect/>
          </a:stretch>
        </p:blipFill>
        <p:spPr>
          <a:xfrm>
            <a:off x="6096000" y="2765116"/>
            <a:ext cx="6063112" cy="2526568"/>
          </a:xfrm>
        </p:spPr>
      </p:pic>
      <p:sp>
        <p:nvSpPr>
          <p:cNvPr id="8" name="TextBox 7">
            <a:extLst>
              <a:ext uri="{FF2B5EF4-FFF2-40B4-BE49-F238E27FC236}">
                <a16:creationId xmlns:a16="http://schemas.microsoft.com/office/drawing/2014/main" id="{F23C66CF-1A22-C0F2-00C5-0DE04321A8C8}"/>
              </a:ext>
            </a:extLst>
          </p:cNvPr>
          <p:cNvSpPr txBox="1"/>
          <p:nvPr/>
        </p:nvSpPr>
        <p:spPr>
          <a:xfrm>
            <a:off x="2724505" y="5271762"/>
            <a:ext cx="1061357" cy="369332"/>
          </a:xfrm>
          <a:prstGeom prst="rect">
            <a:avLst/>
          </a:prstGeom>
          <a:noFill/>
        </p:spPr>
        <p:txBody>
          <a:bodyPr wrap="square" rtlCol="0">
            <a:spAutoFit/>
          </a:bodyPr>
          <a:lstStyle/>
          <a:p>
            <a:r>
              <a:rPr lang="en-GB"/>
              <a:t>Knows </a:t>
            </a:r>
          </a:p>
        </p:txBody>
      </p:sp>
      <p:sp>
        <p:nvSpPr>
          <p:cNvPr id="6" name="TextBox 5">
            <a:extLst>
              <a:ext uri="{FF2B5EF4-FFF2-40B4-BE49-F238E27FC236}">
                <a16:creationId xmlns:a16="http://schemas.microsoft.com/office/drawing/2014/main" id="{E478951A-AB31-E1B1-CE4F-93DD37C0E595}"/>
              </a:ext>
            </a:extLst>
          </p:cNvPr>
          <p:cNvSpPr txBox="1"/>
          <p:nvPr/>
        </p:nvSpPr>
        <p:spPr>
          <a:xfrm>
            <a:off x="181509" y="908289"/>
            <a:ext cx="11828984" cy="1200329"/>
          </a:xfrm>
          <a:prstGeom prst="rect">
            <a:avLst/>
          </a:prstGeom>
          <a:noFill/>
        </p:spPr>
        <p:txBody>
          <a:bodyPr wrap="square" rtlCol="0">
            <a:spAutoFit/>
          </a:bodyPr>
          <a:lstStyle/>
          <a:p>
            <a:r>
              <a:rPr lang="en-GB" sz="1800">
                <a:solidFill>
                  <a:schemeClr val="tx1"/>
                </a:solidFill>
                <a:effectLst/>
                <a:latin typeface="Arial" panose="020B0604020202020204" pitchFamily="34" charset="0"/>
                <a:ea typeface="Times New Roman" panose="02020603050405020304" pitchFamily="18" charset="0"/>
                <a:cs typeface="Arial" panose="020B0604020202020204" pitchFamily="34" charset="0"/>
              </a:rPr>
              <a:t>Training is divided into 2 phases.  Phase 1 usually lasts 2-3 years and includes completing a master’s degree in public health during the first year.  For those individuals joining the training programme with a master’s degree in public health entry at ST2 level is available. </a:t>
            </a:r>
            <a:br>
              <a:rPr lang="en-GB" sz="180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GB" sz="1800">
                <a:solidFill>
                  <a:schemeClr val="tx1"/>
                </a:solidFill>
                <a:effectLst/>
                <a:latin typeface="Arial" panose="020B0604020202020204" pitchFamily="34" charset="0"/>
                <a:ea typeface="Times New Roman" panose="02020603050405020304" pitchFamily="18" charset="0"/>
                <a:cs typeface="Arial" panose="020B0604020202020204" pitchFamily="34" charset="0"/>
              </a:rPr>
              <a:t>Phase 2 of training lasts 2 years and focuses on applying knowledge to public health practice.</a:t>
            </a:r>
            <a:endParaRPr lang="en-GB"/>
          </a:p>
        </p:txBody>
      </p:sp>
    </p:spTree>
    <p:extLst>
      <p:ext uri="{BB962C8B-B14F-4D97-AF65-F5344CB8AC3E}">
        <p14:creationId xmlns:p14="http://schemas.microsoft.com/office/powerpoint/2010/main" val="162271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992A-50AF-F625-D882-45F6EE8024DB}"/>
              </a:ext>
            </a:extLst>
          </p:cNvPr>
          <p:cNvSpPr>
            <a:spLocks noGrp="1"/>
          </p:cNvSpPr>
          <p:nvPr>
            <p:ph type="title"/>
          </p:nvPr>
        </p:nvSpPr>
        <p:spPr/>
        <p:txBody>
          <a:bodyPr/>
          <a:lstStyle/>
          <a:p>
            <a:r>
              <a:rPr lang="en-GB"/>
              <a:t>Masters Degree in Public health </a:t>
            </a:r>
          </a:p>
        </p:txBody>
      </p:sp>
      <p:sp>
        <p:nvSpPr>
          <p:cNvPr id="3" name="Content Placeholder 2">
            <a:extLst>
              <a:ext uri="{FF2B5EF4-FFF2-40B4-BE49-F238E27FC236}">
                <a16:creationId xmlns:a16="http://schemas.microsoft.com/office/drawing/2014/main" id="{913E1D1D-9EB1-1296-37CF-749CC6027398}"/>
              </a:ext>
            </a:extLst>
          </p:cNvPr>
          <p:cNvSpPr>
            <a:spLocks noGrp="1"/>
          </p:cNvSpPr>
          <p:nvPr>
            <p:ph idx="1"/>
          </p:nvPr>
        </p:nvSpPr>
        <p:spPr/>
        <p:txBody>
          <a:bodyPr vert="horz" lIns="91440" tIns="45720" rIns="91440" bIns="45720" rtlCol="0" anchor="t">
            <a:normAutofit/>
          </a:bodyPr>
          <a:lstStyle/>
          <a:p>
            <a:r>
              <a:rPr lang="en-GB"/>
              <a:t>Registrars joining the training scheme who do not have a masters degree in public health will undertake a masters degree at either the University of Nottingham or the University of Sheffield </a:t>
            </a:r>
          </a:p>
          <a:p>
            <a:r>
              <a:rPr lang="en-GB"/>
              <a:t>Details of the programmes offered by each university can be found below </a:t>
            </a:r>
            <a:endParaRPr lang="en-GB">
              <a:ea typeface="Calibri"/>
              <a:cs typeface="Calibri"/>
            </a:endParaRPr>
          </a:p>
          <a:p>
            <a:pPr>
              <a:buClr>
                <a:srgbClr val="44540D"/>
              </a:buClr>
            </a:pPr>
            <a:endParaRPr lang="en-GB">
              <a:ea typeface="Calibri"/>
              <a:cs typeface="Calibri"/>
            </a:endParaRPr>
          </a:p>
          <a:p>
            <a:pPr>
              <a:buClr>
                <a:srgbClr val="44540D"/>
              </a:buClr>
            </a:pPr>
            <a:r>
              <a:rPr lang="en-GB">
                <a:ea typeface="+mn-lt"/>
                <a:cs typeface="+mn-lt"/>
                <a:hlinkClick r:id="rId2"/>
              </a:rPr>
              <a:t>Master of Public Health MPH/PGDip/PGCert 2025 entry - University of Nottingham</a:t>
            </a:r>
          </a:p>
          <a:p>
            <a:pPr>
              <a:buClr>
                <a:srgbClr val="44540D"/>
              </a:buClr>
            </a:pPr>
            <a:r>
              <a:rPr lang="en-GB">
                <a:ea typeface="+mn-lt"/>
                <a:cs typeface="+mn-lt"/>
                <a:hlinkClick r:id="rId3"/>
              </a:rPr>
              <a:t>Public Health MPH PG Certificate PG Diploma | 2025 | Postgraduate (sheffield.ac.uk)</a:t>
            </a:r>
            <a:endParaRPr lang="en-GB">
              <a:ea typeface="Calibri"/>
              <a:cs typeface="Calibri"/>
            </a:endParaRPr>
          </a:p>
        </p:txBody>
      </p:sp>
    </p:spTree>
    <p:extLst>
      <p:ext uri="{BB962C8B-B14F-4D97-AF65-F5344CB8AC3E}">
        <p14:creationId xmlns:p14="http://schemas.microsoft.com/office/powerpoint/2010/main" val="252923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8D0DF-F85B-3AB5-5F45-6364DAE19DC6}"/>
              </a:ext>
            </a:extLst>
          </p:cNvPr>
          <p:cNvSpPr>
            <a:spLocks noGrp="1"/>
          </p:cNvSpPr>
          <p:nvPr>
            <p:ph type="title"/>
          </p:nvPr>
        </p:nvSpPr>
        <p:spPr/>
        <p:txBody>
          <a:bodyPr/>
          <a:lstStyle/>
          <a:p>
            <a:r>
              <a:rPr lang="en-GB"/>
              <a:t>Local Authority placements </a:t>
            </a:r>
          </a:p>
        </p:txBody>
      </p:sp>
      <p:sp>
        <p:nvSpPr>
          <p:cNvPr id="3" name="Text Placeholder 2">
            <a:extLst>
              <a:ext uri="{FF2B5EF4-FFF2-40B4-BE49-F238E27FC236}">
                <a16:creationId xmlns:a16="http://schemas.microsoft.com/office/drawing/2014/main" id="{FD9127D4-C642-4B45-4B61-A4D965B00DF9}"/>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26363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55E1F-F891-D747-66D4-AAC2261D24DC}"/>
              </a:ext>
            </a:extLst>
          </p:cNvPr>
          <p:cNvSpPr>
            <a:spLocks noGrp="1"/>
          </p:cNvSpPr>
          <p:nvPr>
            <p:ph type="title"/>
          </p:nvPr>
        </p:nvSpPr>
        <p:spPr>
          <a:xfrm>
            <a:off x="199465" y="22412"/>
            <a:ext cx="11793069" cy="891988"/>
          </a:xfrm>
        </p:spPr>
        <p:txBody>
          <a:bodyPr/>
          <a:lstStyle/>
          <a:p>
            <a:r>
              <a:rPr lang="en-GB"/>
              <a:t>Derby City Council  </a:t>
            </a:r>
          </a:p>
        </p:txBody>
      </p:sp>
      <p:graphicFrame>
        <p:nvGraphicFramePr>
          <p:cNvPr id="4" name="Table 4">
            <a:extLst>
              <a:ext uri="{FF2B5EF4-FFF2-40B4-BE49-F238E27FC236}">
                <a16:creationId xmlns:a16="http://schemas.microsoft.com/office/drawing/2014/main" id="{98809BDC-3378-2EC4-C6EB-C81C694F93C5}"/>
              </a:ext>
            </a:extLst>
          </p:cNvPr>
          <p:cNvGraphicFramePr>
            <a:graphicFrameLocks noGrp="1"/>
          </p:cNvGraphicFramePr>
          <p:nvPr>
            <p:ph idx="1"/>
            <p:extLst>
              <p:ext uri="{D42A27DB-BD31-4B8C-83A1-F6EECF244321}">
                <p14:modId xmlns:p14="http://schemas.microsoft.com/office/powerpoint/2010/main" val="1004324825"/>
              </p:ext>
            </p:extLst>
          </p:nvPr>
        </p:nvGraphicFramePr>
        <p:xfrm>
          <a:off x="99731" y="1044389"/>
          <a:ext cx="11992535" cy="5509035"/>
        </p:xfrm>
        <a:graphic>
          <a:graphicData uri="http://schemas.openxmlformats.org/drawingml/2006/table">
            <a:tbl>
              <a:tblPr firstRow="1" bandRow="1">
                <a:tableStyleId>{69CF1AB2-1976-4502-BF36-3FF5EA218861}</a:tableStyleId>
              </a:tblPr>
              <a:tblGrid>
                <a:gridCol w="1676376">
                  <a:extLst>
                    <a:ext uri="{9D8B030D-6E8A-4147-A177-3AD203B41FA5}">
                      <a16:colId xmlns:a16="http://schemas.microsoft.com/office/drawing/2014/main" val="3495567573"/>
                    </a:ext>
                  </a:extLst>
                </a:gridCol>
                <a:gridCol w="10316159">
                  <a:extLst>
                    <a:ext uri="{9D8B030D-6E8A-4147-A177-3AD203B41FA5}">
                      <a16:colId xmlns:a16="http://schemas.microsoft.com/office/drawing/2014/main" val="3258530074"/>
                    </a:ext>
                  </a:extLst>
                </a:gridCol>
              </a:tblGrid>
              <a:tr h="578223">
                <a:tc>
                  <a:txBody>
                    <a:bodyPr/>
                    <a:lstStyle/>
                    <a:p>
                      <a:r>
                        <a:rPr lang="en-GB" sz="1600" b="0" kern="1200">
                          <a:solidFill>
                            <a:schemeClr val="dk1"/>
                          </a:solidFill>
                          <a:effectLst/>
                          <a:latin typeface="+mn-lt"/>
                          <a:ea typeface="+mn-ea"/>
                          <a:cs typeface="+mn-cs"/>
                        </a:rPr>
                        <a:t>Name of organisation</a:t>
                      </a:r>
                      <a:endParaRPr lang="en-GB" sz="1600" b="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kern="1200">
                          <a:solidFill>
                            <a:schemeClr val="dk1"/>
                          </a:solidFill>
                          <a:effectLst/>
                          <a:latin typeface="+mn-lt"/>
                          <a:ea typeface="+mn-ea"/>
                          <a:cs typeface="+mn-cs"/>
                        </a:rPr>
                        <a:t>Derby City Council</a:t>
                      </a:r>
                    </a:p>
                    <a:p>
                      <a:endParaRPr lang="en-GB"/>
                    </a:p>
                  </a:txBody>
                  <a:tcPr/>
                </a:tc>
                <a:extLst>
                  <a:ext uri="{0D108BD9-81ED-4DB2-BD59-A6C34878D82A}">
                    <a16:rowId xmlns:a16="http://schemas.microsoft.com/office/drawing/2014/main" val="2598286799"/>
                  </a:ext>
                </a:extLst>
              </a:tr>
              <a:tr h="346934">
                <a:tc>
                  <a:txBody>
                    <a:bodyPr/>
                    <a:lstStyle/>
                    <a:p>
                      <a:r>
                        <a:rPr lang="en-GB" sz="1600"/>
                        <a:t>Training Network</a:t>
                      </a:r>
                    </a:p>
                  </a:txBody>
                  <a:tcPr/>
                </a:tc>
                <a:tc>
                  <a:txBody>
                    <a:bodyPr/>
                    <a:lstStyle/>
                    <a:p>
                      <a:r>
                        <a:rPr lang="en-GB" sz="1600" kern="1200">
                          <a:solidFill>
                            <a:schemeClr val="dk1"/>
                          </a:solidFill>
                          <a:effectLst/>
                          <a:latin typeface="+mn-lt"/>
                          <a:ea typeface="+mn-ea"/>
                          <a:cs typeface="+mn-cs"/>
                        </a:rPr>
                        <a:t>Derbyshire Training Network </a:t>
                      </a:r>
                      <a:endParaRPr lang="en-GB" sz="1600"/>
                    </a:p>
                  </a:txBody>
                  <a:tcPr/>
                </a:tc>
                <a:extLst>
                  <a:ext uri="{0D108BD9-81ED-4DB2-BD59-A6C34878D82A}">
                    <a16:rowId xmlns:a16="http://schemas.microsoft.com/office/drawing/2014/main" val="2318893411"/>
                  </a:ext>
                </a:extLst>
              </a:tr>
              <a:tr h="346934">
                <a:tc>
                  <a:txBody>
                    <a:bodyPr/>
                    <a:lstStyle/>
                    <a:p>
                      <a:r>
                        <a:rPr lang="en-GB" sz="1600"/>
                        <a:t>Base Address </a:t>
                      </a:r>
                    </a:p>
                  </a:txBody>
                  <a:tcPr/>
                </a:tc>
                <a:tc>
                  <a:txBody>
                    <a:bodyPr/>
                    <a:lstStyle/>
                    <a:p>
                      <a:r>
                        <a:rPr lang="en-GB" sz="1600" kern="1200">
                          <a:solidFill>
                            <a:schemeClr val="dk1"/>
                          </a:solidFill>
                          <a:effectLst/>
                          <a:latin typeface="+mn-lt"/>
                          <a:ea typeface="+mn-ea"/>
                          <a:cs typeface="+mn-cs"/>
                        </a:rPr>
                        <a:t>The Council House, Corporation Street, Derby DE1 2FS</a:t>
                      </a:r>
                      <a:endParaRPr lang="en-GB" sz="1600"/>
                    </a:p>
                  </a:txBody>
                  <a:tcPr/>
                </a:tc>
                <a:extLst>
                  <a:ext uri="{0D108BD9-81ED-4DB2-BD59-A6C34878D82A}">
                    <a16:rowId xmlns:a16="http://schemas.microsoft.com/office/drawing/2014/main" val="495953960"/>
                  </a:ext>
                </a:extLst>
              </a:tr>
              <a:tr h="549312">
                <a:tc>
                  <a:txBody>
                    <a:bodyPr/>
                    <a:lstStyle/>
                    <a:p>
                      <a:r>
                        <a:rPr lang="en-GB" sz="1600"/>
                        <a:t>Working arrangements </a:t>
                      </a:r>
                    </a:p>
                  </a:txBody>
                  <a:tcPr/>
                </a:tc>
                <a:tc>
                  <a:txBody>
                    <a:bodyPr/>
                    <a:lstStyle/>
                    <a:p>
                      <a:r>
                        <a:rPr lang="en-GB" sz="1600" kern="1200">
                          <a:solidFill>
                            <a:schemeClr val="dk1"/>
                          </a:solidFill>
                          <a:effectLst/>
                          <a:latin typeface="+mn-lt"/>
                          <a:ea typeface="+mn-ea"/>
                          <a:cs typeface="+mn-cs"/>
                        </a:rPr>
                        <a:t>We have a flexible working policy, which includes working from home.  Team members (including registrars) are expected to come into the office when a face- to-face meeting suits the progression of an area of work and for our monthly department meetings. </a:t>
                      </a:r>
                      <a:endParaRPr lang="en-GB" sz="1600"/>
                    </a:p>
                  </a:txBody>
                  <a:tcPr/>
                </a:tc>
                <a:extLst>
                  <a:ext uri="{0D108BD9-81ED-4DB2-BD59-A6C34878D82A}">
                    <a16:rowId xmlns:a16="http://schemas.microsoft.com/office/drawing/2014/main" val="4204339832"/>
                  </a:ext>
                </a:extLst>
              </a:tr>
              <a:tr h="3382607">
                <a:tc>
                  <a:txBody>
                    <a:bodyPr/>
                    <a:lstStyle/>
                    <a:p>
                      <a:r>
                        <a:rPr lang="en-GB" sz="1600"/>
                        <a:t>Description of placement </a:t>
                      </a:r>
                    </a:p>
                  </a:txBody>
                  <a:tcPr/>
                </a:tc>
                <a:tc>
                  <a:txBody>
                    <a:bodyPr/>
                    <a:lstStyle/>
                    <a:p>
                      <a:r>
                        <a:rPr lang="en-GB" sz="1600" kern="1200">
                          <a:solidFill>
                            <a:schemeClr val="dk1"/>
                          </a:solidFill>
                          <a:effectLst/>
                          <a:latin typeface="+mn-lt"/>
                          <a:ea typeface="+mn-ea"/>
                          <a:cs typeface="+mn-cs"/>
                        </a:rPr>
                        <a:t>Derby is an ethnically diverse city with high levels of deprivation and health need. Life expectancy and healthy life expectancy are below the England average. The gap in life expectancy between the most and least deprived communities at 10 years, is worse than the England average.  The city seeks to address these challenges with a strong partnership working ethos across health, social care and industry and a thriving voluntary and community sector. </a:t>
                      </a:r>
                    </a:p>
                    <a:p>
                      <a:endParaRPr lang="en-GB" sz="1800" kern="1200">
                        <a:solidFill>
                          <a:schemeClr val="dk1"/>
                        </a:solidFill>
                        <a:effectLst/>
                        <a:latin typeface="+mn-lt"/>
                        <a:ea typeface="+mn-ea"/>
                        <a:cs typeface="+mn-cs"/>
                      </a:endParaRPr>
                    </a:p>
                    <a:p>
                      <a:r>
                        <a:rPr lang="en-GB" sz="1600" kern="1200">
                          <a:solidFill>
                            <a:schemeClr val="dk1"/>
                          </a:solidFill>
                          <a:effectLst/>
                          <a:latin typeface="+mn-lt"/>
                          <a:ea typeface="+mn-ea"/>
                          <a:cs typeface="+mn-cs"/>
                        </a:rPr>
                        <a:t>Registrars work with other members of the Public Health team; other council departments; local NHS providers, including University Hospitals of Derby and Burton NHS FT, Derby Community Health Services NHS FT and Derbyshire Healthcare NHS FT; Joined Up Care Derbyshire ICS; Derby Homes; University of Derby and Community Action Derby.</a:t>
                      </a:r>
                    </a:p>
                    <a:p>
                      <a:r>
                        <a:rPr lang="en-GB" sz="1800" kern="1200">
                          <a:solidFill>
                            <a:schemeClr val="dk1"/>
                          </a:solidFill>
                          <a:effectLst/>
                          <a:latin typeface="+mn-lt"/>
                          <a:ea typeface="+mn-ea"/>
                          <a:cs typeface="+mn-cs"/>
                        </a:rPr>
                        <a:t> </a:t>
                      </a:r>
                    </a:p>
                    <a:p>
                      <a:r>
                        <a:rPr lang="en-GB" sz="1600" kern="1200">
                          <a:solidFill>
                            <a:schemeClr val="dk1"/>
                          </a:solidFill>
                          <a:effectLst/>
                          <a:latin typeface="+mn-lt"/>
                          <a:ea typeface="+mn-ea"/>
                          <a:cs typeface="+mn-cs"/>
                        </a:rPr>
                        <a:t>Examples of recent registrar projects include: Tobacco Needs Assessment, Evaluator on a Primary Care procurement exercise, Business Case development for childhood obesity service, Housing Health Needs Assessment, Funding bid to NHSE for community health inequalities programmes, lead on community vaccination engagement, lead on suicide prevention work, creating a health outcomes framework for commissioners and providers of services to vulnerable groups. </a:t>
                      </a:r>
                      <a:endParaRPr lang="en-GB" sz="1600"/>
                    </a:p>
                  </a:txBody>
                  <a:tcPr/>
                </a:tc>
                <a:extLst>
                  <a:ext uri="{0D108BD9-81ED-4DB2-BD59-A6C34878D82A}">
                    <a16:rowId xmlns:a16="http://schemas.microsoft.com/office/drawing/2014/main" val="4003581037"/>
                  </a:ext>
                </a:extLst>
              </a:tr>
            </a:tbl>
          </a:graphicData>
        </a:graphic>
      </p:graphicFrame>
      <p:pic>
        <p:nvPicPr>
          <p:cNvPr id="3" name="Picture 2">
            <a:extLst>
              <a:ext uri="{FF2B5EF4-FFF2-40B4-BE49-F238E27FC236}">
                <a16:creationId xmlns:a16="http://schemas.microsoft.com/office/drawing/2014/main" id="{14A5A602-E462-11D2-8E1C-5FDA6FD8E88E}"/>
              </a:ext>
            </a:extLst>
          </p:cNvPr>
          <p:cNvPicPr>
            <a:picLocks noChangeAspect="1"/>
          </p:cNvPicPr>
          <p:nvPr/>
        </p:nvPicPr>
        <p:blipFill>
          <a:blip r:embed="rId2"/>
          <a:stretch>
            <a:fillRect/>
          </a:stretch>
        </p:blipFill>
        <p:spPr>
          <a:xfrm>
            <a:off x="10246658" y="0"/>
            <a:ext cx="1075765" cy="1075765"/>
          </a:xfrm>
          <a:prstGeom prst="rect">
            <a:avLst/>
          </a:prstGeom>
        </p:spPr>
      </p:pic>
    </p:spTree>
    <p:extLst>
      <p:ext uri="{BB962C8B-B14F-4D97-AF65-F5344CB8AC3E}">
        <p14:creationId xmlns:p14="http://schemas.microsoft.com/office/powerpoint/2010/main" val="262822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84E2651-87B6-B0CF-9B5B-44DAEC75CE01}"/>
              </a:ext>
            </a:extLst>
          </p:cNvPr>
          <p:cNvGraphicFramePr>
            <a:graphicFrameLocks noGrp="1"/>
          </p:cNvGraphicFramePr>
          <p:nvPr>
            <p:extLst>
              <p:ext uri="{D42A27DB-BD31-4B8C-83A1-F6EECF244321}">
                <p14:modId xmlns:p14="http://schemas.microsoft.com/office/powerpoint/2010/main" val="3984307700"/>
              </p:ext>
            </p:extLst>
          </p:nvPr>
        </p:nvGraphicFramePr>
        <p:xfrm>
          <a:off x="236764" y="1398845"/>
          <a:ext cx="11718471" cy="3408190"/>
        </p:xfrm>
        <a:graphic>
          <a:graphicData uri="http://schemas.openxmlformats.org/drawingml/2006/table">
            <a:tbl>
              <a:tblPr firstRow="1" bandRow="1">
                <a:tableStyleId>{69CF1AB2-1976-4502-BF36-3FF5EA218861}</a:tableStyleId>
              </a:tblPr>
              <a:tblGrid>
                <a:gridCol w="1617747">
                  <a:extLst>
                    <a:ext uri="{9D8B030D-6E8A-4147-A177-3AD203B41FA5}">
                      <a16:colId xmlns:a16="http://schemas.microsoft.com/office/drawing/2014/main" val="3655892493"/>
                    </a:ext>
                  </a:extLst>
                </a:gridCol>
                <a:gridCol w="10100724">
                  <a:extLst>
                    <a:ext uri="{9D8B030D-6E8A-4147-A177-3AD203B41FA5}">
                      <a16:colId xmlns:a16="http://schemas.microsoft.com/office/drawing/2014/main" val="1686702040"/>
                    </a:ext>
                  </a:extLst>
                </a:gridCol>
              </a:tblGrid>
              <a:tr h="3408190">
                <a:tc>
                  <a:txBody>
                    <a:bodyPr/>
                    <a:lstStyle/>
                    <a:p>
                      <a:r>
                        <a:rPr lang="en-GB" sz="1600" dirty="0"/>
                        <a:t>About the team </a:t>
                      </a:r>
                    </a:p>
                  </a:txBody>
                  <a:tcPr/>
                </a:tc>
                <a:tc>
                  <a:txBody>
                    <a:bodyPr/>
                    <a:lstStyle/>
                    <a:p>
                      <a:r>
                        <a:rPr lang="en-GB" sz="1600" b="0" kern="1200" dirty="0">
                          <a:solidFill>
                            <a:schemeClr val="dk1"/>
                          </a:solidFill>
                          <a:effectLst/>
                          <a:latin typeface="+mn-lt"/>
                          <a:ea typeface="+mn-ea"/>
                          <a:cs typeface="+mn-cs"/>
                        </a:rPr>
                        <a:t>Derby City Public Health department offers a warm and friendly working environment.  We are a small (and influential!) team of 30 led by the Director of Public Health, Dr Robyn Dewis. </a:t>
                      </a:r>
                    </a:p>
                    <a:p>
                      <a:endParaRPr lang="en-GB" sz="1600" b="0" kern="1200">
                        <a:solidFill>
                          <a:schemeClr val="dk1"/>
                        </a:solidFill>
                        <a:effectLst/>
                        <a:latin typeface="+mn-lt"/>
                        <a:ea typeface="+mn-ea"/>
                        <a:cs typeface="+mn-cs"/>
                      </a:endParaRPr>
                    </a:p>
                    <a:p>
                      <a:r>
                        <a:rPr lang="en-GB" sz="1600" b="0" kern="1200" dirty="0">
                          <a:solidFill>
                            <a:schemeClr val="dk1"/>
                          </a:solidFill>
                          <a:effectLst/>
                          <a:latin typeface="+mn-lt"/>
                          <a:ea typeface="+mn-ea"/>
                          <a:cs typeface="+mn-cs"/>
                        </a:rPr>
                        <a:t>We have a range of commissioning responsibilities for health improvement services including substance misuse, 0-19 Public health nursing and sexual health.   </a:t>
                      </a:r>
                    </a:p>
                    <a:p>
                      <a:r>
                        <a:rPr lang="en-GB" sz="1600" b="0" kern="1200" dirty="0">
                          <a:solidFill>
                            <a:schemeClr val="dk1"/>
                          </a:solidFill>
                          <a:effectLst/>
                          <a:latin typeface="+mn-lt"/>
                          <a:ea typeface="+mn-ea"/>
                          <a:cs typeface="+mn-cs"/>
                        </a:rPr>
                        <a:t>We have a Knowledge and Intelligence team who work across the department. They have recently undertaken a significant redevelopment of our Joint Strategic Needs Assessment to turn it into a live resource which can be used effectively for planning. </a:t>
                      </a:r>
                    </a:p>
                    <a:p>
                      <a:r>
                        <a:rPr lang="en-GB" sz="1600" b="0" kern="1200" dirty="0">
                          <a:solidFill>
                            <a:schemeClr val="dk1"/>
                          </a:solidFill>
                          <a:effectLst/>
                          <a:latin typeface="+mn-lt"/>
                          <a:ea typeface="+mn-ea"/>
                          <a:cs typeface="+mn-cs"/>
                        </a:rPr>
                        <a:t> We also lead and influence on a health improvement, healthcare public health and health protection by working with the ICS, Health and Wellbeing Board, NHS providers and others including schools, university. </a:t>
                      </a:r>
                    </a:p>
                    <a:p>
                      <a:r>
                        <a:rPr lang="en-GB" sz="1600" b="0" kern="1200" dirty="0">
                          <a:solidFill>
                            <a:schemeClr val="dk1"/>
                          </a:solidFill>
                          <a:effectLst/>
                          <a:latin typeface="+mn-lt"/>
                          <a:ea typeface="+mn-ea"/>
                          <a:cs typeface="+mn-cs"/>
                        </a:rPr>
                        <a:t> In partnership with Community Action Derby (our voluntary sector infrastructure organisation) we established the award-winning  Derby Health Inequalities Partnership which brings together a range of community and voluntary partners to improve health, social capital and direct influence on statutory partners. </a:t>
                      </a:r>
                    </a:p>
                  </a:txBody>
                  <a:tcPr/>
                </a:tc>
                <a:extLst>
                  <a:ext uri="{0D108BD9-81ED-4DB2-BD59-A6C34878D82A}">
                    <a16:rowId xmlns:a16="http://schemas.microsoft.com/office/drawing/2014/main" val="2750192618"/>
                  </a:ext>
                </a:extLst>
              </a:tr>
            </a:tbl>
          </a:graphicData>
        </a:graphic>
      </p:graphicFrame>
      <p:pic>
        <p:nvPicPr>
          <p:cNvPr id="3" name="Picture 2">
            <a:extLst>
              <a:ext uri="{FF2B5EF4-FFF2-40B4-BE49-F238E27FC236}">
                <a16:creationId xmlns:a16="http://schemas.microsoft.com/office/drawing/2014/main" id="{925AB07F-1297-43B3-989A-C43F4F33B48F}"/>
              </a:ext>
            </a:extLst>
          </p:cNvPr>
          <p:cNvPicPr>
            <a:picLocks noChangeAspect="1"/>
          </p:cNvPicPr>
          <p:nvPr/>
        </p:nvPicPr>
        <p:blipFill>
          <a:blip r:embed="rId2"/>
          <a:stretch>
            <a:fillRect/>
          </a:stretch>
        </p:blipFill>
        <p:spPr>
          <a:xfrm>
            <a:off x="10409944" y="228600"/>
            <a:ext cx="1075765" cy="1075765"/>
          </a:xfrm>
          <a:prstGeom prst="rect">
            <a:avLst/>
          </a:prstGeom>
        </p:spPr>
      </p:pic>
      <p:pic>
        <p:nvPicPr>
          <p:cNvPr id="4" name="Picture 4" descr="Things to do in Derby with Curious About Derby">
            <a:extLst>
              <a:ext uri="{FF2B5EF4-FFF2-40B4-BE49-F238E27FC236}">
                <a16:creationId xmlns:a16="http://schemas.microsoft.com/office/drawing/2014/main" id="{29FAD5A8-4CC4-B9E1-EFB3-67F49FCD61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2439" y="4998525"/>
            <a:ext cx="2432384" cy="1824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36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8EE733A7-B851-C9E5-2FAC-5CDE5610C25E}"/>
              </a:ext>
            </a:extLst>
          </p:cNvPr>
          <p:cNvGraphicFramePr>
            <a:graphicFrameLocks noGrp="1"/>
          </p:cNvGraphicFramePr>
          <p:nvPr>
            <p:ph sz="half" idx="1"/>
            <p:extLst>
              <p:ext uri="{D42A27DB-BD31-4B8C-83A1-F6EECF244321}">
                <p14:modId xmlns:p14="http://schemas.microsoft.com/office/powerpoint/2010/main" val="1055888715"/>
              </p:ext>
            </p:extLst>
          </p:nvPr>
        </p:nvGraphicFramePr>
        <p:xfrm>
          <a:off x="277584" y="167640"/>
          <a:ext cx="7243725" cy="6496529"/>
        </p:xfrm>
        <a:graphic>
          <a:graphicData uri="http://schemas.openxmlformats.org/drawingml/2006/table">
            <a:tbl>
              <a:tblPr firstRow="1" bandRow="1">
                <a:tableStyleId>{69CF1AB2-1976-4502-BF36-3FF5EA218861}</a:tableStyleId>
              </a:tblPr>
              <a:tblGrid>
                <a:gridCol w="1896500">
                  <a:extLst>
                    <a:ext uri="{9D8B030D-6E8A-4147-A177-3AD203B41FA5}">
                      <a16:colId xmlns:a16="http://schemas.microsoft.com/office/drawing/2014/main" val="2210182016"/>
                    </a:ext>
                  </a:extLst>
                </a:gridCol>
                <a:gridCol w="5347225">
                  <a:extLst>
                    <a:ext uri="{9D8B030D-6E8A-4147-A177-3AD203B41FA5}">
                      <a16:colId xmlns:a16="http://schemas.microsoft.com/office/drawing/2014/main" val="3376432735"/>
                    </a:ext>
                  </a:extLst>
                </a:gridCol>
              </a:tblGrid>
              <a:tr h="55470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t>What’s different about this placement </a:t>
                      </a:r>
                    </a:p>
                    <a:p>
                      <a:endParaRPr lang="en-GB"/>
                    </a:p>
                  </a:txBody>
                  <a:tcPr/>
                </a:tc>
                <a:tc>
                  <a:txBody>
                    <a:bodyPr/>
                    <a:lstStyle/>
                    <a:p>
                      <a:pPr lvl="0"/>
                      <a:r>
                        <a:rPr lang="en-GB" sz="1600" b="0" kern="1200" dirty="0">
                          <a:solidFill>
                            <a:schemeClr val="dk1"/>
                          </a:solidFill>
                          <a:effectLst/>
                          <a:latin typeface="+mn-lt"/>
                          <a:ea typeface="+mn-ea"/>
                          <a:cs typeface="+mn-cs"/>
                        </a:rPr>
                        <a:t>well-established team with specific expertise in commissioning and strategic leadership.</a:t>
                      </a:r>
                    </a:p>
                    <a:p>
                      <a:pPr lvl="0"/>
                      <a:r>
                        <a:rPr lang="en-GB" sz="1600" b="0" kern="1200" dirty="0">
                          <a:solidFill>
                            <a:schemeClr val="dk1"/>
                          </a:solidFill>
                          <a:effectLst/>
                          <a:latin typeface="+mn-lt"/>
                          <a:ea typeface="+mn-ea"/>
                          <a:cs typeface="+mn-cs"/>
                        </a:rPr>
                        <a:t>The Derbyshire Network encourages opportunities across all members, including DCHS and Derbyshire County Council, to maximise opportunities to achieve learning outcomes</a:t>
                      </a:r>
                    </a:p>
                    <a:p>
                      <a:pPr lvl="0"/>
                      <a:r>
                        <a:rPr lang="en-GB" sz="1600" b="0" kern="1200" dirty="0">
                          <a:solidFill>
                            <a:schemeClr val="dk1"/>
                          </a:solidFill>
                          <a:effectLst/>
                          <a:latin typeface="+mn-lt"/>
                          <a:ea typeface="+mn-ea"/>
                          <a:cs typeface="+mn-cs"/>
                        </a:rPr>
                        <a:t>We have excellent working relationships with the voluntary sector which offering meaningful opportunities to achieve health promotion and community development learning outcomes (KA 5)</a:t>
                      </a:r>
                    </a:p>
                    <a:p>
                      <a:pPr lvl="0"/>
                      <a:r>
                        <a:rPr lang="en-GB" sz="1600" b="0" kern="1200" dirty="0">
                          <a:solidFill>
                            <a:schemeClr val="dk1"/>
                          </a:solidFill>
                          <a:effectLst/>
                          <a:latin typeface="+mn-lt"/>
                          <a:ea typeface="+mn-ea"/>
                          <a:cs typeface="+mn-cs"/>
                        </a:rPr>
                        <a:t>We have strong relationships with University Hospitals Burton and Derby NHSFT, including a co-located Public Health Consultant expanding our Healthcare Public Health offer and providing opportunities to improve the Trust's health promotion offer. </a:t>
                      </a:r>
                    </a:p>
                    <a:p>
                      <a:pPr lvl="0">
                        <a:buNone/>
                      </a:pPr>
                      <a:r>
                        <a:rPr lang="en-GB" sz="1600" b="0" kern="1200" dirty="0">
                          <a:solidFill>
                            <a:schemeClr val="dk1"/>
                          </a:solidFill>
                          <a:effectLst/>
                          <a:latin typeface="+mn-lt"/>
                          <a:ea typeface="+mn-ea"/>
                          <a:cs typeface="+mn-cs"/>
                        </a:rPr>
                        <a:t>We have a supportive team, and registrars feel well connected with the team and attend (and contribute to) department meetings and are invited onto the Public Health Senior Management Team. </a:t>
                      </a:r>
                      <a:endParaRPr lang="en-GB" dirty="0"/>
                    </a:p>
                    <a:p>
                      <a:pPr lvl="0"/>
                      <a:r>
                        <a:rPr lang="en-GB" sz="1600" b="0" kern="1200" dirty="0">
                          <a:solidFill>
                            <a:schemeClr val="dk1"/>
                          </a:solidFill>
                          <a:effectLst/>
                          <a:latin typeface="+mn-lt"/>
                          <a:ea typeface="+mn-ea"/>
                          <a:cs typeface="+mn-cs"/>
                        </a:rPr>
                        <a:t>We have excellent relationships with ICS colleagues creating opportunities to work at a system level .</a:t>
                      </a:r>
                    </a:p>
                    <a:p>
                      <a:r>
                        <a:rPr lang="en-GB" sz="1600" b="0" kern="1200" dirty="0">
                          <a:solidFill>
                            <a:schemeClr val="dk1"/>
                          </a:solidFill>
                          <a:effectLst/>
                          <a:latin typeface="+mn-lt"/>
                          <a:ea typeface="+mn-ea"/>
                          <a:cs typeface="+mn-cs"/>
                        </a:rPr>
                        <a:t>We have been successful in applying to host NHS Population Fellows for 2 years</a:t>
                      </a:r>
                      <a:endParaRPr lang="en-GB" sz="1600" b="0" dirty="0"/>
                    </a:p>
                  </a:txBody>
                  <a:tcPr/>
                </a:tc>
                <a:extLst>
                  <a:ext uri="{0D108BD9-81ED-4DB2-BD59-A6C34878D82A}">
                    <a16:rowId xmlns:a16="http://schemas.microsoft.com/office/drawing/2014/main" val="1322827321"/>
                  </a:ext>
                </a:extLst>
              </a:tr>
              <a:tr h="949492">
                <a:tc>
                  <a:txBody>
                    <a:bodyPr/>
                    <a:lstStyle/>
                    <a:p>
                      <a:r>
                        <a:rPr lang="en-GB" sz="1600" dirty="0"/>
                        <a:t>Website Links </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600" u="sng" kern="1200" dirty="0">
                          <a:solidFill>
                            <a:schemeClr val="dk1"/>
                          </a:solidFill>
                          <a:effectLst/>
                          <a:latin typeface="+mn-lt"/>
                          <a:ea typeface="+mn-ea"/>
                          <a:cs typeface="+mn-cs"/>
                          <a:hlinkClick r:id="rId2"/>
                        </a:rPr>
                        <a:t>Derby City Joint Strategic Needs Assessment </a:t>
                      </a:r>
                      <a:endParaRPr lang="en-GB" sz="1600" u="sng" kern="1200" dirty="0">
                        <a:solidFill>
                          <a:schemeClr val="dk1"/>
                        </a:solidFill>
                        <a:effectLst/>
                        <a:latin typeface="+mn-lt"/>
                        <a:ea typeface="+mn-ea"/>
                        <a:cs typeface="+mn-cs"/>
                      </a:endParaRPr>
                    </a:p>
                    <a:p>
                      <a:endParaRPr lang="en-GB" sz="1600"/>
                    </a:p>
                  </a:txBody>
                  <a:tcPr/>
                </a:tc>
                <a:extLst>
                  <a:ext uri="{0D108BD9-81ED-4DB2-BD59-A6C34878D82A}">
                    <a16:rowId xmlns:a16="http://schemas.microsoft.com/office/drawing/2014/main" val="4241057030"/>
                  </a:ext>
                </a:extLst>
              </a:tr>
            </a:tbl>
          </a:graphicData>
        </a:graphic>
      </p:graphicFrame>
      <p:pic>
        <p:nvPicPr>
          <p:cNvPr id="4" name="Content Placeholder 3">
            <a:extLst>
              <a:ext uri="{FF2B5EF4-FFF2-40B4-BE49-F238E27FC236}">
                <a16:creationId xmlns:a16="http://schemas.microsoft.com/office/drawing/2014/main" id="{7521A1B9-45E0-983A-E025-057A4D396B28}"/>
              </a:ext>
            </a:extLst>
          </p:cNvPr>
          <p:cNvPicPr>
            <a:picLocks noGrp="1" noChangeAspect="1"/>
          </p:cNvPicPr>
          <p:nvPr>
            <p:ph sz="half" idx="2"/>
          </p:nvPr>
        </p:nvPicPr>
        <p:blipFill>
          <a:blip r:embed="rId3"/>
          <a:stretch>
            <a:fillRect/>
          </a:stretch>
        </p:blipFill>
        <p:spPr>
          <a:xfrm>
            <a:off x="7562842" y="2394708"/>
            <a:ext cx="4495800" cy="2823941"/>
          </a:xfrm>
          <a:prstGeom prst="rect">
            <a:avLst/>
          </a:prstGeom>
        </p:spPr>
      </p:pic>
      <p:pic>
        <p:nvPicPr>
          <p:cNvPr id="2" name="Picture 1">
            <a:extLst>
              <a:ext uri="{FF2B5EF4-FFF2-40B4-BE49-F238E27FC236}">
                <a16:creationId xmlns:a16="http://schemas.microsoft.com/office/drawing/2014/main" id="{6D89FD89-B77F-C82F-4B32-BB56C5685A52}"/>
              </a:ext>
            </a:extLst>
          </p:cNvPr>
          <p:cNvPicPr>
            <a:picLocks noChangeAspect="1"/>
          </p:cNvPicPr>
          <p:nvPr/>
        </p:nvPicPr>
        <p:blipFill>
          <a:blip r:embed="rId4"/>
          <a:stretch>
            <a:fillRect/>
          </a:stretch>
        </p:blipFill>
        <p:spPr>
          <a:xfrm>
            <a:off x="10724572" y="163213"/>
            <a:ext cx="1075765" cy="1075765"/>
          </a:xfrm>
          <a:prstGeom prst="rect">
            <a:avLst/>
          </a:prstGeom>
        </p:spPr>
      </p:pic>
    </p:spTree>
    <p:extLst>
      <p:ext uri="{BB962C8B-B14F-4D97-AF65-F5344CB8AC3E}">
        <p14:creationId xmlns:p14="http://schemas.microsoft.com/office/powerpoint/2010/main" val="31165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540F3-618E-FDDD-EA01-2F0D4FAEBFEA}"/>
              </a:ext>
            </a:extLst>
          </p:cNvPr>
          <p:cNvSpPr>
            <a:spLocks noGrp="1"/>
          </p:cNvSpPr>
          <p:nvPr>
            <p:ph type="title"/>
          </p:nvPr>
        </p:nvSpPr>
        <p:spPr>
          <a:xfrm>
            <a:off x="215153" y="457200"/>
            <a:ext cx="11604811" cy="954741"/>
          </a:xfrm>
        </p:spPr>
        <p:txBody>
          <a:bodyPr/>
          <a:lstStyle/>
          <a:p>
            <a:r>
              <a:rPr lang="en-GB"/>
              <a:t>Derbyshire county council </a:t>
            </a:r>
          </a:p>
        </p:txBody>
      </p:sp>
      <p:pic>
        <p:nvPicPr>
          <p:cNvPr id="5" name="Content Placeholder 4" descr="A picture containing text, clipart&#10;&#10;Description automatically generated">
            <a:extLst>
              <a:ext uri="{FF2B5EF4-FFF2-40B4-BE49-F238E27FC236}">
                <a16:creationId xmlns:a16="http://schemas.microsoft.com/office/drawing/2014/main" id="{E7FEE127-01BC-5A84-2E94-12CAEAFA165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47810" y="574906"/>
            <a:ext cx="2508504" cy="719328"/>
          </a:xfrm>
        </p:spPr>
      </p:pic>
      <p:graphicFrame>
        <p:nvGraphicFramePr>
          <p:cNvPr id="6" name="Table 6">
            <a:extLst>
              <a:ext uri="{FF2B5EF4-FFF2-40B4-BE49-F238E27FC236}">
                <a16:creationId xmlns:a16="http://schemas.microsoft.com/office/drawing/2014/main" id="{6B6482CB-5C71-2D83-E07F-FB74BCA08DBC}"/>
              </a:ext>
            </a:extLst>
          </p:cNvPr>
          <p:cNvGraphicFramePr>
            <a:graphicFrameLocks noGrp="1"/>
          </p:cNvGraphicFramePr>
          <p:nvPr>
            <p:extLst>
              <p:ext uri="{D42A27DB-BD31-4B8C-83A1-F6EECF244321}">
                <p14:modId xmlns:p14="http://schemas.microsoft.com/office/powerpoint/2010/main" val="4107594094"/>
              </p:ext>
            </p:extLst>
          </p:nvPr>
        </p:nvGraphicFramePr>
        <p:xfrm>
          <a:off x="136711" y="1401809"/>
          <a:ext cx="11840136" cy="5436228"/>
        </p:xfrm>
        <a:graphic>
          <a:graphicData uri="http://schemas.openxmlformats.org/drawingml/2006/table">
            <a:tbl>
              <a:tblPr firstRow="1" bandRow="1">
                <a:tableStyleId>{69CF1AB2-1976-4502-BF36-3FF5EA218861}</a:tableStyleId>
              </a:tblPr>
              <a:tblGrid>
                <a:gridCol w="2319154">
                  <a:extLst>
                    <a:ext uri="{9D8B030D-6E8A-4147-A177-3AD203B41FA5}">
                      <a16:colId xmlns:a16="http://schemas.microsoft.com/office/drawing/2014/main" val="3066739911"/>
                    </a:ext>
                  </a:extLst>
                </a:gridCol>
                <a:gridCol w="9520982">
                  <a:extLst>
                    <a:ext uri="{9D8B030D-6E8A-4147-A177-3AD203B41FA5}">
                      <a16:colId xmlns:a16="http://schemas.microsoft.com/office/drawing/2014/main" val="2200992265"/>
                    </a:ext>
                  </a:extLst>
                </a:gridCol>
              </a:tblGrid>
              <a:tr h="366388">
                <a:tc>
                  <a:txBody>
                    <a:bodyPr/>
                    <a:lstStyle/>
                    <a:p>
                      <a:r>
                        <a:rPr lang="en-GB" sz="1600" dirty="0"/>
                        <a:t>Name of Organisation</a:t>
                      </a:r>
                    </a:p>
                  </a:txBody>
                  <a:tcPr/>
                </a:tc>
                <a:tc>
                  <a:txBody>
                    <a:bodyPr/>
                    <a:lstStyle/>
                    <a:p>
                      <a:r>
                        <a:rPr lang="en-GB" sz="1600" dirty="0"/>
                        <a:t>Derbyshire County Council </a:t>
                      </a:r>
                    </a:p>
                  </a:txBody>
                  <a:tcPr/>
                </a:tc>
                <a:extLst>
                  <a:ext uri="{0D108BD9-81ED-4DB2-BD59-A6C34878D82A}">
                    <a16:rowId xmlns:a16="http://schemas.microsoft.com/office/drawing/2014/main" val="1569600594"/>
                  </a:ext>
                </a:extLst>
              </a:tr>
              <a:tr h="370840">
                <a:tc>
                  <a:txBody>
                    <a:bodyPr/>
                    <a:lstStyle/>
                    <a:p>
                      <a:r>
                        <a:rPr lang="en-GB" sz="1600" dirty="0"/>
                        <a:t>Training Network</a:t>
                      </a:r>
                    </a:p>
                  </a:txBody>
                  <a:tcPr/>
                </a:tc>
                <a:tc>
                  <a:txBody>
                    <a:bodyPr/>
                    <a:lstStyle/>
                    <a:p>
                      <a:r>
                        <a:rPr lang="en-GB" sz="1600" dirty="0"/>
                        <a:t>Derbyshire </a:t>
                      </a:r>
                    </a:p>
                  </a:txBody>
                  <a:tcPr/>
                </a:tc>
                <a:extLst>
                  <a:ext uri="{0D108BD9-81ED-4DB2-BD59-A6C34878D82A}">
                    <a16:rowId xmlns:a16="http://schemas.microsoft.com/office/drawing/2014/main" val="3874786687"/>
                  </a:ext>
                </a:extLst>
              </a:tr>
              <a:tr h="370840">
                <a:tc>
                  <a:txBody>
                    <a:bodyPr/>
                    <a:lstStyle/>
                    <a:p>
                      <a:r>
                        <a:rPr lang="en-GB" sz="1600" dirty="0"/>
                        <a:t>Base Address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latin typeface="+mn-lt"/>
                          <a:ea typeface="+mn-ea"/>
                          <a:cs typeface="+mn-cs"/>
                        </a:rPr>
                        <a:t>County Hall, Smedley Street, Matlock, Derbyshire DE4 3AG. (additional bases in Chesterfield and Ripley) </a:t>
                      </a:r>
                      <a:endParaRPr lang="en-GB" sz="1600" dirty="0"/>
                    </a:p>
                  </a:txBody>
                  <a:tcPr/>
                </a:tc>
                <a:extLst>
                  <a:ext uri="{0D108BD9-81ED-4DB2-BD59-A6C34878D82A}">
                    <a16:rowId xmlns:a16="http://schemas.microsoft.com/office/drawing/2014/main" val="3905877469"/>
                  </a:ext>
                </a:extLst>
              </a:tr>
              <a:tr h="370840">
                <a:tc>
                  <a:txBody>
                    <a:bodyPr/>
                    <a:lstStyle/>
                    <a:p>
                      <a:r>
                        <a:rPr lang="en-GB" sz="1600" dirty="0"/>
                        <a:t>Working arrangements </a:t>
                      </a:r>
                    </a:p>
                  </a:txBody>
                  <a:tcPr/>
                </a:tc>
                <a:tc>
                  <a:txBody>
                    <a:bodyPr/>
                    <a:lstStyle/>
                    <a:p>
                      <a:r>
                        <a:rPr lang="en-GB" sz="1600" kern="1200" dirty="0">
                          <a:solidFill>
                            <a:schemeClr val="dk1"/>
                          </a:solidFill>
                          <a:effectLst/>
                          <a:latin typeface="+mn-lt"/>
                          <a:ea typeface="+mn-ea"/>
                          <a:cs typeface="+mn-cs"/>
                        </a:rPr>
                        <a:t>Flexible working arrangements with mix of office-based work and working from home. </a:t>
                      </a:r>
                    </a:p>
                    <a:p>
                      <a:r>
                        <a:rPr lang="en-GB" sz="1600" kern="1200" dirty="0">
                          <a:solidFill>
                            <a:schemeClr val="dk1"/>
                          </a:solidFill>
                          <a:effectLst/>
                          <a:latin typeface="+mn-lt"/>
                          <a:ea typeface="+mn-ea"/>
                          <a:cs typeface="+mn-cs"/>
                        </a:rPr>
                        <a:t>Matlock is accessible by train (direct services from Derby and Nottingham) and is within 20 mins of the M1, and within 60 mins travel time of large parts of the East Midlands, Sheffield and South Yorkshire, and Greater Manchester.</a:t>
                      </a:r>
                      <a:endParaRPr lang="en-GB" sz="1600" dirty="0"/>
                    </a:p>
                  </a:txBody>
                  <a:tcPr/>
                </a:tc>
                <a:extLst>
                  <a:ext uri="{0D108BD9-81ED-4DB2-BD59-A6C34878D82A}">
                    <a16:rowId xmlns:a16="http://schemas.microsoft.com/office/drawing/2014/main" val="13480180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Description of Placement </a:t>
                      </a:r>
                    </a:p>
                    <a:p>
                      <a:endParaRPr lang="en-GB"/>
                    </a:p>
                  </a:txBody>
                  <a:tcPr/>
                </a:tc>
                <a:tc>
                  <a:txBody>
                    <a:bodyPr/>
                    <a:lstStyle/>
                    <a:p>
                      <a:r>
                        <a:rPr lang="en-GB" sz="1600" kern="1200" dirty="0">
                          <a:solidFill>
                            <a:schemeClr val="dk1"/>
                          </a:solidFill>
                          <a:effectLst/>
                          <a:latin typeface="+mn-lt"/>
                          <a:ea typeface="+mn-ea"/>
                          <a:cs typeface="+mn-cs"/>
                        </a:rPr>
                        <a:t>Derbyshire covers a large geographic footprint, populated with market towns, rural villages and ex-mining communities.  Health outcomes are mixed across the county, reflecting the diverse demographics and needs of the population.  </a:t>
                      </a:r>
                    </a:p>
                    <a:p>
                      <a:pPr marL="0" marR="0" lvl="0" indent="0" algn="l" rtl="0" eaLnBrk="1" fontAlgn="auto" latinLnBrk="0" hangingPunct="1">
                        <a:lnSpc>
                          <a:spcPct val="100000"/>
                        </a:lnSpc>
                        <a:spcBef>
                          <a:spcPts val="0"/>
                        </a:spcBef>
                        <a:spcAft>
                          <a:spcPts val="0"/>
                        </a:spcAft>
                        <a:buClrTx/>
                        <a:buSzTx/>
                        <a:buFontTx/>
                        <a:buNone/>
                      </a:pPr>
                      <a:r>
                        <a:rPr lang="en-GB" sz="1600" kern="1200" dirty="0">
                          <a:solidFill>
                            <a:schemeClr val="dk1"/>
                          </a:solidFill>
                          <a:effectLst/>
                          <a:latin typeface="+mn-lt"/>
                          <a:ea typeface="+mn-ea"/>
                          <a:cs typeface="+mn-cs"/>
                        </a:rPr>
                        <a:t>Collaborative working is vital to address local challenges, and a placement in Derbyshire provides an opportunity to work across a complex health and care system,  with district and borough councils, voluntary sector organisations, and colleagues in Derby City Council</a:t>
                      </a:r>
                      <a:r>
                        <a:rPr lang="en-GB" sz="1600" b="1" kern="1200" dirty="0">
                          <a:solidFill>
                            <a:schemeClr val="dk1"/>
                          </a:solidFill>
                          <a:effectLst/>
                          <a:latin typeface="+mn-lt"/>
                          <a:ea typeface="+mn-ea"/>
                          <a:cs typeface="+mn-cs"/>
                        </a:rPr>
                        <a:t>. </a:t>
                      </a:r>
                      <a:r>
                        <a:rPr lang="en-GB" sz="1600" b="0" kern="1200" dirty="0">
                          <a:solidFill>
                            <a:schemeClr val="dk1"/>
                          </a:solidFill>
                          <a:effectLst/>
                          <a:latin typeface="+mn-lt"/>
                          <a:ea typeface="+mn-ea"/>
                          <a:cs typeface="+mn-cs"/>
                        </a:rPr>
                        <a:t>A focus on place is important in Derbyshire, and a well-established locality programme allows working alongside other place-based organisations and communities through our network of Health and Wellbeing Partnerships. We are part of the East Midlands Combined County Authority, with a newly elected Mayor, working with Derby City, Nottingham City and Nottinghamshire County on projects that will improve health outcomes across the area. The Public Health Department directly delivers a range of services, including the </a:t>
                      </a:r>
                      <a:r>
                        <a:rPr lang="en-GB" sz="1600" b="0" kern="1200" dirty="0">
                          <a:solidFill>
                            <a:schemeClr val="dk1"/>
                          </a:solidFill>
                          <a:effectLst/>
                          <a:latin typeface="+mn-lt"/>
                          <a:ea typeface="+mn-ea"/>
                          <a:cs typeface="+mn-cs"/>
                          <a:hlinkClick r:id="rId3"/>
                        </a:rPr>
                        <a:t>Live Life Better Derbyshire</a:t>
                      </a:r>
                      <a:r>
                        <a:rPr lang="en-GB" sz="1600" b="0" kern="1200" dirty="0">
                          <a:solidFill>
                            <a:schemeClr val="dk1"/>
                          </a:solidFill>
                          <a:effectLst/>
                          <a:latin typeface="+mn-lt"/>
                          <a:ea typeface="+mn-ea"/>
                          <a:cs typeface="+mn-cs"/>
                        </a:rPr>
                        <a:t> lifestyle service.  The department has a range of commissioning responsibilities and hosts a health protection function on behalf of the Directors of Public Health in Derby City and Derbyshire County. </a:t>
                      </a:r>
                      <a:endParaRPr lang="en-GB" sz="1600" dirty="0"/>
                    </a:p>
                  </a:txBody>
                  <a:tcPr/>
                </a:tc>
                <a:extLst>
                  <a:ext uri="{0D108BD9-81ED-4DB2-BD59-A6C34878D82A}">
                    <a16:rowId xmlns:a16="http://schemas.microsoft.com/office/drawing/2014/main" val="1598955746"/>
                  </a:ext>
                </a:extLst>
              </a:tr>
            </a:tbl>
          </a:graphicData>
        </a:graphic>
      </p:graphicFrame>
    </p:spTree>
    <p:extLst>
      <p:ext uri="{BB962C8B-B14F-4D97-AF65-F5344CB8AC3E}">
        <p14:creationId xmlns:p14="http://schemas.microsoft.com/office/powerpoint/2010/main" val="91299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BFA85DF-618D-B7F2-7422-C152DA274097}"/>
              </a:ext>
            </a:extLst>
          </p:cNvPr>
          <p:cNvGraphicFramePr>
            <a:graphicFrameLocks noGrp="1"/>
          </p:cNvGraphicFramePr>
          <p:nvPr>
            <p:extLst>
              <p:ext uri="{D42A27DB-BD31-4B8C-83A1-F6EECF244321}">
                <p14:modId xmlns:p14="http://schemas.microsoft.com/office/powerpoint/2010/main" val="1031521686"/>
              </p:ext>
            </p:extLst>
          </p:nvPr>
        </p:nvGraphicFramePr>
        <p:xfrm>
          <a:off x="266700" y="1517845"/>
          <a:ext cx="11658600" cy="5059680"/>
        </p:xfrm>
        <a:graphic>
          <a:graphicData uri="http://schemas.openxmlformats.org/drawingml/2006/table">
            <a:tbl>
              <a:tblPr firstRow="1" bandRow="1">
                <a:tableStyleId>{69CF1AB2-1976-4502-BF36-3FF5EA218861}</a:tableStyleId>
              </a:tblPr>
              <a:tblGrid>
                <a:gridCol w="2097741">
                  <a:extLst>
                    <a:ext uri="{9D8B030D-6E8A-4147-A177-3AD203B41FA5}">
                      <a16:colId xmlns:a16="http://schemas.microsoft.com/office/drawing/2014/main" val="2702111601"/>
                    </a:ext>
                  </a:extLst>
                </a:gridCol>
                <a:gridCol w="9560859">
                  <a:extLst>
                    <a:ext uri="{9D8B030D-6E8A-4147-A177-3AD203B41FA5}">
                      <a16:colId xmlns:a16="http://schemas.microsoft.com/office/drawing/2014/main" val="2954681654"/>
                    </a:ext>
                  </a:extLst>
                </a:gridCol>
              </a:tblGrid>
              <a:tr h="370840">
                <a:tc>
                  <a:txBody>
                    <a:bodyPr/>
                    <a:lstStyle/>
                    <a:p>
                      <a:r>
                        <a:rPr lang="en-GB" sz="1600" b="0" dirty="0"/>
                        <a:t>Description of placement </a:t>
                      </a:r>
                    </a:p>
                  </a:txBody>
                  <a:tcPr/>
                </a:tc>
                <a:tc>
                  <a:txBody>
                    <a:bodyPr/>
                    <a:lstStyle/>
                    <a:p>
                      <a:r>
                        <a:rPr lang="en-GB" sz="1600" b="0" kern="1200" dirty="0">
                          <a:solidFill>
                            <a:schemeClr val="dk1"/>
                          </a:solidFill>
                          <a:effectLst/>
                          <a:latin typeface="+mn-lt"/>
                          <a:ea typeface="+mn-ea"/>
                          <a:cs typeface="+mn-cs"/>
                        </a:rPr>
                        <a:t>There is a strong focus in the department on taking action through the wider determinants of health, including financial security, employment and health and housing and health.</a:t>
                      </a:r>
                    </a:p>
                    <a:p>
                      <a:r>
                        <a:rPr lang="en-GB" sz="1600" b="0" kern="1200" dirty="0">
                          <a:solidFill>
                            <a:schemeClr val="dk1"/>
                          </a:solidFill>
                          <a:effectLst/>
                          <a:latin typeface="+mn-lt"/>
                          <a:ea typeface="+mn-ea"/>
                          <a:cs typeface="+mn-cs"/>
                        </a:rPr>
                        <a:t>The department is part of the Joined Up Care Derbyshire Integrated Care system that covers the geographic footprint of Derby City and Derbyshire County. </a:t>
                      </a:r>
                    </a:p>
                    <a:p>
                      <a:r>
                        <a:rPr lang="en-GB" sz="1600" b="0" kern="1200" dirty="0">
                          <a:solidFill>
                            <a:schemeClr val="dk1"/>
                          </a:solidFill>
                          <a:effectLst/>
                          <a:latin typeface="+mn-lt"/>
                          <a:ea typeface="+mn-ea"/>
                          <a:cs typeface="+mn-cs"/>
                        </a:rPr>
                        <a:t>Registrars are involved in all aspects working within a political environment, working alongside Elected Members, and attending Cabinet, Full Council, and Health and Wellbeing Board meetings to experience political decision-making.</a:t>
                      </a:r>
                      <a:endParaRPr lang="en-GB" sz="1600" b="0" dirty="0"/>
                    </a:p>
                  </a:txBody>
                  <a:tcPr/>
                </a:tc>
                <a:extLst>
                  <a:ext uri="{0D108BD9-81ED-4DB2-BD59-A6C34878D82A}">
                    <a16:rowId xmlns:a16="http://schemas.microsoft.com/office/drawing/2014/main" val="606351877"/>
                  </a:ext>
                </a:extLst>
              </a:tr>
              <a:tr h="370840">
                <a:tc>
                  <a:txBody>
                    <a:bodyPr/>
                    <a:lstStyle/>
                    <a:p>
                      <a:r>
                        <a:rPr lang="en-GB" sz="1600" dirty="0"/>
                        <a:t>About the Team </a:t>
                      </a:r>
                    </a:p>
                  </a:txBody>
                  <a:tcPr/>
                </a:tc>
                <a:tc>
                  <a:txBody>
                    <a:bodyPr/>
                    <a:lstStyle/>
                    <a:p>
                      <a:r>
                        <a:rPr lang="en-GB" sz="1600" kern="1200" dirty="0">
                          <a:solidFill>
                            <a:schemeClr val="dk1"/>
                          </a:solidFill>
                          <a:effectLst/>
                          <a:latin typeface="+mn-lt"/>
                          <a:ea typeface="+mn-ea"/>
                          <a:cs typeface="+mn-cs"/>
                        </a:rPr>
                        <a:t>Public Health in Derbyshire is a large department, yet is a friendly and accommodating team.  The role of registrars in the department is well recognised and well valued. The size of the team means that there is always exciting work happening across a wide range of public health priorities, giving registrars the opportunity to experience work in a busy department and presenting a range of opportunities  to achieve learning outcomes.  </a:t>
                      </a:r>
                    </a:p>
                    <a:p>
                      <a:r>
                        <a:rPr lang="en-GB" sz="1600" kern="1200" dirty="0">
                          <a:solidFill>
                            <a:schemeClr val="dk1"/>
                          </a:solidFill>
                          <a:effectLst/>
                          <a:latin typeface="+mn-lt"/>
                          <a:ea typeface="+mn-ea"/>
                          <a:cs typeface="+mn-cs"/>
                        </a:rPr>
                        <a:t>All Public Health Registrars are members of the Department’s Extended Leadership Team, and registrars who have completed the FPH membership exam are members of the Senior Management Team, providing opportunities to be a member of a senior leadership team and influence decision-making.</a:t>
                      </a:r>
                    </a:p>
                    <a:p>
                      <a:r>
                        <a:rPr lang="en-GB" sz="1600" kern="1200" dirty="0">
                          <a:solidFill>
                            <a:schemeClr val="dk1"/>
                          </a:solidFill>
                          <a:effectLst/>
                          <a:latin typeface="+mn-lt"/>
                          <a:ea typeface="+mn-ea"/>
                          <a:cs typeface="+mn-cs"/>
                        </a:rPr>
                        <a:t>There is an in-house CPD programme and monthly journal club that registrars are encouraged to both attend and deliver sessions.   </a:t>
                      </a:r>
                    </a:p>
                    <a:p>
                      <a:r>
                        <a:rPr lang="en-GB" sz="1600" kern="1200" dirty="0">
                          <a:solidFill>
                            <a:schemeClr val="dk1"/>
                          </a:solidFill>
                          <a:effectLst/>
                          <a:latin typeface="+mn-lt"/>
                          <a:ea typeface="+mn-ea"/>
                          <a:cs typeface="+mn-cs"/>
                        </a:rPr>
                        <a:t>Training is supported by four Educational Supervisors, who work together to ensure that the placement delivers against the training and development needs of the individual.  The department  hosts trainees from other programmes, such as F2 doctors and GP registrars, allowing cross-programme collaboration and supervision opportunities.  The department also actively supports wider public health workforce development. </a:t>
                      </a:r>
                      <a:endParaRPr lang="en-GB" sz="1600" dirty="0"/>
                    </a:p>
                  </a:txBody>
                  <a:tcPr/>
                </a:tc>
                <a:extLst>
                  <a:ext uri="{0D108BD9-81ED-4DB2-BD59-A6C34878D82A}">
                    <a16:rowId xmlns:a16="http://schemas.microsoft.com/office/drawing/2014/main" val="3236913132"/>
                  </a:ext>
                </a:extLst>
              </a:tr>
            </a:tbl>
          </a:graphicData>
        </a:graphic>
      </p:graphicFrame>
      <p:pic>
        <p:nvPicPr>
          <p:cNvPr id="3" name="Content Placeholder 4" descr="A picture containing text, clipart&#10;&#10;Description automatically generated">
            <a:extLst>
              <a:ext uri="{FF2B5EF4-FFF2-40B4-BE49-F238E27FC236}">
                <a16:creationId xmlns:a16="http://schemas.microsoft.com/office/drawing/2014/main" id="{406D927A-C6D1-C3E2-8670-AD220B6F13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3996" y="558577"/>
            <a:ext cx="2508504" cy="719328"/>
          </a:xfrm>
          <a:prstGeom prst="rect">
            <a:avLst/>
          </a:prstGeom>
        </p:spPr>
      </p:pic>
    </p:spTree>
    <p:extLst>
      <p:ext uri="{BB962C8B-B14F-4D97-AF65-F5344CB8AC3E}">
        <p14:creationId xmlns:p14="http://schemas.microsoft.com/office/powerpoint/2010/main" val="197217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Contents</a:t>
            </a:r>
          </a:p>
        </p:txBody>
      </p:sp>
      <p:sp>
        <p:nvSpPr>
          <p:cNvPr id="3" name="Content Placeholder 2"/>
          <p:cNvSpPr>
            <a:spLocks noGrp="1"/>
          </p:cNvSpPr>
          <p:nvPr>
            <p:ph idx="1"/>
          </p:nvPr>
        </p:nvSpPr>
        <p:spPr/>
        <p:txBody>
          <a:bodyPr vert="horz" lIns="91440" tIns="45720" rIns="91440" bIns="45720" rtlCol="0" anchor="t">
            <a:normAutofit lnSpcReduction="10000"/>
          </a:bodyPr>
          <a:lstStyle/>
          <a:p>
            <a:r>
              <a:rPr lang="en-US" dirty="0"/>
              <a:t>Introduction (hyperlink all please)</a:t>
            </a:r>
          </a:p>
          <a:p>
            <a:pPr lvl="1"/>
            <a:r>
              <a:rPr lang="en-US" dirty="0"/>
              <a:t>Our Region</a:t>
            </a:r>
            <a:endParaRPr lang="en-US" dirty="0">
              <a:ea typeface="Calibri"/>
              <a:cs typeface="Calibri"/>
            </a:endParaRPr>
          </a:p>
          <a:p>
            <a:pPr lvl="1"/>
            <a:r>
              <a:rPr lang="en-US" dirty="0"/>
              <a:t>Our Specialty School</a:t>
            </a:r>
            <a:endParaRPr lang="en-US" dirty="0">
              <a:ea typeface="Calibri"/>
              <a:cs typeface="Calibri"/>
            </a:endParaRPr>
          </a:p>
          <a:p>
            <a:r>
              <a:rPr lang="en-US" dirty="0"/>
              <a:t>Training </a:t>
            </a:r>
            <a:r>
              <a:rPr lang="en-US" dirty="0" err="1"/>
              <a:t>Programme</a:t>
            </a:r>
            <a:r>
              <a:rPr lang="en-US" dirty="0"/>
              <a:t> </a:t>
            </a:r>
            <a:endParaRPr lang="en-US" dirty="0">
              <a:ea typeface="Calibri"/>
              <a:cs typeface="Calibri"/>
            </a:endParaRPr>
          </a:p>
          <a:p>
            <a:pPr lvl="1"/>
            <a:r>
              <a:rPr lang="en-US" dirty="0"/>
              <a:t>Specialty Training</a:t>
            </a:r>
            <a:endParaRPr lang="en-US" dirty="0">
              <a:ea typeface="Calibri"/>
              <a:cs typeface="Calibri"/>
            </a:endParaRPr>
          </a:p>
          <a:p>
            <a:pPr lvl="1"/>
            <a:r>
              <a:rPr lang="en-US" dirty="0"/>
              <a:t>Masters Degree in Public Health</a:t>
            </a:r>
            <a:endParaRPr lang="en-US" dirty="0">
              <a:ea typeface="Calibri"/>
              <a:cs typeface="Calibri"/>
            </a:endParaRPr>
          </a:p>
          <a:p>
            <a:r>
              <a:rPr lang="en-US" dirty="0"/>
              <a:t>Training Placements </a:t>
            </a:r>
          </a:p>
          <a:p>
            <a:pPr lvl="1"/>
            <a:r>
              <a:rPr lang="en-US" dirty="0"/>
              <a:t>Local Authorities</a:t>
            </a:r>
            <a:endParaRPr lang="en-US" dirty="0">
              <a:ea typeface="Calibri"/>
              <a:cs typeface="Calibri"/>
            </a:endParaRPr>
          </a:p>
          <a:p>
            <a:pPr lvl="1"/>
            <a:r>
              <a:rPr lang="en-US" dirty="0"/>
              <a:t>NHS Trusts</a:t>
            </a:r>
            <a:endParaRPr lang="en-US" dirty="0">
              <a:ea typeface="Calibri"/>
              <a:cs typeface="Calibri"/>
            </a:endParaRPr>
          </a:p>
          <a:p>
            <a:pPr lvl="1"/>
            <a:r>
              <a:rPr lang="en-US" dirty="0"/>
              <a:t>Government Agencies</a:t>
            </a:r>
            <a:endParaRPr lang="en-US" dirty="0">
              <a:ea typeface="Calibri"/>
              <a:cs typeface="Calibri"/>
            </a:endParaRPr>
          </a:p>
          <a:p>
            <a:pPr lvl="1"/>
            <a:r>
              <a:rPr lang="en-US" dirty="0"/>
              <a:t>Academic Placements </a:t>
            </a:r>
            <a:endParaRPr lang="en-US" dirty="0">
              <a:ea typeface="Calibri"/>
              <a:cs typeface="Calibri"/>
            </a:endParaRPr>
          </a:p>
          <a:p>
            <a:pPr lvl="1"/>
            <a:r>
              <a:rPr lang="en-US" dirty="0"/>
              <a:t>National Placements </a:t>
            </a:r>
            <a:endParaRPr lang="en-US" dirty="0">
              <a:ea typeface="Calibri"/>
              <a:cs typeface="Calibri"/>
            </a:endParaRPr>
          </a:p>
        </p:txBody>
      </p:sp>
    </p:spTree>
    <p:extLst>
      <p:ext uri="{BB962C8B-B14F-4D97-AF65-F5344CB8AC3E}">
        <p14:creationId xmlns:p14="http://schemas.microsoft.com/office/powerpoint/2010/main" val="28369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8EE733A7-B851-C9E5-2FAC-5CDE5610C25E}"/>
              </a:ext>
            </a:extLst>
          </p:cNvPr>
          <p:cNvGraphicFramePr>
            <a:graphicFrameLocks noGrp="1"/>
          </p:cNvGraphicFramePr>
          <p:nvPr>
            <p:ph sz="half" idx="1"/>
            <p:extLst>
              <p:ext uri="{D42A27DB-BD31-4B8C-83A1-F6EECF244321}">
                <p14:modId xmlns:p14="http://schemas.microsoft.com/office/powerpoint/2010/main" val="3167303235"/>
              </p:ext>
            </p:extLst>
          </p:nvPr>
        </p:nvGraphicFramePr>
        <p:xfrm>
          <a:off x="233080" y="275665"/>
          <a:ext cx="6370983" cy="5791200"/>
        </p:xfrm>
        <a:graphic>
          <a:graphicData uri="http://schemas.openxmlformats.org/drawingml/2006/table">
            <a:tbl>
              <a:tblPr firstRow="1" bandRow="1">
                <a:tableStyleId>{69CF1AB2-1976-4502-BF36-3FF5EA218861}</a:tableStyleId>
              </a:tblPr>
              <a:tblGrid>
                <a:gridCol w="1181562">
                  <a:extLst>
                    <a:ext uri="{9D8B030D-6E8A-4147-A177-3AD203B41FA5}">
                      <a16:colId xmlns:a16="http://schemas.microsoft.com/office/drawing/2014/main" val="2210182016"/>
                    </a:ext>
                  </a:extLst>
                </a:gridCol>
                <a:gridCol w="5189421">
                  <a:extLst>
                    <a:ext uri="{9D8B030D-6E8A-4147-A177-3AD203B41FA5}">
                      <a16:colId xmlns:a16="http://schemas.microsoft.com/office/drawing/2014/main" val="337643273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t>What’s different about this placement </a:t>
                      </a:r>
                    </a:p>
                    <a:p>
                      <a:endParaRPr lang="en-GB"/>
                    </a:p>
                  </a:txBody>
                  <a:tcPr/>
                </a:tc>
                <a:tc>
                  <a:txBody>
                    <a:bodyPr/>
                    <a:lstStyle/>
                    <a:p>
                      <a:pPr lvl="0"/>
                      <a:r>
                        <a:rPr lang="en-GB" sz="1600" b="0" kern="1200" dirty="0">
                          <a:solidFill>
                            <a:schemeClr val="dk1"/>
                          </a:solidFill>
                          <a:effectLst/>
                          <a:latin typeface="+mn-lt"/>
                          <a:ea typeface="+mn-ea"/>
                          <a:cs typeface="+mn-cs"/>
                        </a:rPr>
                        <a:t>Public Health at Derbyshire County Council incorporates a range of council functions including disability and employment services and welfare rights, in addition to functions delivered through the Public Health Grant.  The public health team commission and deliver services that meet the needs of diverse communities</a:t>
                      </a:r>
                      <a:endParaRPr lang="en-US" dirty="0"/>
                    </a:p>
                    <a:p>
                      <a:pPr lvl="0"/>
                      <a:r>
                        <a:rPr lang="en-GB" sz="1600" b="0" kern="1200" dirty="0">
                          <a:solidFill>
                            <a:schemeClr val="dk1"/>
                          </a:solidFill>
                          <a:effectLst/>
                          <a:latin typeface="+mn-lt"/>
                          <a:ea typeface="+mn-ea"/>
                          <a:cs typeface="+mn-cs"/>
                        </a:rPr>
                        <a:t>Registrars can experience frontline public health service delivery.</a:t>
                      </a:r>
                    </a:p>
                    <a:p>
                      <a:pPr lvl="0">
                        <a:buNone/>
                      </a:pPr>
                      <a:r>
                        <a:rPr lang="en-GB" sz="1600" b="0" kern="1200" dirty="0">
                          <a:solidFill>
                            <a:schemeClr val="dk1"/>
                          </a:solidFill>
                          <a:effectLst/>
                          <a:latin typeface="+mn-lt"/>
                          <a:ea typeface="+mn-ea"/>
                          <a:cs typeface="+mn-cs"/>
                        </a:rPr>
                        <a:t>We work in partnership with organisations across the Derbyshire Network, allowing registrars to work across the health and social care system, and maximise learning opportunities.   </a:t>
                      </a:r>
                      <a:endParaRPr lang="en-GB" dirty="0"/>
                    </a:p>
                    <a:p>
                      <a:pPr lvl="0">
                        <a:buNone/>
                      </a:pPr>
                      <a:r>
                        <a:rPr lang="en-GB" sz="1600" b="0" kern="1200" dirty="0">
                          <a:solidFill>
                            <a:schemeClr val="dk1"/>
                          </a:solidFill>
                          <a:effectLst/>
                          <a:latin typeface="+mn-lt"/>
                          <a:ea typeface="+mn-ea"/>
                          <a:cs typeface="+mn-cs"/>
                        </a:rPr>
                        <a:t>We have a strong place-based focus led by our localities team who facilitate our engagement with communities.  As an innovative department we recognise the value of input from a range of professions to improve health outcomes, and the department includes an embedded psychology and behavioural insights team.  </a:t>
                      </a:r>
                      <a:endParaRPr lang="en-GB" dirty="0"/>
                    </a:p>
                    <a:p>
                      <a:pPr lvl="0"/>
                      <a:r>
                        <a:rPr lang="en-GB" sz="1600" b="0" kern="1200" dirty="0">
                          <a:solidFill>
                            <a:schemeClr val="dk1"/>
                          </a:solidFill>
                          <a:effectLst/>
                          <a:latin typeface="+mn-lt"/>
                          <a:ea typeface="+mn-ea"/>
                          <a:cs typeface="+mn-cs"/>
                        </a:rPr>
                        <a:t>Derbyshire has world renowned countryside and the location of our department provides opportunities to be active in nature.  </a:t>
                      </a:r>
                      <a:endParaRPr lang="en-GB" dirty="0"/>
                    </a:p>
                  </a:txBody>
                  <a:tcPr/>
                </a:tc>
                <a:extLst>
                  <a:ext uri="{0D108BD9-81ED-4DB2-BD59-A6C34878D82A}">
                    <a16:rowId xmlns:a16="http://schemas.microsoft.com/office/drawing/2014/main" val="1322827321"/>
                  </a:ext>
                </a:extLst>
              </a:tr>
              <a:tr h="370840">
                <a:tc>
                  <a:txBody>
                    <a:bodyPr/>
                    <a:lstStyle/>
                    <a:p>
                      <a:r>
                        <a:rPr lang="en-GB" sz="1600" dirty="0"/>
                        <a:t>Website Links </a:t>
                      </a:r>
                    </a:p>
                  </a:txBody>
                  <a:tcPr/>
                </a:tc>
                <a:tc>
                  <a:txBody>
                    <a:bodyPr/>
                    <a:lstStyle/>
                    <a:p>
                      <a:r>
                        <a:rPr lang="en-GB" sz="1600" dirty="0">
                          <a:hlinkClick r:id="rId2"/>
                        </a:rPr>
                        <a:t>About Public Health </a:t>
                      </a:r>
                    </a:p>
                    <a:p>
                      <a:pPr lvl="0">
                        <a:buNone/>
                      </a:pPr>
                      <a:r>
                        <a:rPr lang="en-GB" sz="1600" dirty="0">
                          <a:hlinkClick r:id="rId3"/>
                        </a:rPr>
                        <a:t>Derbyshire Joint Strategic Needs Assessment </a:t>
                      </a:r>
                      <a:endParaRPr lang="en-GB" sz="1600" dirty="0"/>
                    </a:p>
                  </a:txBody>
                  <a:tcPr/>
                </a:tc>
                <a:extLst>
                  <a:ext uri="{0D108BD9-81ED-4DB2-BD59-A6C34878D82A}">
                    <a16:rowId xmlns:a16="http://schemas.microsoft.com/office/drawing/2014/main" val="4241057030"/>
                  </a:ext>
                </a:extLst>
              </a:tr>
            </a:tbl>
          </a:graphicData>
        </a:graphic>
      </p:graphicFrame>
      <p:pic>
        <p:nvPicPr>
          <p:cNvPr id="1026" name="Picture 2">
            <a:extLst>
              <a:ext uri="{FF2B5EF4-FFF2-40B4-BE49-F238E27FC236}">
                <a16:creationId xmlns:a16="http://schemas.microsoft.com/office/drawing/2014/main" id="{E4A87EEB-CE8E-693A-2A97-29D94332269A}"/>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727337" y="1550895"/>
            <a:ext cx="1963269" cy="32721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eople in green grass field near beige concrete building during daytime">
            <a:extLst>
              <a:ext uri="{FF2B5EF4-FFF2-40B4-BE49-F238E27FC236}">
                <a16:creationId xmlns:a16="http://schemas.microsoft.com/office/drawing/2014/main" id="{82CE3EDB-34C2-9637-DA21-14168E32FF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13880" y="4376209"/>
            <a:ext cx="3145040" cy="2097741"/>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4" descr="A picture containing text, clipart&#10;&#10;Description automatically generated">
            <a:extLst>
              <a:ext uri="{FF2B5EF4-FFF2-40B4-BE49-F238E27FC236}">
                <a16:creationId xmlns:a16="http://schemas.microsoft.com/office/drawing/2014/main" id="{DB77C553-C46E-F50E-8D85-0D525B6221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9083" y="171145"/>
            <a:ext cx="2508504" cy="719328"/>
          </a:xfrm>
          <a:prstGeom prst="rect">
            <a:avLst/>
          </a:prstGeom>
        </p:spPr>
      </p:pic>
    </p:spTree>
    <p:extLst>
      <p:ext uri="{BB962C8B-B14F-4D97-AF65-F5344CB8AC3E}">
        <p14:creationId xmlns:p14="http://schemas.microsoft.com/office/powerpoint/2010/main" val="240177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540F3-618E-FDDD-EA01-2F0D4FAEBFEA}"/>
              </a:ext>
            </a:extLst>
          </p:cNvPr>
          <p:cNvSpPr>
            <a:spLocks noGrp="1"/>
          </p:cNvSpPr>
          <p:nvPr>
            <p:ph type="title"/>
          </p:nvPr>
        </p:nvSpPr>
        <p:spPr>
          <a:xfrm>
            <a:off x="215153" y="457200"/>
            <a:ext cx="11604811" cy="954741"/>
          </a:xfrm>
        </p:spPr>
        <p:txBody>
          <a:bodyPr/>
          <a:lstStyle/>
          <a:p>
            <a:r>
              <a:rPr lang="en-GB"/>
              <a:t>Leicester City council </a:t>
            </a:r>
          </a:p>
        </p:txBody>
      </p:sp>
      <p:graphicFrame>
        <p:nvGraphicFramePr>
          <p:cNvPr id="6" name="Table 6">
            <a:extLst>
              <a:ext uri="{FF2B5EF4-FFF2-40B4-BE49-F238E27FC236}">
                <a16:creationId xmlns:a16="http://schemas.microsoft.com/office/drawing/2014/main" id="{6B6482CB-5C71-2D83-E07F-FB74BCA08DBC}"/>
              </a:ext>
            </a:extLst>
          </p:cNvPr>
          <p:cNvGraphicFramePr>
            <a:graphicFrameLocks noGrp="1"/>
          </p:cNvGraphicFramePr>
          <p:nvPr>
            <p:extLst>
              <p:ext uri="{D42A27DB-BD31-4B8C-83A1-F6EECF244321}">
                <p14:modId xmlns:p14="http://schemas.microsoft.com/office/powerpoint/2010/main" val="2987891462"/>
              </p:ext>
            </p:extLst>
          </p:nvPr>
        </p:nvGraphicFramePr>
        <p:xfrm>
          <a:off x="136711" y="1401809"/>
          <a:ext cx="11840136" cy="5070468"/>
        </p:xfrm>
        <a:graphic>
          <a:graphicData uri="http://schemas.openxmlformats.org/drawingml/2006/table">
            <a:tbl>
              <a:tblPr firstRow="1" bandRow="1">
                <a:tableStyleId>{69CF1AB2-1976-4502-BF36-3FF5EA218861}</a:tableStyleId>
              </a:tblPr>
              <a:tblGrid>
                <a:gridCol w="2319154">
                  <a:extLst>
                    <a:ext uri="{9D8B030D-6E8A-4147-A177-3AD203B41FA5}">
                      <a16:colId xmlns:a16="http://schemas.microsoft.com/office/drawing/2014/main" val="3066739911"/>
                    </a:ext>
                  </a:extLst>
                </a:gridCol>
                <a:gridCol w="9520982">
                  <a:extLst>
                    <a:ext uri="{9D8B030D-6E8A-4147-A177-3AD203B41FA5}">
                      <a16:colId xmlns:a16="http://schemas.microsoft.com/office/drawing/2014/main" val="2200992265"/>
                    </a:ext>
                  </a:extLst>
                </a:gridCol>
              </a:tblGrid>
              <a:tr h="366388">
                <a:tc>
                  <a:txBody>
                    <a:bodyPr/>
                    <a:lstStyle/>
                    <a:p>
                      <a:r>
                        <a:rPr lang="en-GB" sz="1600" dirty="0"/>
                        <a:t>Name of Organisation</a:t>
                      </a:r>
                    </a:p>
                  </a:txBody>
                  <a:tcPr/>
                </a:tc>
                <a:tc>
                  <a:txBody>
                    <a:bodyPr/>
                    <a:lstStyle/>
                    <a:p>
                      <a:r>
                        <a:rPr lang="en-GB" sz="1600" dirty="0"/>
                        <a:t>Leicester City Council </a:t>
                      </a:r>
                    </a:p>
                  </a:txBody>
                  <a:tcPr/>
                </a:tc>
                <a:extLst>
                  <a:ext uri="{0D108BD9-81ED-4DB2-BD59-A6C34878D82A}">
                    <a16:rowId xmlns:a16="http://schemas.microsoft.com/office/drawing/2014/main" val="1569600594"/>
                  </a:ext>
                </a:extLst>
              </a:tr>
              <a:tr h="370840">
                <a:tc>
                  <a:txBody>
                    <a:bodyPr/>
                    <a:lstStyle/>
                    <a:p>
                      <a:r>
                        <a:rPr lang="en-GB" sz="1600" dirty="0"/>
                        <a:t>Training Network</a:t>
                      </a:r>
                    </a:p>
                  </a:txBody>
                  <a:tcPr/>
                </a:tc>
                <a:tc>
                  <a:txBody>
                    <a:bodyPr/>
                    <a:lstStyle/>
                    <a:p>
                      <a:r>
                        <a:rPr lang="en-GB" sz="1600" dirty="0"/>
                        <a:t>Leicester, Leicestershire and Rutland (LLR)</a:t>
                      </a:r>
                    </a:p>
                  </a:txBody>
                  <a:tcPr/>
                </a:tc>
                <a:extLst>
                  <a:ext uri="{0D108BD9-81ED-4DB2-BD59-A6C34878D82A}">
                    <a16:rowId xmlns:a16="http://schemas.microsoft.com/office/drawing/2014/main" val="3874786687"/>
                  </a:ext>
                </a:extLst>
              </a:tr>
              <a:tr h="370840">
                <a:tc>
                  <a:txBody>
                    <a:bodyPr/>
                    <a:lstStyle/>
                    <a:p>
                      <a:r>
                        <a:rPr lang="en-GB" sz="1600" dirty="0"/>
                        <a:t>Base Address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latin typeface="+mn-lt"/>
                          <a:ea typeface="+mn-ea"/>
                          <a:cs typeface="+mn-cs"/>
                        </a:rPr>
                        <a:t>City  Hall, Charles Street Leicester  LE1 1FZ </a:t>
                      </a:r>
                      <a:endParaRPr lang="en-GB" sz="1600" dirty="0"/>
                    </a:p>
                  </a:txBody>
                  <a:tcPr/>
                </a:tc>
                <a:extLst>
                  <a:ext uri="{0D108BD9-81ED-4DB2-BD59-A6C34878D82A}">
                    <a16:rowId xmlns:a16="http://schemas.microsoft.com/office/drawing/2014/main" val="3905877469"/>
                  </a:ext>
                </a:extLst>
              </a:tr>
              <a:tr h="370840">
                <a:tc>
                  <a:txBody>
                    <a:bodyPr/>
                    <a:lstStyle/>
                    <a:p>
                      <a:r>
                        <a:rPr lang="en-GB" sz="1600" dirty="0"/>
                        <a:t>Working arrangements </a:t>
                      </a:r>
                    </a:p>
                  </a:txBody>
                  <a:tcPr/>
                </a:tc>
                <a:tc>
                  <a:txBody>
                    <a:bodyPr/>
                    <a:lstStyle/>
                    <a:p>
                      <a:r>
                        <a:rPr lang="en-GB" sz="1600" kern="1200" dirty="0">
                          <a:solidFill>
                            <a:schemeClr val="dk1"/>
                          </a:solidFill>
                          <a:effectLst/>
                          <a:latin typeface="+mn-lt"/>
                          <a:ea typeface="+mn-ea"/>
                          <a:cs typeface="+mn-cs"/>
                        </a:rPr>
                        <a:t>Flexible working arrangements with mix of office-based work and working from home. </a:t>
                      </a:r>
                    </a:p>
                    <a:p>
                      <a:r>
                        <a:rPr lang="en-GB" sz="1600" kern="1200" dirty="0">
                          <a:solidFill>
                            <a:schemeClr val="dk1"/>
                          </a:solidFill>
                          <a:effectLst/>
                          <a:latin typeface="+mn-lt"/>
                          <a:ea typeface="+mn-ea"/>
                          <a:cs typeface="+mn-cs"/>
                        </a:rPr>
                        <a:t>Most Public Health staff work in the office at least one or two days per week. </a:t>
                      </a:r>
                      <a:endParaRPr lang="en-GB" sz="1600" dirty="0"/>
                    </a:p>
                  </a:txBody>
                  <a:tcPr/>
                </a:tc>
                <a:extLst>
                  <a:ext uri="{0D108BD9-81ED-4DB2-BD59-A6C34878D82A}">
                    <a16:rowId xmlns:a16="http://schemas.microsoft.com/office/drawing/2014/main" val="13480180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Description of Placement </a:t>
                      </a:r>
                    </a:p>
                    <a:p>
                      <a:endParaRPr lang="en-GB"/>
                    </a:p>
                  </a:txBody>
                  <a:tcPr/>
                </a:tc>
                <a:tc>
                  <a:txBody>
                    <a:bodyPr/>
                    <a:lstStyle/>
                    <a:p>
                      <a:r>
                        <a:rPr lang="en-GB" sz="1800" b="0" i="0" kern="1200" dirty="0">
                          <a:solidFill>
                            <a:schemeClr val="dk1"/>
                          </a:solidFill>
                          <a:effectLst/>
                          <a:latin typeface="+mn-lt"/>
                          <a:ea typeface="+mn-ea"/>
                          <a:cs typeface="+mn-cs"/>
                        </a:rPr>
                        <a:t>Leicester is the most populous urban centre in the East Midlands.  Our population is relatively young compared with England reflecting the student population and inward migration to the city. Leicester is one of the 20% most deprived districts/unitary authorities in England and about 23% (17,725) children live in low income families. We are a diverse city with around half of our population classifying themselves as belonging to an ethnic group that is not white.  Life expectancy for both men and women is lower than the England average.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mn-lt"/>
                          <a:ea typeface="+mn-ea"/>
                          <a:cs typeface="+mn-cs"/>
                        </a:rPr>
                        <a:t>Leicester City is a unitary authority headed by an elected Mayor.   Each department has a lead elected councillor who acts as an advocate on behalf of their department to the rest of the council.</a:t>
                      </a:r>
                    </a:p>
                    <a:p>
                      <a:endParaRPr lang="en-GB" sz="1800" kern="1200">
                        <a:solidFill>
                          <a:schemeClr val="dk1"/>
                        </a:solidFill>
                        <a:effectLst/>
                        <a:latin typeface="+mn-lt"/>
                        <a:ea typeface="+mn-ea"/>
                        <a:cs typeface="+mn-cs"/>
                      </a:endParaRPr>
                    </a:p>
                    <a:p>
                      <a:r>
                        <a:rPr lang="en-GB" sz="1800" kern="1200" dirty="0">
                          <a:solidFill>
                            <a:schemeClr val="dk1"/>
                          </a:solidFill>
                          <a:effectLst/>
                          <a:latin typeface="+mn-lt"/>
                          <a:ea typeface="+mn-ea"/>
                          <a:cs typeface="+mn-cs"/>
                        </a:rPr>
                        <a:t>The public health team is  well recognised across the authority and with partners for the quality of its work/contribution particularly around using evidence and data to inform decisions.</a:t>
                      </a:r>
                    </a:p>
                  </a:txBody>
                  <a:tcPr/>
                </a:tc>
                <a:extLst>
                  <a:ext uri="{0D108BD9-81ED-4DB2-BD59-A6C34878D82A}">
                    <a16:rowId xmlns:a16="http://schemas.microsoft.com/office/drawing/2014/main" val="1598955746"/>
                  </a:ext>
                </a:extLst>
              </a:tr>
            </a:tbl>
          </a:graphicData>
        </a:graphic>
      </p:graphicFrame>
      <p:pic>
        <p:nvPicPr>
          <p:cNvPr id="3" name="Picture 2" descr="BURGINDY-LOGO">
            <a:extLst>
              <a:ext uri="{FF2B5EF4-FFF2-40B4-BE49-F238E27FC236}">
                <a16:creationId xmlns:a16="http://schemas.microsoft.com/office/drawing/2014/main" id="{A50EC6C3-EA75-2AA7-DFA1-203F11C746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3131" y="250404"/>
            <a:ext cx="745490" cy="1000125"/>
          </a:xfrm>
          <a:prstGeom prst="rect">
            <a:avLst/>
          </a:prstGeom>
          <a:noFill/>
        </p:spPr>
      </p:pic>
    </p:spTree>
    <p:extLst>
      <p:ext uri="{BB962C8B-B14F-4D97-AF65-F5344CB8AC3E}">
        <p14:creationId xmlns:p14="http://schemas.microsoft.com/office/powerpoint/2010/main" val="419537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BFA85DF-618D-B7F2-7422-C152DA274097}"/>
              </a:ext>
            </a:extLst>
          </p:cNvPr>
          <p:cNvGraphicFramePr>
            <a:graphicFrameLocks noGrp="1"/>
          </p:cNvGraphicFramePr>
          <p:nvPr>
            <p:extLst>
              <p:ext uri="{D42A27DB-BD31-4B8C-83A1-F6EECF244321}">
                <p14:modId xmlns:p14="http://schemas.microsoft.com/office/powerpoint/2010/main" val="204396829"/>
              </p:ext>
            </p:extLst>
          </p:nvPr>
        </p:nvGraphicFramePr>
        <p:xfrm>
          <a:off x="266700" y="1265352"/>
          <a:ext cx="11658600" cy="5080344"/>
        </p:xfrm>
        <a:graphic>
          <a:graphicData uri="http://schemas.openxmlformats.org/drawingml/2006/table">
            <a:tbl>
              <a:tblPr firstRow="1" bandRow="1">
                <a:tableStyleId>{69CF1AB2-1976-4502-BF36-3FF5EA218861}</a:tableStyleId>
              </a:tblPr>
              <a:tblGrid>
                <a:gridCol w="2057756">
                  <a:extLst>
                    <a:ext uri="{9D8B030D-6E8A-4147-A177-3AD203B41FA5}">
                      <a16:colId xmlns:a16="http://schemas.microsoft.com/office/drawing/2014/main" val="2702111601"/>
                    </a:ext>
                  </a:extLst>
                </a:gridCol>
                <a:gridCol w="9600844">
                  <a:extLst>
                    <a:ext uri="{9D8B030D-6E8A-4147-A177-3AD203B41FA5}">
                      <a16:colId xmlns:a16="http://schemas.microsoft.com/office/drawing/2014/main" val="2954681654"/>
                    </a:ext>
                  </a:extLst>
                </a:gridCol>
              </a:tblGrid>
              <a:tr h="2001864">
                <a:tc>
                  <a:txBody>
                    <a:bodyPr/>
                    <a:lstStyle/>
                    <a:p>
                      <a:r>
                        <a:rPr lang="en-GB" sz="1600" b="0" dirty="0"/>
                        <a:t>Description of placement </a:t>
                      </a:r>
                    </a:p>
                  </a:txBody>
                  <a:tcPr/>
                </a:tc>
                <a:tc>
                  <a:txBody>
                    <a:bodyPr/>
                    <a:lstStyle/>
                    <a:p>
                      <a:r>
                        <a:rPr lang="en-GB" sz="1600" b="0" kern="1200" dirty="0">
                          <a:solidFill>
                            <a:schemeClr val="dk1"/>
                          </a:solidFill>
                          <a:effectLst/>
                          <a:latin typeface="+mn-lt"/>
                          <a:ea typeface="+mn-ea"/>
                          <a:cs typeface="+mn-cs"/>
                        </a:rPr>
                        <a:t>We have excellent relationships across the council with other departments such as social care, education and housing and this enables public health principles to be embedded within usual council practice, it also provides opportunities for cross department working.</a:t>
                      </a:r>
                    </a:p>
                    <a:p>
                      <a:r>
                        <a:rPr lang="en-GB" sz="1600" b="0" kern="1200" dirty="0">
                          <a:solidFill>
                            <a:schemeClr val="dk1"/>
                          </a:solidFill>
                          <a:effectLst/>
                          <a:latin typeface="+mn-lt"/>
                          <a:ea typeface="+mn-ea"/>
                          <a:cs typeface="+mn-cs"/>
                        </a:rPr>
                        <a:t>We have strong links with our two local universities - University of Leicester and </a:t>
                      </a:r>
                      <a:r>
                        <a:rPr lang="en-GB" sz="1600" b="0" kern="1200" dirty="0" err="1">
                          <a:solidFill>
                            <a:schemeClr val="dk1"/>
                          </a:solidFill>
                          <a:effectLst/>
                          <a:latin typeface="+mn-lt"/>
                          <a:ea typeface="+mn-ea"/>
                          <a:cs typeface="+mn-cs"/>
                        </a:rPr>
                        <a:t>Demontfort</a:t>
                      </a:r>
                      <a:r>
                        <a:rPr lang="en-GB" sz="1600" b="0" kern="1200" dirty="0">
                          <a:solidFill>
                            <a:schemeClr val="dk1"/>
                          </a:solidFill>
                          <a:effectLst/>
                          <a:latin typeface="+mn-lt"/>
                          <a:ea typeface="+mn-ea"/>
                          <a:cs typeface="+mn-cs"/>
                        </a:rPr>
                        <a:t> University, with the local voluntary sector, with NHS colleagues and with our Integrated Care Board – all of which allows a diverse range of training opportunities for registrars.</a:t>
                      </a:r>
                      <a:endParaRPr lang="en-GB" sz="1600" b="0" dirty="0"/>
                    </a:p>
                  </a:txBody>
                  <a:tcPr/>
                </a:tc>
                <a:extLst>
                  <a:ext uri="{0D108BD9-81ED-4DB2-BD59-A6C34878D82A}">
                    <a16:rowId xmlns:a16="http://schemas.microsoft.com/office/drawing/2014/main" val="606351877"/>
                  </a:ext>
                </a:extLst>
              </a:tr>
              <a:tr h="370840">
                <a:tc>
                  <a:txBody>
                    <a:bodyPr/>
                    <a:lstStyle/>
                    <a:p>
                      <a:r>
                        <a:rPr lang="en-GB" sz="1600" dirty="0"/>
                        <a:t>About the Team </a:t>
                      </a:r>
                    </a:p>
                  </a:txBody>
                  <a:tcPr/>
                </a:tc>
                <a:tc>
                  <a:txBody>
                    <a:bodyPr/>
                    <a:lstStyle/>
                    <a:p>
                      <a:r>
                        <a:rPr lang="en-GB" sz="1400" kern="1200" dirty="0">
                          <a:solidFill>
                            <a:schemeClr val="dk1"/>
                          </a:solidFill>
                          <a:effectLst/>
                          <a:latin typeface="Arial"/>
                          <a:ea typeface="+mn-ea"/>
                          <a:cs typeface="+mn-cs"/>
                        </a:rPr>
                        <a:t>The Public Health team is an awarding winning team recognised by the Association of Directors of Public Health for its “extraordinary show of resilience, dedication, creativity and hard work” during covid and its “positive, caring, capable and determined” approach.</a:t>
                      </a:r>
                    </a:p>
                    <a:p>
                      <a:r>
                        <a:rPr lang="en-GB" sz="1400" kern="1200" dirty="0">
                          <a:solidFill>
                            <a:schemeClr val="dk1"/>
                          </a:solidFill>
                          <a:effectLst/>
                          <a:latin typeface="Arial"/>
                          <a:ea typeface="+mn-ea"/>
                          <a:cs typeface="+mn-cs"/>
                        </a:rPr>
                        <a:t>Rob Howard is our DPH and is supported by 5 consultants in Public Health. The full team is split into three smaller teams:</a:t>
                      </a:r>
                    </a:p>
                    <a:p>
                      <a:pPr lvl="0" algn="l">
                        <a:lnSpc>
                          <a:spcPct val="100000"/>
                        </a:lnSpc>
                        <a:spcBef>
                          <a:spcPts val="0"/>
                        </a:spcBef>
                        <a:spcAft>
                          <a:spcPts val="0"/>
                        </a:spcAft>
                        <a:buNone/>
                      </a:pPr>
                      <a:r>
                        <a:rPr lang="en-GB" sz="1400" b="0" i="0" u="none" strike="noStrike" kern="1200" noProof="0" dirty="0">
                          <a:solidFill>
                            <a:schemeClr val="dk1"/>
                          </a:solidFill>
                          <a:effectLst/>
                          <a:latin typeface="Arial"/>
                        </a:rPr>
                        <a:t>•</a:t>
                      </a:r>
                      <a:r>
                        <a:rPr lang="en-GB" sz="1400" b="0" i="0" u="none" strike="noStrike" kern="1200" noProof="0" dirty="0">
                          <a:solidFill>
                            <a:srgbClr val="595959"/>
                          </a:solidFill>
                          <a:effectLst/>
                          <a:latin typeface="Arial"/>
                        </a:rPr>
                        <a:t>EPIC’ (Engagement, partnerships, inequities and communities) is led by consultants Kath Packham and Laura French and works on healthcare public health, long term conditions, community engagement, social isolation, health in all policies, the 0-19 healthy child programme, sexual health and NHS health checks</a:t>
                      </a:r>
                      <a:endParaRPr lang="en-GB" sz="1400">
                        <a:latin typeface="Arial"/>
                      </a:endParaRPr>
                    </a:p>
                    <a:p>
                      <a:pPr lvl="0" algn="l">
                        <a:lnSpc>
                          <a:spcPct val="100000"/>
                        </a:lnSpc>
                        <a:spcBef>
                          <a:spcPts val="0"/>
                        </a:spcBef>
                        <a:spcAft>
                          <a:spcPts val="0"/>
                        </a:spcAft>
                        <a:buNone/>
                      </a:pPr>
                      <a:r>
                        <a:rPr lang="en-GB" sz="1400" b="0" i="0" u="none" strike="noStrike" kern="1200" noProof="0" dirty="0">
                          <a:solidFill>
                            <a:schemeClr val="dk1"/>
                          </a:solidFill>
                          <a:effectLst/>
                          <a:latin typeface="Arial"/>
                        </a:rPr>
                        <a:t>•</a:t>
                      </a:r>
                      <a:r>
                        <a:rPr lang="en-GB" sz="1400" b="0" i="0" u="none" strike="noStrike" kern="1200" noProof="0" dirty="0">
                          <a:solidFill>
                            <a:srgbClr val="595959"/>
                          </a:solidFill>
                          <a:effectLst/>
                          <a:latin typeface="Arial"/>
                        </a:rPr>
                        <a:t>‘IPAC’ () which is headed up by Mary Hall and Liz Rodrigo and covers health protection, substance use services, mental health, contracts, clinical governance and oral health</a:t>
                      </a:r>
                      <a:endParaRPr lang="en-GB" sz="1400">
                        <a:latin typeface="Arial"/>
                      </a:endParaRPr>
                    </a:p>
                    <a:p>
                      <a:pPr lvl="0" algn="l">
                        <a:lnSpc>
                          <a:spcPct val="100000"/>
                        </a:lnSpc>
                        <a:spcBef>
                          <a:spcPts val="0"/>
                        </a:spcBef>
                        <a:spcAft>
                          <a:spcPts val="0"/>
                        </a:spcAft>
                        <a:buNone/>
                      </a:pPr>
                      <a:r>
                        <a:rPr lang="en-GB" sz="1400" b="0" i="0" u="none" strike="noStrike" kern="1200" noProof="0" dirty="0">
                          <a:solidFill>
                            <a:schemeClr val="dk1"/>
                          </a:solidFill>
                          <a:effectLst/>
                          <a:latin typeface="Arial"/>
                        </a:rPr>
                        <a:t>•</a:t>
                      </a:r>
                      <a:r>
                        <a:rPr lang="en-GB" sz="1400" b="0" i="0" u="none" strike="noStrike" kern="1200" noProof="0" dirty="0">
                          <a:solidFill>
                            <a:srgbClr val="595959"/>
                          </a:solidFill>
                          <a:effectLst/>
                          <a:latin typeface="Arial"/>
                        </a:rPr>
                        <a:t>Prevention- led by Jo Atkinson and encompassing ‘Livewell’ which is our in-house lifestyle service, smoking cessation, whole systems approach to healthy weight and food and fuel poverty</a:t>
                      </a:r>
                      <a:endParaRPr lang="en-GB" sz="1400">
                        <a:latin typeface="Arial"/>
                      </a:endParaRPr>
                    </a:p>
                    <a:p>
                      <a:pPr lvl="0">
                        <a:buNone/>
                      </a:pPr>
                      <a:r>
                        <a:rPr lang="en-GB" sz="1400" kern="1200" dirty="0">
                          <a:solidFill>
                            <a:schemeClr val="dk1"/>
                          </a:solidFill>
                          <a:effectLst/>
                          <a:latin typeface="Arial"/>
                          <a:ea typeface="+mn-ea"/>
                          <a:cs typeface="+mn-cs"/>
                        </a:rPr>
                        <a:t>Registrars have an opportunity to work across and within teams depending on their area of interest and curriculum requirements.</a:t>
                      </a:r>
                      <a:endParaRPr lang="en-GB" sz="1400">
                        <a:latin typeface="Arial"/>
                      </a:endParaRPr>
                    </a:p>
                  </a:txBody>
                  <a:tcPr/>
                </a:tc>
                <a:extLst>
                  <a:ext uri="{0D108BD9-81ED-4DB2-BD59-A6C34878D82A}">
                    <a16:rowId xmlns:a16="http://schemas.microsoft.com/office/drawing/2014/main" val="3236913132"/>
                  </a:ext>
                </a:extLst>
              </a:tr>
            </a:tbl>
          </a:graphicData>
        </a:graphic>
      </p:graphicFrame>
      <p:pic>
        <p:nvPicPr>
          <p:cNvPr id="3" name="Picture 2" descr="BURGINDY-LOGO">
            <a:extLst>
              <a:ext uri="{FF2B5EF4-FFF2-40B4-BE49-F238E27FC236}">
                <a16:creationId xmlns:a16="http://schemas.microsoft.com/office/drawing/2014/main" id="{9BC7861E-A11A-6814-D52E-78E7AD5C20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79810" y="174820"/>
            <a:ext cx="745490" cy="1000125"/>
          </a:xfrm>
          <a:prstGeom prst="rect">
            <a:avLst/>
          </a:prstGeom>
          <a:noFill/>
        </p:spPr>
      </p:pic>
    </p:spTree>
    <p:extLst>
      <p:ext uri="{BB962C8B-B14F-4D97-AF65-F5344CB8AC3E}">
        <p14:creationId xmlns:p14="http://schemas.microsoft.com/office/powerpoint/2010/main" val="252766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8EE733A7-B851-C9E5-2FAC-5CDE5610C25E}"/>
              </a:ext>
            </a:extLst>
          </p:cNvPr>
          <p:cNvGraphicFramePr>
            <a:graphicFrameLocks noGrp="1"/>
          </p:cNvGraphicFramePr>
          <p:nvPr>
            <p:ph sz="half" idx="1"/>
            <p:extLst>
              <p:ext uri="{D42A27DB-BD31-4B8C-83A1-F6EECF244321}">
                <p14:modId xmlns:p14="http://schemas.microsoft.com/office/powerpoint/2010/main" val="1564261958"/>
              </p:ext>
            </p:extLst>
          </p:nvPr>
        </p:nvGraphicFramePr>
        <p:xfrm>
          <a:off x="233081" y="275665"/>
          <a:ext cx="5786720" cy="5059680"/>
        </p:xfrm>
        <a:graphic>
          <a:graphicData uri="http://schemas.openxmlformats.org/drawingml/2006/table">
            <a:tbl>
              <a:tblPr firstRow="1" bandRow="1">
                <a:tableStyleId>{69CF1AB2-1976-4502-BF36-3FF5EA218861}</a:tableStyleId>
              </a:tblPr>
              <a:tblGrid>
                <a:gridCol w="1515037">
                  <a:extLst>
                    <a:ext uri="{9D8B030D-6E8A-4147-A177-3AD203B41FA5}">
                      <a16:colId xmlns:a16="http://schemas.microsoft.com/office/drawing/2014/main" val="2210182016"/>
                    </a:ext>
                  </a:extLst>
                </a:gridCol>
                <a:gridCol w="4271683">
                  <a:extLst>
                    <a:ext uri="{9D8B030D-6E8A-4147-A177-3AD203B41FA5}">
                      <a16:colId xmlns:a16="http://schemas.microsoft.com/office/drawing/2014/main" val="337643273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t>What’s different about this placement </a:t>
                      </a:r>
                    </a:p>
                    <a:p>
                      <a:endParaRPr lang="en-GB"/>
                    </a:p>
                  </a:txBody>
                  <a:tcPr/>
                </a:tc>
                <a:tc>
                  <a:txBody>
                    <a:bodyPr/>
                    <a:lstStyle/>
                    <a:p>
                      <a:pPr lvl="0" algn="l">
                        <a:lnSpc>
                          <a:spcPct val="100000"/>
                        </a:lnSpc>
                        <a:spcBef>
                          <a:spcPts val="0"/>
                        </a:spcBef>
                        <a:spcAft>
                          <a:spcPts val="0"/>
                        </a:spcAft>
                        <a:buNone/>
                      </a:pPr>
                      <a:r>
                        <a:rPr lang="en-GB" sz="1800" b="0" i="0" u="none" strike="noStrike" kern="1200" noProof="0" dirty="0">
                          <a:solidFill>
                            <a:srgbClr val="595959"/>
                          </a:solidFill>
                          <a:effectLst/>
                          <a:latin typeface="Calibri"/>
                        </a:rPr>
                        <a:t>Our links and relations within the council and with external partners means we have a huge range of opportunities that registrars can get involved in. In addition to our main teams’ areas of work, there are also several areas of work which cut across the teams and which everyone can get involved in working on, including research, sustainability and workforce development. Recent areas of work for registrars have included work on HIV late diagnosis, latent TB screening, Health Needs Assessment for people seeking Asylum, and maternity equity work on early antenatal booking. Plus many, many more…</a:t>
                      </a:r>
                      <a:endParaRPr lang="en-US" dirty="0"/>
                    </a:p>
                    <a:p>
                      <a:pPr lvl="0">
                        <a:buNone/>
                      </a:pPr>
                      <a:endParaRPr lang="en-GB" sz="1800" b="0" kern="1200" dirty="0">
                        <a:solidFill>
                          <a:schemeClr val="dk1"/>
                        </a:solidFill>
                        <a:effectLst/>
                        <a:latin typeface="+mn-lt"/>
                        <a:ea typeface="+mn-ea"/>
                        <a:cs typeface="+mn-cs"/>
                      </a:endParaRPr>
                    </a:p>
                  </a:txBody>
                  <a:tcPr/>
                </a:tc>
                <a:extLst>
                  <a:ext uri="{0D108BD9-81ED-4DB2-BD59-A6C34878D82A}">
                    <a16:rowId xmlns:a16="http://schemas.microsoft.com/office/drawing/2014/main" val="1322827321"/>
                  </a:ext>
                </a:extLst>
              </a:tr>
              <a:tr h="370840">
                <a:tc>
                  <a:txBody>
                    <a:bodyPr/>
                    <a:lstStyle/>
                    <a:p>
                      <a:r>
                        <a:rPr lang="en-GB" sz="1600" dirty="0"/>
                        <a:t>Website Links </a:t>
                      </a:r>
                    </a:p>
                  </a:txBody>
                  <a:tcPr/>
                </a:tc>
                <a:tc>
                  <a:txBody>
                    <a:bodyPr/>
                    <a:lstStyle/>
                    <a:p>
                      <a:r>
                        <a:rPr lang="en-GB" sz="1600" dirty="0">
                          <a:hlinkClick r:id="rId2"/>
                        </a:rPr>
                        <a:t>Joint Strategic Needs Assessment (leicester.gov.uk)</a:t>
                      </a:r>
                      <a:endParaRPr lang="en-GB" sz="1600" dirty="0"/>
                    </a:p>
                  </a:txBody>
                  <a:tcPr/>
                </a:tc>
                <a:extLst>
                  <a:ext uri="{0D108BD9-81ED-4DB2-BD59-A6C34878D82A}">
                    <a16:rowId xmlns:a16="http://schemas.microsoft.com/office/drawing/2014/main" val="4241057030"/>
                  </a:ext>
                </a:extLst>
              </a:tr>
            </a:tbl>
          </a:graphicData>
        </a:graphic>
      </p:graphicFrame>
      <p:pic>
        <p:nvPicPr>
          <p:cNvPr id="4" name="Content Placeholder 3">
            <a:extLst>
              <a:ext uri="{FF2B5EF4-FFF2-40B4-BE49-F238E27FC236}">
                <a16:creationId xmlns:a16="http://schemas.microsoft.com/office/drawing/2014/main" id="{F0813815-D363-53C6-0034-EEA686815710}"/>
              </a:ext>
            </a:extLst>
          </p:cNvPr>
          <p:cNvPicPr>
            <a:picLocks noGrp="1" noChangeAspect="1"/>
          </p:cNvPicPr>
          <p:nvPr>
            <p:ph sz="half" idx="2"/>
          </p:nvPr>
        </p:nvPicPr>
        <p:blipFill>
          <a:blip r:embed="rId3"/>
          <a:stretch>
            <a:fillRect/>
          </a:stretch>
        </p:blipFill>
        <p:spPr>
          <a:xfrm>
            <a:off x="6550563" y="4555335"/>
            <a:ext cx="2389026" cy="1661119"/>
          </a:xfrm>
          <a:prstGeom prst="rect">
            <a:avLst/>
          </a:prstGeom>
        </p:spPr>
      </p:pic>
      <p:pic>
        <p:nvPicPr>
          <p:cNvPr id="3" name="Picture 2" descr="BURGINDY-LOGO">
            <a:extLst>
              <a:ext uri="{FF2B5EF4-FFF2-40B4-BE49-F238E27FC236}">
                <a16:creationId xmlns:a16="http://schemas.microsoft.com/office/drawing/2014/main" id="{A96BE15F-78F4-8A4F-0813-D6DDA6F422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13429" y="205779"/>
            <a:ext cx="745490" cy="1000125"/>
          </a:xfrm>
          <a:prstGeom prst="rect">
            <a:avLst/>
          </a:prstGeom>
          <a:noFill/>
        </p:spPr>
      </p:pic>
      <p:pic>
        <p:nvPicPr>
          <p:cNvPr id="3074" name="Picture 2" descr="National Space Centre, Leicester">
            <a:extLst>
              <a:ext uri="{FF2B5EF4-FFF2-40B4-BE49-F238E27FC236}">
                <a16:creationId xmlns:a16="http://schemas.microsoft.com/office/drawing/2014/main" id="{4068D424-4C20-E5CA-1C46-3C25D8A5C1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99419" y="3823853"/>
            <a:ext cx="2043410" cy="27253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ichard III Centre, Leicester | History &amp; Photos">
            <a:extLst>
              <a:ext uri="{FF2B5EF4-FFF2-40B4-BE49-F238E27FC236}">
                <a16:creationId xmlns:a16="http://schemas.microsoft.com/office/drawing/2014/main" id="{DE41A02D-4469-5F56-E42C-9D244998E0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7274" y="1501360"/>
            <a:ext cx="17430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e Leicester Diwali celebrations are the largest outside of India attracting residents and tourists from all over the UK -">
            <a:extLst>
              <a:ext uri="{FF2B5EF4-FFF2-40B4-BE49-F238E27FC236}">
                <a16:creationId xmlns:a16="http://schemas.microsoft.com/office/drawing/2014/main" id="{3A088BF3-6885-4849-1E5C-5CE8FA019C7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7822" y="1520320"/>
            <a:ext cx="3376894" cy="1989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87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D348-37A7-68DC-D624-052B085CB6CB}"/>
              </a:ext>
            </a:extLst>
          </p:cNvPr>
          <p:cNvSpPr>
            <a:spLocks noGrp="1"/>
          </p:cNvSpPr>
          <p:nvPr>
            <p:ph type="title"/>
          </p:nvPr>
        </p:nvSpPr>
        <p:spPr/>
        <p:txBody>
          <a:bodyPr/>
          <a:lstStyle/>
          <a:p>
            <a:r>
              <a:rPr lang="en-GB"/>
              <a:t>Leicestershire County Council </a:t>
            </a:r>
          </a:p>
        </p:txBody>
      </p:sp>
      <p:pic>
        <p:nvPicPr>
          <p:cNvPr id="6" name="Content Placeholder 5" descr="Logo, company name&#10;&#10;Description automatically generated">
            <a:extLst>
              <a:ext uri="{FF2B5EF4-FFF2-40B4-BE49-F238E27FC236}">
                <a16:creationId xmlns:a16="http://schemas.microsoft.com/office/drawing/2014/main" id="{0F42A0BB-5C9F-E137-0511-D40576D548E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420100" y="52384"/>
            <a:ext cx="2932398" cy="1952632"/>
          </a:xfrm>
        </p:spPr>
      </p:pic>
      <p:graphicFrame>
        <p:nvGraphicFramePr>
          <p:cNvPr id="8" name="Table 8">
            <a:extLst>
              <a:ext uri="{FF2B5EF4-FFF2-40B4-BE49-F238E27FC236}">
                <a16:creationId xmlns:a16="http://schemas.microsoft.com/office/drawing/2014/main" id="{9FCA725E-33EB-C26B-2D94-6E908EDBDC9E}"/>
              </a:ext>
            </a:extLst>
          </p:cNvPr>
          <p:cNvGraphicFramePr>
            <a:graphicFrameLocks noGrp="1"/>
          </p:cNvGraphicFramePr>
          <p:nvPr>
            <p:ph sz="half" idx="2"/>
            <p:extLst>
              <p:ext uri="{D42A27DB-BD31-4B8C-83A1-F6EECF244321}">
                <p14:modId xmlns:p14="http://schemas.microsoft.com/office/powerpoint/2010/main" val="2042859099"/>
              </p:ext>
            </p:extLst>
          </p:nvPr>
        </p:nvGraphicFramePr>
        <p:xfrm>
          <a:off x="309282" y="1714500"/>
          <a:ext cx="11376212" cy="4318000"/>
        </p:xfrm>
        <a:graphic>
          <a:graphicData uri="http://schemas.openxmlformats.org/drawingml/2006/table">
            <a:tbl>
              <a:tblPr firstRow="1" bandRow="1">
                <a:tableStyleId>{69CF1AB2-1976-4502-BF36-3FF5EA218861}</a:tableStyleId>
              </a:tblPr>
              <a:tblGrid>
                <a:gridCol w="2635624">
                  <a:extLst>
                    <a:ext uri="{9D8B030D-6E8A-4147-A177-3AD203B41FA5}">
                      <a16:colId xmlns:a16="http://schemas.microsoft.com/office/drawing/2014/main" val="1286746484"/>
                    </a:ext>
                  </a:extLst>
                </a:gridCol>
                <a:gridCol w="8740588">
                  <a:extLst>
                    <a:ext uri="{9D8B030D-6E8A-4147-A177-3AD203B41FA5}">
                      <a16:colId xmlns:a16="http://schemas.microsoft.com/office/drawing/2014/main" val="3829092058"/>
                    </a:ext>
                  </a:extLst>
                </a:gridCol>
              </a:tblGrid>
              <a:tr h="370840">
                <a:tc>
                  <a:txBody>
                    <a:bodyPr/>
                    <a:lstStyle/>
                    <a:p>
                      <a:r>
                        <a:rPr lang="en-GB" dirty="0"/>
                        <a:t>Name of Organisation</a:t>
                      </a:r>
                    </a:p>
                  </a:txBody>
                  <a:tcPr/>
                </a:tc>
                <a:tc>
                  <a:txBody>
                    <a:bodyPr/>
                    <a:lstStyle/>
                    <a:p>
                      <a:r>
                        <a:rPr lang="en-GB" dirty="0"/>
                        <a:t>Leicestershire County Council</a:t>
                      </a:r>
                    </a:p>
                  </a:txBody>
                  <a:tcPr/>
                </a:tc>
                <a:extLst>
                  <a:ext uri="{0D108BD9-81ED-4DB2-BD59-A6C34878D82A}">
                    <a16:rowId xmlns:a16="http://schemas.microsoft.com/office/drawing/2014/main" val="1022953957"/>
                  </a:ext>
                </a:extLst>
              </a:tr>
              <a:tr h="370840">
                <a:tc>
                  <a:txBody>
                    <a:bodyPr/>
                    <a:lstStyle/>
                    <a:p>
                      <a:r>
                        <a:rPr lang="en-GB" dirty="0"/>
                        <a:t>Training Network </a:t>
                      </a:r>
                    </a:p>
                  </a:txBody>
                  <a:tcPr/>
                </a:tc>
                <a:tc>
                  <a:txBody>
                    <a:bodyPr/>
                    <a:lstStyle/>
                    <a:p>
                      <a:r>
                        <a:rPr lang="en-GB" dirty="0"/>
                        <a:t>LLR</a:t>
                      </a:r>
                    </a:p>
                  </a:txBody>
                  <a:tcPr/>
                </a:tc>
                <a:extLst>
                  <a:ext uri="{0D108BD9-81ED-4DB2-BD59-A6C34878D82A}">
                    <a16:rowId xmlns:a16="http://schemas.microsoft.com/office/drawing/2014/main" val="3838453788"/>
                  </a:ext>
                </a:extLst>
              </a:tr>
              <a:tr h="370840">
                <a:tc>
                  <a:txBody>
                    <a:bodyPr/>
                    <a:lstStyle/>
                    <a:p>
                      <a:r>
                        <a:rPr lang="en-GB" dirty="0"/>
                        <a:t>Base Address</a:t>
                      </a:r>
                    </a:p>
                  </a:txBody>
                  <a:tcPr/>
                </a:tc>
                <a:tc>
                  <a:txBody>
                    <a:bodyPr/>
                    <a:lstStyle/>
                    <a:p>
                      <a:r>
                        <a:rPr lang="en-GB" dirty="0"/>
                        <a:t>County Hall Glenfield Leicestershire</a:t>
                      </a:r>
                    </a:p>
                  </a:txBody>
                  <a:tcPr/>
                </a:tc>
                <a:extLst>
                  <a:ext uri="{0D108BD9-81ED-4DB2-BD59-A6C34878D82A}">
                    <a16:rowId xmlns:a16="http://schemas.microsoft.com/office/drawing/2014/main" val="2159225467"/>
                  </a:ext>
                </a:extLst>
              </a:tr>
              <a:tr h="370840">
                <a:tc>
                  <a:txBody>
                    <a:bodyPr/>
                    <a:lstStyle/>
                    <a:p>
                      <a:r>
                        <a:rPr lang="en-GB" dirty="0"/>
                        <a:t>Working arrangements </a:t>
                      </a:r>
                    </a:p>
                  </a:txBody>
                  <a:tcPr/>
                </a:tc>
                <a:tc>
                  <a:txBody>
                    <a:bodyPr/>
                    <a:lstStyle/>
                    <a:p>
                      <a:r>
                        <a:rPr lang="en-GB" dirty="0"/>
                        <a:t>Hybrid (office and home)</a:t>
                      </a:r>
                    </a:p>
                  </a:txBody>
                  <a:tcPr/>
                </a:tc>
                <a:extLst>
                  <a:ext uri="{0D108BD9-81ED-4DB2-BD59-A6C34878D82A}">
                    <a16:rowId xmlns:a16="http://schemas.microsoft.com/office/drawing/2014/main" val="2620842750"/>
                  </a:ext>
                </a:extLst>
              </a:tr>
              <a:tr h="370840">
                <a:tc>
                  <a:txBody>
                    <a:bodyPr/>
                    <a:lstStyle/>
                    <a:p>
                      <a:r>
                        <a:rPr lang="en-GB" dirty="0"/>
                        <a:t>Description of Placement</a:t>
                      </a:r>
                    </a:p>
                  </a:txBody>
                  <a:tcPr/>
                </a:tc>
                <a:tc>
                  <a:txBody>
                    <a:bodyPr/>
                    <a:lstStyle/>
                    <a:p>
                      <a:r>
                        <a:rPr lang="en-GB" sz="1800" kern="1200" dirty="0">
                          <a:solidFill>
                            <a:schemeClr val="dk1"/>
                          </a:solidFill>
                          <a:effectLst/>
                          <a:latin typeface="+mn-lt"/>
                          <a:ea typeface="+mn-ea"/>
                          <a:cs typeface="+mn-cs"/>
                        </a:rPr>
                        <a:t>Leicestershire is an upper tier local authority with a resident population of approximately 713,000 (2020) and increasing; by 2043 it is estimated that the population will have grown by 23% to nearly 870,000.  Compared with England, our population is older and 91% belong to white ethnic groups, followed by Asian (6.3%), Mixed or Multiple Ethnic (1.7%) and Black ethnic groups (0.6%). Overall, 69% of the population live in areas classed as Urban City and Town, while 19% live in area classed as Rural Town and Fringe and the remaining 12% live in areas classed as Rural Village and Dispersed.  Leicestershire is not deprived overall, though four neighbourhoods in the county fall within the most derived decile in England.  The M1 motorway transects the county and East Midlands international airport and part of the East Midlands Freeport are within our boundary.  </a:t>
                      </a:r>
                      <a:endParaRPr lang="en-GB" dirty="0"/>
                    </a:p>
                  </a:txBody>
                  <a:tcPr/>
                </a:tc>
                <a:extLst>
                  <a:ext uri="{0D108BD9-81ED-4DB2-BD59-A6C34878D82A}">
                    <a16:rowId xmlns:a16="http://schemas.microsoft.com/office/drawing/2014/main" val="1326194320"/>
                  </a:ext>
                </a:extLst>
              </a:tr>
            </a:tbl>
          </a:graphicData>
        </a:graphic>
      </p:graphicFrame>
    </p:spTree>
    <p:extLst>
      <p:ext uri="{BB962C8B-B14F-4D97-AF65-F5344CB8AC3E}">
        <p14:creationId xmlns:p14="http://schemas.microsoft.com/office/powerpoint/2010/main" val="324964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D348-37A7-68DC-D624-052B085CB6CB}"/>
              </a:ext>
            </a:extLst>
          </p:cNvPr>
          <p:cNvSpPr>
            <a:spLocks noGrp="1"/>
          </p:cNvSpPr>
          <p:nvPr>
            <p:ph type="title"/>
          </p:nvPr>
        </p:nvSpPr>
        <p:spPr/>
        <p:txBody>
          <a:bodyPr/>
          <a:lstStyle/>
          <a:p>
            <a:r>
              <a:rPr lang="en-GB"/>
              <a:t>Leicestershire County Council </a:t>
            </a:r>
          </a:p>
        </p:txBody>
      </p:sp>
      <p:pic>
        <p:nvPicPr>
          <p:cNvPr id="6" name="Content Placeholder 5" descr="Logo, company name&#10;&#10;Description automatically generated">
            <a:extLst>
              <a:ext uri="{FF2B5EF4-FFF2-40B4-BE49-F238E27FC236}">
                <a16:creationId xmlns:a16="http://schemas.microsoft.com/office/drawing/2014/main" id="{0F42A0BB-5C9F-E137-0511-D40576D548E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420100" y="52384"/>
            <a:ext cx="2932398" cy="1952632"/>
          </a:xfrm>
        </p:spPr>
      </p:pic>
      <p:graphicFrame>
        <p:nvGraphicFramePr>
          <p:cNvPr id="8" name="Table 8">
            <a:extLst>
              <a:ext uri="{FF2B5EF4-FFF2-40B4-BE49-F238E27FC236}">
                <a16:creationId xmlns:a16="http://schemas.microsoft.com/office/drawing/2014/main" id="{9FCA725E-33EB-C26B-2D94-6E908EDBDC9E}"/>
              </a:ext>
            </a:extLst>
          </p:cNvPr>
          <p:cNvGraphicFramePr>
            <a:graphicFrameLocks noGrp="1"/>
          </p:cNvGraphicFramePr>
          <p:nvPr>
            <p:ph sz="half" idx="2"/>
            <p:extLst>
              <p:ext uri="{D42A27DB-BD31-4B8C-83A1-F6EECF244321}">
                <p14:modId xmlns:p14="http://schemas.microsoft.com/office/powerpoint/2010/main" val="3011835621"/>
              </p:ext>
            </p:extLst>
          </p:nvPr>
        </p:nvGraphicFramePr>
        <p:xfrm>
          <a:off x="309282" y="1611178"/>
          <a:ext cx="11376212" cy="5029200"/>
        </p:xfrm>
        <a:graphic>
          <a:graphicData uri="http://schemas.openxmlformats.org/drawingml/2006/table">
            <a:tbl>
              <a:tblPr firstRow="1" bandRow="1">
                <a:tableStyleId>{69CF1AB2-1976-4502-BF36-3FF5EA218861}</a:tableStyleId>
              </a:tblPr>
              <a:tblGrid>
                <a:gridCol w="2635624">
                  <a:extLst>
                    <a:ext uri="{9D8B030D-6E8A-4147-A177-3AD203B41FA5}">
                      <a16:colId xmlns:a16="http://schemas.microsoft.com/office/drawing/2014/main" val="1286746484"/>
                    </a:ext>
                  </a:extLst>
                </a:gridCol>
                <a:gridCol w="8740588">
                  <a:extLst>
                    <a:ext uri="{9D8B030D-6E8A-4147-A177-3AD203B41FA5}">
                      <a16:colId xmlns:a16="http://schemas.microsoft.com/office/drawing/2014/main" val="3829092058"/>
                    </a:ext>
                  </a:extLst>
                </a:gridCol>
              </a:tblGrid>
              <a:tr h="370840">
                <a:tc>
                  <a:txBody>
                    <a:bodyPr/>
                    <a:lstStyle/>
                    <a:p>
                      <a:r>
                        <a:rPr lang="en-GB" b="0" dirty="0"/>
                        <a:t>About the Team </a:t>
                      </a:r>
                    </a:p>
                  </a:txBody>
                  <a:tcPr/>
                </a:tc>
                <a:tc>
                  <a:txBody>
                    <a:bodyPr/>
                    <a:lstStyle/>
                    <a:p>
                      <a:r>
                        <a:rPr lang="en-GB" sz="1800" b="0" kern="1200" dirty="0">
                          <a:solidFill>
                            <a:schemeClr val="dk1"/>
                          </a:solidFill>
                          <a:effectLst/>
                          <a:latin typeface="+mn-lt"/>
                          <a:ea typeface="+mn-ea"/>
                          <a:cs typeface="+mn-cs"/>
                        </a:rPr>
                        <a:t>There are over 160 staff in the Public Health department with both commissioning and provider functions.  We have 5 Consultants in Public Health, two Assistant Directors and the DPH is also the DPH for Rutland County Council.  Two of our consultants are also academics </a:t>
                      </a:r>
                      <a:r>
                        <a:rPr lang="en-GB" sz="1800" b="0" kern="1200">
                          <a:solidFill>
                            <a:schemeClr val="dk1"/>
                          </a:solidFill>
                          <a:effectLst/>
                          <a:latin typeface="+mn-lt"/>
                          <a:ea typeface="+mn-ea"/>
                          <a:cs typeface="+mn-cs"/>
                        </a:rPr>
                        <a:t>at the Universities of Nottingham and Leicester.  </a:t>
                      </a:r>
                      <a:r>
                        <a:rPr lang="en-GB" sz="1800" b="0" i="0" u="none" strike="noStrike" kern="1200" noProof="0">
                          <a:solidFill>
                            <a:srgbClr val="595959"/>
                          </a:solidFill>
                          <a:effectLst/>
                          <a:latin typeface="Calibri"/>
                        </a:rPr>
                        <a:t>Leicestershire County Council is a research active organisation and has funding from the National Institute for Health and Care Research (NIHR) to be a Health Determinants Research Collaboration (HDRC) - </a:t>
                      </a:r>
                      <a:r>
                        <a:rPr lang="en-GB" sz="1800" b="0" i="0" u="none" strike="noStrike" kern="1200" noProof="0" dirty="0">
                          <a:solidFill>
                            <a:srgbClr val="595959"/>
                          </a:solidFill>
                          <a:effectLst/>
                          <a:latin typeface="Calibri"/>
                          <a:hlinkClick r:id="rId3"/>
                        </a:rPr>
                        <a:t>https://resources.leicestershire.gov.uk/health-and-wellbeing/nihr-health-determinants-research-collaboration-leicestershire/about-hdrc-leicestershire#about-hdrc</a:t>
                      </a:r>
                      <a:r>
                        <a:rPr lang="en-GB" sz="1800" b="0" i="0" u="none" strike="noStrike" kern="1200" noProof="0" dirty="0">
                          <a:solidFill>
                            <a:srgbClr val="595959"/>
                          </a:solidFill>
                          <a:effectLst/>
                          <a:latin typeface="Calibri"/>
                        </a:rPr>
                        <a:t> </a:t>
                      </a:r>
                      <a:endParaRPr lang="en-GB" sz="1800" b="0" kern="1200" dirty="0">
                        <a:solidFill>
                          <a:schemeClr val="dk1"/>
                        </a:solidFill>
                        <a:effectLst/>
                        <a:latin typeface="+mn-lt"/>
                        <a:ea typeface="+mn-ea"/>
                        <a:cs typeface="+mn-cs"/>
                      </a:endParaRPr>
                    </a:p>
                    <a:p>
                      <a:endParaRPr lang="en-GB" sz="1800" b="1" kern="1200">
                        <a:solidFill>
                          <a:schemeClr val="dk1"/>
                        </a:solidFill>
                        <a:effectLst/>
                        <a:latin typeface="+mn-lt"/>
                        <a:ea typeface="+mn-ea"/>
                        <a:cs typeface="+mn-cs"/>
                      </a:endParaRPr>
                    </a:p>
                    <a:p>
                      <a:r>
                        <a:rPr lang="en-GB" sz="1800" b="0" kern="1200" dirty="0">
                          <a:solidFill>
                            <a:schemeClr val="dk1"/>
                          </a:solidFill>
                          <a:effectLst/>
                          <a:latin typeface="+mn-lt"/>
                          <a:ea typeface="+mn-ea"/>
                          <a:cs typeface="+mn-cs"/>
                        </a:rPr>
                        <a:t>Our provider arm includes: a weight management service (</a:t>
                      </a:r>
                      <a:r>
                        <a:rPr lang="en-GB" sz="1800" b="0" u="sng" kern="1200" dirty="0">
                          <a:solidFill>
                            <a:schemeClr val="dk1"/>
                          </a:solidFill>
                          <a:effectLst/>
                          <a:latin typeface="+mn-lt"/>
                          <a:ea typeface="+mn-ea"/>
                          <a:cs typeface="+mn-cs"/>
                          <a:hlinkClick r:id="rId4"/>
                        </a:rPr>
                        <a:t>https://www.leicestershirewms.co.uk/</a:t>
                      </a:r>
                      <a:r>
                        <a:rPr lang="en-GB" sz="1800" b="0" kern="1200" dirty="0">
                          <a:solidFill>
                            <a:schemeClr val="dk1"/>
                          </a:solidFill>
                          <a:effectLst/>
                          <a:latin typeface="+mn-lt"/>
                          <a:ea typeface="+mn-ea"/>
                          <a:cs typeface="+mn-cs"/>
                        </a:rPr>
                        <a:t>), stop smoking service (</a:t>
                      </a:r>
                      <a:r>
                        <a:rPr lang="en-GB" sz="1800" b="0" u="sng" kern="1200" dirty="0">
                          <a:solidFill>
                            <a:schemeClr val="dk1"/>
                          </a:solidFill>
                          <a:effectLst/>
                          <a:latin typeface="+mn-lt"/>
                          <a:ea typeface="+mn-ea"/>
                          <a:cs typeface="+mn-cs"/>
                          <a:hlinkClick r:id="rId5"/>
                        </a:rPr>
                        <a:t>https://www.quitready.co.uk/</a:t>
                      </a:r>
                      <a:r>
                        <a:rPr lang="en-GB" sz="1800" b="0" kern="1200" dirty="0">
                          <a:solidFill>
                            <a:schemeClr val="dk1"/>
                          </a:solidFill>
                          <a:effectLst/>
                          <a:latin typeface="+mn-lt"/>
                          <a:ea typeface="+mn-ea"/>
                          <a:cs typeface="+mn-cs"/>
                        </a:rPr>
                        <a:t>), oral health improvement team and community-based Local Area Co-ordinators and Recovery Workers.  We have an active Healthy Tots (</a:t>
                      </a:r>
                      <a:r>
                        <a:rPr lang="en-GB" sz="1800" b="0" u="sng" kern="1200" dirty="0">
                          <a:solidFill>
                            <a:schemeClr val="dk1"/>
                          </a:solidFill>
                          <a:effectLst/>
                          <a:latin typeface="+mn-lt"/>
                          <a:ea typeface="+mn-ea"/>
                          <a:cs typeface="+mn-cs"/>
                          <a:hlinkClick r:id="rId6"/>
                        </a:rPr>
                        <a:t>https://www.leicestershirehealthytots.org.uk/</a:t>
                      </a:r>
                      <a:r>
                        <a:rPr lang="en-GB" sz="1800" b="0" kern="1200" dirty="0">
                          <a:solidFill>
                            <a:schemeClr val="dk1"/>
                          </a:solidFill>
                          <a:effectLst/>
                          <a:latin typeface="+mn-lt"/>
                          <a:ea typeface="+mn-ea"/>
                          <a:cs typeface="+mn-cs"/>
                        </a:rPr>
                        <a:t>) and Healthy Schools programme (</a:t>
                      </a:r>
                      <a:r>
                        <a:rPr lang="en-GB" sz="1800" b="0" u="sng" kern="1200" dirty="0">
                          <a:solidFill>
                            <a:schemeClr val="dk1"/>
                          </a:solidFill>
                          <a:effectLst/>
                          <a:latin typeface="+mn-lt"/>
                          <a:ea typeface="+mn-ea"/>
                          <a:cs typeface="+mn-cs"/>
                          <a:hlinkClick r:id="rId7"/>
                        </a:rPr>
                        <a:t>https://www.leicestershirehealthyschools.org.uk/</a:t>
                      </a:r>
                      <a:r>
                        <a:rPr lang="en-GB" sz="1800" b="0" kern="1200" dirty="0">
                          <a:solidFill>
                            <a:schemeClr val="dk1"/>
                          </a:solidFill>
                          <a:effectLst/>
                          <a:latin typeface="+mn-lt"/>
                          <a:ea typeface="+mn-ea"/>
                          <a:cs typeface="+mn-cs"/>
                        </a:rPr>
                        <a:t>) and work closely with our active partnership Active Together (</a:t>
                      </a:r>
                      <a:r>
                        <a:rPr lang="en-GB" sz="1800" b="0" u="sng" kern="1200" dirty="0">
                          <a:solidFill>
                            <a:schemeClr val="dk1"/>
                          </a:solidFill>
                          <a:effectLst/>
                          <a:latin typeface="+mn-lt"/>
                          <a:ea typeface="+mn-ea"/>
                          <a:cs typeface="+mn-cs"/>
                          <a:hlinkClick r:id="rId8"/>
                        </a:rPr>
                        <a:t>https://www.active-together.org/</a:t>
                      </a:r>
                      <a:r>
                        <a:rPr lang="en-GB" sz="1800" b="0" kern="1200" dirty="0">
                          <a:solidFill>
                            <a:schemeClr val="dk1"/>
                          </a:solidFill>
                          <a:effectLst/>
                          <a:latin typeface="+mn-lt"/>
                          <a:ea typeface="+mn-ea"/>
                          <a:cs typeface="+mn-cs"/>
                        </a:rPr>
                        <a:t>).  We also have a community infection and control team. </a:t>
                      </a:r>
                      <a:endParaRPr lang="en-GB" sz="1800" b="0" dirty="0"/>
                    </a:p>
                    <a:p>
                      <a:endParaRPr lang="en-GB"/>
                    </a:p>
                  </a:txBody>
                  <a:tcPr/>
                </a:tc>
                <a:extLst>
                  <a:ext uri="{0D108BD9-81ED-4DB2-BD59-A6C34878D82A}">
                    <a16:rowId xmlns:a16="http://schemas.microsoft.com/office/drawing/2014/main" val="1326194320"/>
                  </a:ext>
                </a:extLst>
              </a:tr>
            </a:tbl>
          </a:graphicData>
        </a:graphic>
      </p:graphicFrame>
    </p:spTree>
    <p:extLst>
      <p:ext uri="{BB962C8B-B14F-4D97-AF65-F5344CB8AC3E}">
        <p14:creationId xmlns:p14="http://schemas.microsoft.com/office/powerpoint/2010/main" val="19019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9934EF25-675F-9571-D416-F23862966EA4}"/>
              </a:ext>
            </a:extLst>
          </p:cNvPr>
          <p:cNvGraphicFramePr>
            <a:graphicFrameLocks noGrp="1"/>
          </p:cNvGraphicFramePr>
          <p:nvPr>
            <p:ph sz="half" idx="2"/>
            <p:extLst>
              <p:ext uri="{D42A27DB-BD31-4B8C-83A1-F6EECF244321}">
                <p14:modId xmlns:p14="http://schemas.microsoft.com/office/powerpoint/2010/main" val="201493614"/>
              </p:ext>
            </p:extLst>
          </p:nvPr>
        </p:nvGraphicFramePr>
        <p:xfrm>
          <a:off x="159619" y="617517"/>
          <a:ext cx="6113929" cy="5189517"/>
        </p:xfrm>
        <a:graphic>
          <a:graphicData uri="http://schemas.openxmlformats.org/drawingml/2006/table">
            <a:tbl>
              <a:tblPr firstRow="1" bandRow="1">
                <a:tableStyleId>{69CF1AB2-1976-4502-BF36-3FF5EA218861}</a:tableStyleId>
              </a:tblPr>
              <a:tblGrid>
                <a:gridCol w="1657440">
                  <a:extLst>
                    <a:ext uri="{9D8B030D-6E8A-4147-A177-3AD203B41FA5}">
                      <a16:colId xmlns:a16="http://schemas.microsoft.com/office/drawing/2014/main" val="2391938884"/>
                    </a:ext>
                  </a:extLst>
                </a:gridCol>
                <a:gridCol w="4456489">
                  <a:extLst>
                    <a:ext uri="{9D8B030D-6E8A-4147-A177-3AD203B41FA5}">
                      <a16:colId xmlns:a16="http://schemas.microsoft.com/office/drawing/2014/main" val="697062963"/>
                    </a:ext>
                  </a:extLst>
                </a:gridCol>
              </a:tblGrid>
              <a:tr h="2783469">
                <a:tc>
                  <a:txBody>
                    <a:bodyPr/>
                    <a:lstStyle/>
                    <a:p>
                      <a:r>
                        <a:rPr lang="en-GB" sz="1600" b="0"/>
                        <a:t>What’s Different about this placement </a:t>
                      </a:r>
                    </a:p>
                  </a:txBody>
                  <a:tcPr/>
                </a:tc>
                <a:tc>
                  <a:txBody>
                    <a:bodyPr/>
                    <a:lstStyle/>
                    <a:p>
                      <a:r>
                        <a:rPr lang="en-GB" sz="1600" b="0" kern="1200">
                          <a:solidFill>
                            <a:schemeClr val="dk1"/>
                          </a:solidFill>
                          <a:effectLst/>
                          <a:latin typeface="+mn-lt"/>
                          <a:ea typeface="+mn-ea"/>
                          <a:cs typeface="+mn-cs"/>
                        </a:rPr>
                        <a:t>We have a mix of provider and commissioning teams and our consultants work support work in the ICS/acute and community trusts, and also higher education institutes in the region.  This means that trainees can have exposure to a broad range of public health functions, developing skills across all domains of public health practice.</a:t>
                      </a:r>
                      <a:endParaRPr lang="en-GB" sz="1600" b="0"/>
                    </a:p>
                  </a:txBody>
                  <a:tcPr/>
                </a:tc>
                <a:extLst>
                  <a:ext uri="{0D108BD9-81ED-4DB2-BD59-A6C34878D82A}">
                    <a16:rowId xmlns:a16="http://schemas.microsoft.com/office/drawing/2014/main" val="2847418409"/>
                  </a:ext>
                </a:extLst>
              </a:tr>
              <a:tr h="2406048">
                <a:tc>
                  <a:txBody>
                    <a:bodyPr/>
                    <a:lstStyle/>
                    <a:p>
                      <a:r>
                        <a:rPr lang="en-GB"/>
                        <a:t>Website links </a:t>
                      </a:r>
                    </a:p>
                  </a:txBody>
                  <a:tcPr/>
                </a:tc>
                <a:tc>
                  <a:txBody>
                    <a:bodyPr/>
                    <a:lstStyle/>
                    <a:p>
                      <a:r>
                        <a:rPr lang="en-GB" sz="1600" u="sng" kern="1200">
                          <a:solidFill>
                            <a:schemeClr val="dk1"/>
                          </a:solidFill>
                          <a:effectLst/>
                          <a:latin typeface="+mn-lt"/>
                          <a:ea typeface="+mn-ea"/>
                          <a:cs typeface="+mn-cs"/>
                          <a:hlinkClick r:id="rId2"/>
                        </a:rPr>
                        <a:t>Welcome | Leicestershire County Council</a:t>
                      </a:r>
                      <a:endParaRPr lang="en-GB" sz="1600" kern="1200">
                        <a:solidFill>
                          <a:schemeClr val="dk1"/>
                        </a:solidFill>
                        <a:effectLst/>
                        <a:latin typeface="+mn-lt"/>
                        <a:ea typeface="+mn-ea"/>
                        <a:cs typeface="+mn-cs"/>
                      </a:endParaRPr>
                    </a:p>
                    <a:p>
                      <a:r>
                        <a:rPr lang="en-GB" sz="1600" kern="1200">
                          <a:solidFill>
                            <a:schemeClr val="dk1"/>
                          </a:solidFill>
                          <a:effectLst/>
                          <a:latin typeface="+mn-lt"/>
                          <a:ea typeface="+mn-ea"/>
                          <a:cs typeface="+mn-cs"/>
                        </a:rPr>
                        <a:t> </a:t>
                      </a:r>
                    </a:p>
                    <a:p>
                      <a:r>
                        <a:rPr lang="en-GB" sz="1600" kern="1200">
                          <a:solidFill>
                            <a:schemeClr val="dk1"/>
                          </a:solidFill>
                          <a:effectLst/>
                          <a:latin typeface="+mn-lt"/>
                          <a:ea typeface="+mn-ea"/>
                          <a:cs typeface="+mn-cs"/>
                        </a:rPr>
                        <a:t>Our strategy can be found here (</a:t>
                      </a:r>
                      <a:r>
                        <a:rPr lang="en-GB" sz="1600" u="sng" kern="1200">
                          <a:solidFill>
                            <a:schemeClr val="dk1"/>
                          </a:solidFill>
                          <a:effectLst/>
                          <a:latin typeface="+mn-lt"/>
                          <a:ea typeface="+mn-ea"/>
                          <a:cs typeface="+mn-cs"/>
                          <a:hlinkClick r:id="rId3"/>
                        </a:rPr>
                        <a:t>https://www.leicestershire.gov.uk/sites/default/files/field/pdf/2022/7/28/public-health-strategy-2022-27.pdf</a:t>
                      </a:r>
                      <a:r>
                        <a:rPr lang="en-GB" sz="1600" kern="1200">
                          <a:solidFill>
                            <a:schemeClr val="dk1"/>
                          </a:solidFill>
                          <a:effectLst/>
                          <a:latin typeface="+mn-lt"/>
                          <a:ea typeface="+mn-ea"/>
                          <a:cs typeface="+mn-cs"/>
                        </a:rPr>
                        <a:t>)</a:t>
                      </a:r>
                      <a:endParaRPr lang="en-GB" sz="1600"/>
                    </a:p>
                  </a:txBody>
                  <a:tcPr/>
                </a:tc>
                <a:extLst>
                  <a:ext uri="{0D108BD9-81ED-4DB2-BD59-A6C34878D82A}">
                    <a16:rowId xmlns:a16="http://schemas.microsoft.com/office/drawing/2014/main" val="3249401644"/>
                  </a:ext>
                </a:extLst>
              </a:tr>
            </a:tbl>
          </a:graphicData>
        </a:graphic>
      </p:graphicFrame>
      <p:pic>
        <p:nvPicPr>
          <p:cNvPr id="2050" name="Picture 2" descr="green grass field near body of water under cloudy sky during daytime">
            <a:extLst>
              <a:ext uri="{FF2B5EF4-FFF2-40B4-BE49-F238E27FC236}">
                <a16:creationId xmlns:a16="http://schemas.microsoft.com/office/drawing/2014/main" id="{4ECA8126-495E-006C-23EE-A79F155D6D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4210" y="3968235"/>
            <a:ext cx="2476773" cy="1652007"/>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descr="Logo, company name&#10;&#10;Description automatically generated">
            <a:extLst>
              <a:ext uri="{FF2B5EF4-FFF2-40B4-BE49-F238E27FC236}">
                <a16:creationId xmlns:a16="http://schemas.microsoft.com/office/drawing/2014/main" id="{DEB9EFD3-3558-4ECA-2902-40D4E8D2A9AE}"/>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8610105" y="254264"/>
            <a:ext cx="2932398" cy="1952632"/>
          </a:xfrm>
        </p:spPr>
      </p:pic>
      <p:pic>
        <p:nvPicPr>
          <p:cNvPr id="7" name="Picture 2" descr="Bosworth Battlefield Heritage Centre">
            <a:extLst>
              <a:ext uri="{FF2B5EF4-FFF2-40B4-BE49-F238E27FC236}">
                <a16:creationId xmlns:a16="http://schemas.microsoft.com/office/drawing/2014/main" id="{08975703-3519-523A-8A9D-7E43C54C96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3371" y="1967239"/>
            <a:ext cx="2519010" cy="14617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36C3BA3-C8DC-0B86-52EC-E12C82865A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9119" y="3997986"/>
            <a:ext cx="2709521" cy="15723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D21EB8D-B170-03A2-AF10-FCA1348E06DA}"/>
              </a:ext>
            </a:extLst>
          </p:cNvPr>
          <p:cNvPicPr>
            <a:picLocks noChangeAspect="1"/>
          </p:cNvPicPr>
          <p:nvPr/>
        </p:nvPicPr>
        <p:blipFill>
          <a:blip r:embed="rId8"/>
          <a:stretch>
            <a:fillRect/>
          </a:stretch>
        </p:blipFill>
        <p:spPr>
          <a:xfrm>
            <a:off x="6619119" y="1967239"/>
            <a:ext cx="2519010" cy="1461761"/>
          </a:xfrm>
          <a:prstGeom prst="rect">
            <a:avLst/>
          </a:prstGeom>
        </p:spPr>
      </p:pic>
    </p:spTree>
    <p:extLst>
      <p:ext uri="{BB962C8B-B14F-4D97-AF65-F5344CB8AC3E}">
        <p14:creationId xmlns:p14="http://schemas.microsoft.com/office/powerpoint/2010/main" val="84956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D348-37A7-68DC-D624-052B085CB6CB}"/>
              </a:ext>
            </a:extLst>
          </p:cNvPr>
          <p:cNvSpPr>
            <a:spLocks noGrp="1"/>
          </p:cNvSpPr>
          <p:nvPr>
            <p:ph type="title"/>
          </p:nvPr>
        </p:nvSpPr>
        <p:spPr>
          <a:xfrm>
            <a:off x="407894" y="242577"/>
            <a:ext cx="10515600" cy="1067750"/>
          </a:xfrm>
        </p:spPr>
        <p:txBody>
          <a:bodyPr/>
          <a:lstStyle/>
          <a:p>
            <a:r>
              <a:rPr lang="en-GB" dirty="0"/>
              <a:t>Lincolnshire County Council</a:t>
            </a:r>
          </a:p>
        </p:txBody>
      </p:sp>
      <p:graphicFrame>
        <p:nvGraphicFramePr>
          <p:cNvPr id="8" name="Table 8">
            <a:extLst>
              <a:ext uri="{FF2B5EF4-FFF2-40B4-BE49-F238E27FC236}">
                <a16:creationId xmlns:a16="http://schemas.microsoft.com/office/drawing/2014/main" id="{9FCA725E-33EB-C26B-2D94-6E908EDBDC9E}"/>
              </a:ext>
            </a:extLst>
          </p:cNvPr>
          <p:cNvGraphicFramePr>
            <a:graphicFrameLocks noGrp="1"/>
          </p:cNvGraphicFramePr>
          <p:nvPr>
            <p:ph sz="half" idx="2"/>
          </p:nvPr>
        </p:nvGraphicFramePr>
        <p:xfrm>
          <a:off x="407894" y="1600200"/>
          <a:ext cx="8528716" cy="4902200"/>
        </p:xfrm>
        <a:graphic>
          <a:graphicData uri="http://schemas.openxmlformats.org/drawingml/2006/table">
            <a:tbl>
              <a:tblPr firstRow="1" bandRow="1">
                <a:tableStyleId>{69CF1AB2-1976-4502-BF36-3FF5EA218861}</a:tableStyleId>
              </a:tblPr>
              <a:tblGrid>
                <a:gridCol w="1919669">
                  <a:extLst>
                    <a:ext uri="{9D8B030D-6E8A-4147-A177-3AD203B41FA5}">
                      <a16:colId xmlns:a16="http://schemas.microsoft.com/office/drawing/2014/main" val="1286746484"/>
                    </a:ext>
                  </a:extLst>
                </a:gridCol>
                <a:gridCol w="6609047">
                  <a:extLst>
                    <a:ext uri="{9D8B030D-6E8A-4147-A177-3AD203B41FA5}">
                      <a16:colId xmlns:a16="http://schemas.microsoft.com/office/drawing/2014/main" val="3829092058"/>
                    </a:ext>
                  </a:extLst>
                </a:gridCol>
              </a:tblGrid>
              <a:tr h="370840">
                <a:tc>
                  <a:txBody>
                    <a:bodyPr/>
                    <a:lstStyle/>
                    <a:p>
                      <a:r>
                        <a:rPr lang="en-GB" sz="1700" dirty="0"/>
                        <a:t>Name of Organisation</a:t>
                      </a:r>
                    </a:p>
                  </a:txBody>
                  <a:tcPr anchor="ctr"/>
                </a:tc>
                <a:tc>
                  <a:txBody>
                    <a:bodyPr/>
                    <a:lstStyle/>
                    <a:p>
                      <a:r>
                        <a:rPr lang="en-GB" sz="1700" dirty="0"/>
                        <a:t>Lincolnshire County Council</a:t>
                      </a:r>
                    </a:p>
                  </a:txBody>
                  <a:tcPr anchor="ctr"/>
                </a:tc>
                <a:extLst>
                  <a:ext uri="{0D108BD9-81ED-4DB2-BD59-A6C34878D82A}">
                    <a16:rowId xmlns:a16="http://schemas.microsoft.com/office/drawing/2014/main" val="1022953957"/>
                  </a:ext>
                </a:extLst>
              </a:tr>
              <a:tr h="370840">
                <a:tc>
                  <a:txBody>
                    <a:bodyPr/>
                    <a:lstStyle/>
                    <a:p>
                      <a:r>
                        <a:rPr lang="en-GB" sz="1700" dirty="0"/>
                        <a:t>Training Network </a:t>
                      </a:r>
                    </a:p>
                  </a:txBody>
                  <a:tcPr/>
                </a:tc>
                <a:tc>
                  <a:txBody>
                    <a:bodyPr/>
                    <a:lstStyle/>
                    <a:p>
                      <a:r>
                        <a:rPr lang="en-GB" sz="1700" dirty="0"/>
                        <a:t>Lincolnshire</a:t>
                      </a:r>
                    </a:p>
                  </a:txBody>
                  <a:tcPr/>
                </a:tc>
                <a:extLst>
                  <a:ext uri="{0D108BD9-81ED-4DB2-BD59-A6C34878D82A}">
                    <a16:rowId xmlns:a16="http://schemas.microsoft.com/office/drawing/2014/main" val="3838453788"/>
                  </a:ext>
                </a:extLst>
              </a:tr>
              <a:tr h="370840">
                <a:tc>
                  <a:txBody>
                    <a:bodyPr/>
                    <a:lstStyle/>
                    <a:p>
                      <a:r>
                        <a:rPr lang="en-GB" sz="1700" dirty="0"/>
                        <a:t>Base Address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t>County Offices, Newland, Lincoln, LN1 1YL</a:t>
                      </a:r>
                    </a:p>
                  </a:txBody>
                  <a:tcPr/>
                </a:tc>
                <a:extLst>
                  <a:ext uri="{0D108BD9-81ED-4DB2-BD59-A6C34878D82A}">
                    <a16:rowId xmlns:a16="http://schemas.microsoft.com/office/drawing/2014/main" val="2159225467"/>
                  </a:ext>
                </a:extLst>
              </a:tr>
              <a:tr h="370840">
                <a:tc>
                  <a:txBody>
                    <a:bodyPr/>
                    <a:lstStyle/>
                    <a:p>
                      <a:r>
                        <a:rPr lang="en-GB" sz="1700" dirty="0"/>
                        <a:t>Working arrangements </a:t>
                      </a:r>
                    </a:p>
                  </a:txBody>
                  <a:tcPr/>
                </a:tc>
                <a:tc>
                  <a:txBody>
                    <a:bodyPr/>
                    <a:lstStyle/>
                    <a:p>
                      <a:r>
                        <a:rPr lang="en-GB" sz="1700" dirty="0"/>
                        <a:t>Hybrid (office and home)</a:t>
                      </a:r>
                    </a:p>
                  </a:txBody>
                  <a:tcPr/>
                </a:tc>
                <a:extLst>
                  <a:ext uri="{0D108BD9-81ED-4DB2-BD59-A6C34878D82A}">
                    <a16:rowId xmlns:a16="http://schemas.microsoft.com/office/drawing/2014/main" val="2620842750"/>
                  </a:ext>
                </a:extLst>
              </a:tr>
              <a:tr h="370840">
                <a:tc>
                  <a:txBody>
                    <a:bodyPr/>
                    <a:lstStyle/>
                    <a:p>
                      <a:r>
                        <a:rPr lang="en-GB" sz="1700" dirty="0"/>
                        <a:t>Description of Placement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Lincolnshire is a large rural and coastal county - the 4</a:t>
                      </a:r>
                      <a:r>
                        <a:rPr lang="en-US" sz="1700" baseline="30000" dirty="0"/>
                        <a:t>th</a:t>
                      </a:r>
                      <a:r>
                        <a:rPr lang="en-US" sz="1700" dirty="0"/>
                        <a:t> largest in England. The resident population </a:t>
                      </a:r>
                      <a:r>
                        <a:rPr lang="en-GB" sz="1700" dirty="0"/>
                        <a:t>is 768,400 (Census, 2021) and the GP registered population is 816,350 (ICS Joined Intelligence dataset 2024). The population is diverse, but there is a significant focus on health inequalities as many of our coastal areas (as well as pockets in Gainsborough, Lincoln and Boston) are among the most deprived in England. The population is older than the England average, with 23% of the population currently aged 65 and over, and this expected to increase to 41% by 2043. 89.2% of the population is white British and the dominant ethnic minority group is Eastern European migrants who are concentrated around Boston and in parts of Lincoln.</a:t>
                      </a:r>
                    </a:p>
                  </a:txBody>
                  <a:tcPr/>
                </a:tc>
                <a:extLst>
                  <a:ext uri="{0D108BD9-81ED-4DB2-BD59-A6C34878D82A}">
                    <a16:rowId xmlns:a16="http://schemas.microsoft.com/office/drawing/2014/main" val="1326194320"/>
                  </a:ext>
                </a:extLst>
              </a:tr>
            </a:tbl>
          </a:graphicData>
        </a:graphic>
      </p:graphicFrame>
      <p:pic>
        <p:nvPicPr>
          <p:cNvPr id="3" name="Picture 2">
            <a:extLst>
              <a:ext uri="{FF2B5EF4-FFF2-40B4-BE49-F238E27FC236}">
                <a16:creationId xmlns:a16="http://schemas.microsoft.com/office/drawing/2014/main" id="{C0C8E7B5-298E-61FD-DBA6-F3E16E3D917A}"/>
              </a:ext>
            </a:extLst>
          </p:cNvPr>
          <p:cNvPicPr>
            <a:picLocks noChangeAspect="1"/>
          </p:cNvPicPr>
          <p:nvPr/>
        </p:nvPicPr>
        <p:blipFill>
          <a:blip r:embed="rId2"/>
          <a:stretch>
            <a:fillRect/>
          </a:stretch>
        </p:blipFill>
        <p:spPr>
          <a:xfrm>
            <a:off x="9400409" y="1280892"/>
            <a:ext cx="2293176" cy="3418476"/>
          </a:xfrm>
          <a:prstGeom prst="rect">
            <a:avLst/>
          </a:prstGeom>
        </p:spPr>
      </p:pic>
      <p:pic>
        <p:nvPicPr>
          <p:cNvPr id="5" name="Picture 4">
            <a:extLst>
              <a:ext uri="{FF2B5EF4-FFF2-40B4-BE49-F238E27FC236}">
                <a16:creationId xmlns:a16="http://schemas.microsoft.com/office/drawing/2014/main" id="{16038946-BE63-0BEA-0C21-B6EFBC04EF4B}"/>
              </a:ext>
            </a:extLst>
          </p:cNvPr>
          <p:cNvPicPr>
            <a:picLocks noChangeAspect="1"/>
          </p:cNvPicPr>
          <p:nvPr/>
        </p:nvPicPr>
        <p:blipFill>
          <a:blip r:embed="rId3"/>
          <a:stretch>
            <a:fillRect/>
          </a:stretch>
        </p:blipFill>
        <p:spPr>
          <a:xfrm>
            <a:off x="9212614" y="4703975"/>
            <a:ext cx="2701726" cy="1798425"/>
          </a:xfrm>
          <a:prstGeom prst="rect">
            <a:avLst/>
          </a:prstGeom>
        </p:spPr>
      </p:pic>
      <p:pic>
        <p:nvPicPr>
          <p:cNvPr id="4" name="Picture 3" descr="Lincolnshire (England)">
            <a:extLst>
              <a:ext uri="{FF2B5EF4-FFF2-40B4-BE49-F238E27FC236}">
                <a16:creationId xmlns:a16="http://schemas.microsoft.com/office/drawing/2014/main" id="{A911163F-0818-1E05-335D-372ABDA6B811}"/>
              </a:ext>
            </a:extLst>
          </p:cNvPr>
          <p:cNvPicPr>
            <a:picLocks noChangeAspect="1"/>
          </p:cNvPicPr>
          <p:nvPr/>
        </p:nvPicPr>
        <p:blipFill>
          <a:blip r:embed="rId4"/>
          <a:stretch>
            <a:fillRect/>
          </a:stretch>
        </p:blipFill>
        <p:spPr>
          <a:xfrm>
            <a:off x="6739180" y="99894"/>
            <a:ext cx="2291166" cy="1362957"/>
          </a:xfrm>
          <a:prstGeom prst="rect">
            <a:avLst/>
          </a:prstGeom>
        </p:spPr>
      </p:pic>
    </p:spTree>
    <p:extLst>
      <p:ext uri="{BB962C8B-B14F-4D97-AF65-F5344CB8AC3E}">
        <p14:creationId xmlns:p14="http://schemas.microsoft.com/office/powerpoint/2010/main" val="303989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D348-37A7-68DC-D624-052B085CB6CB}"/>
              </a:ext>
            </a:extLst>
          </p:cNvPr>
          <p:cNvSpPr>
            <a:spLocks noGrp="1"/>
          </p:cNvSpPr>
          <p:nvPr>
            <p:ph type="title"/>
          </p:nvPr>
        </p:nvSpPr>
        <p:spPr>
          <a:xfrm>
            <a:off x="404567" y="148308"/>
            <a:ext cx="10515600" cy="1325563"/>
          </a:xfrm>
        </p:spPr>
        <p:txBody>
          <a:bodyPr/>
          <a:lstStyle/>
          <a:p>
            <a:r>
              <a:rPr lang="en-GB" dirty="0"/>
              <a:t>Lincolnshire County Council  </a:t>
            </a:r>
          </a:p>
        </p:txBody>
      </p:sp>
      <p:graphicFrame>
        <p:nvGraphicFramePr>
          <p:cNvPr id="8" name="Table 8">
            <a:extLst>
              <a:ext uri="{FF2B5EF4-FFF2-40B4-BE49-F238E27FC236}">
                <a16:creationId xmlns:a16="http://schemas.microsoft.com/office/drawing/2014/main" id="{9FCA725E-33EB-C26B-2D94-6E908EDBDC9E}"/>
              </a:ext>
            </a:extLst>
          </p:cNvPr>
          <p:cNvGraphicFramePr>
            <a:graphicFrameLocks noGrp="1"/>
          </p:cNvGraphicFramePr>
          <p:nvPr>
            <p:ph sz="half" idx="2"/>
          </p:nvPr>
        </p:nvGraphicFramePr>
        <p:xfrm>
          <a:off x="328135" y="1473871"/>
          <a:ext cx="8749877" cy="5059680"/>
        </p:xfrm>
        <a:graphic>
          <a:graphicData uri="http://schemas.openxmlformats.org/drawingml/2006/table">
            <a:tbl>
              <a:tblPr firstRow="1" bandRow="1">
                <a:tableStyleId>{69CF1AB2-1976-4502-BF36-3FF5EA218861}</a:tableStyleId>
              </a:tblPr>
              <a:tblGrid>
                <a:gridCol w="2027159">
                  <a:extLst>
                    <a:ext uri="{9D8B030D-6E8A-4147-A177-3AD203B41FA5}">
                      <a16:colId xmlns:a16="http://schemas.microsoft.com/office/drawing/2014/main" val="1286746484"/>
                    </a:ext>
                  </a:extLst>
                </a:gridCol>
                <a:gridCol w="6722718">
                  <a:extLst>
                    <a:ext uri="{9D8B030D-6E8A-4147-A177-3AD203B41FA5}">
                      <a16:colId xmlns:a16="http://schemas.microsoft.com/office/drawing/2014/main" val="382909205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t>Description of Placement Continued</a:t>
                      </a:r>
                    </a:p>
                    <a:p>
                      <a:endParaRPr lang="en-GB" sz="16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kern="1200" dirty="0">
                          <a:solidFill>
                            <a:schemeClr val="dk1"/>
                          </a:solidFill>
                          <a:effectLst/>
                          <a:latin typeface="+mn-lt"/>
                          <a:ea typeface="+mn-ea"/>
                          <a:cs typeface="+mn-cs"/>
                        </a:rPr>
                        <a:t>The Public Health team in Lincolnshire is relatively large and we work closely with other parts of the Council as well as District colleagues, local NHS providers and the Integrated Care Board, criminal justice partners, the University of Lincoln and the local Voluntary, Community, Faith and Social Enterprise sector. Lincolnshire is of interest because it is one of few co-terminus areas across England (where all major agencies cover the same geography).</a:t>
                      </a:r>
                      <a:endParaRPr lang="en-GB" sz="1600" b="0" dirty="0"/>
                    </a:p>
                  </a:txBody>
                  <a:tcPr/>
                </a:tc>
                <a:extLst>
                  <a:ext uri="{0D108BD9-81ED-4DB2-BD59-A6C34878D82A}">
                    <a16:rowId xmlns:a16="http://schemas.microsoft.com/office/drawing/2014/main" val="3159502742"/>
                  </a:ext>
                </a:extLst>
              </a:tr>
              <a:tr h="370840">
                <a:tc>
                  <a:txBody>
                    <a:bodyPr/>
                    <a:lstStyle/>
                    <a:p>
                      <a:r>
                        <a:rPr lang="en-GB" sz="1600" b="0" dirty="0"/>
                        <a:t>About the Team </a:t>
                      </a:r>
                    </a:p>
                  </a:txBody>
                  <a:tcPr/>
                </a:tc>
                <a:tc>
                  <a:txBody>
                    <a:bodyPr/>
                    <a:lstStyle/>
                    <a:p>
                      <a:r>
                        <a:rPr lang="en-US" sz="1600" b="0" i="0" kern="1200" dirty="0">
                          <a:solidFill>
                            <a:schemeClr val="dk1"/>
                          </a:solidFill>
                          <a:effectLst/>
                          <a:latin typeface="+mn-lt"/>
                          <a:ea typeface="+mn-ea"/>
                          <a:cs typeface="+mn-cs"/>
                        </a:rPr>
                        <a:t>The Public Health team at LCC are an enthusiastic, caring and hard working group of people who are passionate about making life better and helping others. The team offers a collaborative working environment, and with over 80 team members with a range of interests, backgrounds and experiences you are bound to find both people with similar interests and people from whom you can learn more about new areas of practice.</a:t>
                      </a:r>
                    </a:p>
                    <a:p>
                      <a:endParaRPr lang="en-US" sz="1600" b="0" i="0" kern="1200" dirty="0">
                        <a:solidFill>
                          <a:schemeClr val="dk1"/>
                        </a:solidFill>
                        <a:effectLst/>
                        <a:latin typeface="+mn-lt"/>
                        <a:ea typeface="+mn-ea"/>
                        <a:cs typeface="+mn-cs"/>
                      </a:endParaRPr>
                    </a:p>
                    <a:p>
                      <a:r>
                        <a:rPr lang="en-US" sz="1600" b="0" i="0" kern="1200" dirty="0">
                          <a:solidFill>
                            <a:schemeClr val="dk1"/>
                          </a:solidFill>
                          <a:effectLst/>
                          <a:latin typeface="+mn-lt"/>
                          <a:ea typeface="+mn-ea"/>
                          <a:cs typeface="+mn-cs"/>
                        </a:rPr>
                        <a:t>Our team works in 6 broad portfolios: 1) Prevention and Health Inequalities (led by Andy Fox), 2) Health Protection, 3) Health and Care Systems, Partnerships and Pathways (led by Tony McGinty), 4) Wider Determinants (led by Anne-Marie Scott), 5) Public Mental Health, and 6) Intelligence, Research and Innovation (led by Lucy Gavens). Our Director of Public Health is Derek Ward.</a:t>
                      </a:r>
                    </a:p>
                  </a:txBody>
                  <a:tcPr/>
                </a:tc>
                <a:extLst>
                  <a:ext uri="{0D108BD9-81ED-4DB2-BD59-A6C34878D82A}">
                    <a16:rowId xmlns:a16="http://schemas.microsoft.com/office/drawing/2014/main" val="1326194320"/>
                  </a:ext>
                </a:extLst>
              </a:tr>
            </a:tbl>
          </a:graphicData>
        </a:graphic>
      </p:graphicFrame>
      <p:pic>
        <p:nvPicPr>
          <p:cNvPr id="4" name="Picture 3">
            <a:extLst>
              <a:ext uri="{FF2B5EF4-FFF2-40B4-BE49-F238E27FC236}">
                <a16:creationId xmlns:a16="http://schemas.microsoft.com/office/drawing/2014/main" id="{2229DC03-E661-3C3E-B6C8-3B2AB70DA255}"/>
              </a:ext>
            </a:extLst>
          </p:cNvPr>
          <p:cNvPicPr>
            <a:picLocks noChangeAspect="1"/>
          </p:cNvPicPr>
          <p:nvPr/>
        </p:nvPicPr>
        <p:blipFill>
          <a:blip r:embed="rId2"/>
          <a:stretch>
            <a:fillRect/>
          </a:stretch>
        </p:blipFill>
        <p:spPr>
          <a:xfrm>
            <a:off x="9275975" y="4062387"/>
            <a:ext cx="2587890" cy="2471164"/>
          </a:xfrm>
          <a:prstGeom prst="rect">
            <a:avLst/>
          </a:prstGeom>
        </p:spPr>
      </p:pic>
      <p:pic>
        <p:nvPicPr>
          <p:cNvPr id="2050" name="Picture 2" descr="19 things to do in Boston, Lincolnshire (2024 guide) - Lincoln and Beyond">
            <a:extLst>
              <a:ext uri="{FF2B5EF4-FFF2-40B4-BE49-F238E27FC236}">
                <a16:creationId xmlns:a16="http://schemas.microsoft.com/office/drawing/2014/main" id="{F4A78A7E-72B3-E99F-6E14-08B76D133FE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43" r="11986"/>
          <a:stretch/>
        </p:blipFill>
        <p:spPr bwMode="auto">
          <a:xfrm>
            <a:off x="9275975" y="1459972"/>
            <a:ext cx="2587890" cy="2287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incolnshire (England)">
            <a:extLst>
              <a:ext uri="{FF2B5EF4-FFF2-40B4-BE49-F238E27FC236}">
                <a16:creationId xmlns:a16="http://schemas.microsoft.com/office/drawing/2014/main" id="{91EFFA79-2BA9-E619-D174-769681E6F44B}"/>
              </a:ext>
            </a:extLst>
          </p:cNvPr>
          <p:cNvPicPr>
            <a:picLocks noChangeAspect="1"/>
          </p:cNvPicPr>
          <p:nvPr/>
        </p:nvPicPr>
        <p:blipFill>
          <a:blip r:embed="rId4"/>
          <a:stretch>
            <a:fillRect/>
          </a:stretch>
        </p:blipFill>
        <p:spPr>
          <a:xfrm>
            <a:off x="6739180" y="99894"/>
            <a:ext cx="2291166" cy="1362957"/>
          </a:xfrm>
          <a:prstGeom prst="rect">
            <a:avLst/>
          </a:prstGeom>
        </p:spPr>
      </p:pic>
    </p:spTree>
    <p:extLst>
      <p:ext uri="{BB962C8B-B14F-4D97-AF65-F5344CB8AC3E}">
        <p14:creationId xmlns:p14="http://schemas.microsoft.com/office/powerpoint/2010/main" val="313356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55D666F-6E81-51B0-8197-E8E6DFAFC36F}"/>
              </a:ext>
            </a:extLst>
          </p:cNvPr>
          <p:cNvGraphicFramePr>
            <a:graphicFrameLocks noGrp="1"/>
          </p:cNvGraphicFramePr>
          <p:nvPr>
            <p:ph sz="half" idx="1"/>
          </p:nvPr>
        </p:nvGraphicFramePr>
        <p:xfrm>
          <a:off x="519259" y="1681498"/>
          <a:ext cx="7342696" cy="4587240"/>
        </p:xfrm>
        <a:graphic>
          <a:graphicData uri="http://schemas.openxmlformats.org/drawingml/2006/table">
            <a:tbl>
              <a:tblPr firstRow="1" bandRow="1">
                <a:tableStyleId>{69CF1AB2-1976-4502-BF36-3FF5EA218861}</a:tableStyleId>
              </a:tblPr>
              <a:tblGrid>
                <a:gridCol w="1701145">
                  <a:extLst>
                    <a:ext uri="{9D8B030D-6E8A-4147-A177-3AD203B41FA5}">
                      <a16:colId xmlns:a16="http://schemas.microsoft.com/office/drawing/2014/main" val="3785576937"/>
                    </a:ext>
                  </a:extLst>
                </a:gridCol>
                <a:gridCol w="5641551">
                  <a:extLst>
                    <a:ext uri="{9D8B030D-6E8A-4147-A177-3AD203B41FA5}">
                      <a16:colId xmlns:a16="http://schemas.microsoft.com/office/drawing/2014/main" val="1867399682"/>
                    </a:ext>
                  </a:extLst>
                </a:gridCol>
              </a:tblGrid>
              <a:tr h="370840">
                <a:tc>
                  <a:txBody>
                    <a:bodyPr/>
                    <a:lstStyle/>
                    <a:p>
                      <a:r>
                        <a:rPr lang="en-GB" sz="1700" b="0" dirty="0"/>
                        <a:t>What’s different about this placement </a:t>
                      </a:r>
                    </a:p>
                  </a:txBody>
                  <a:tcPr/>
                </a:tc>
                <a:tc>
                  <a:txBody>
                    <a:bodyPr/>
                    <a:lstStyle/>
                    <a:p>
                      <a:r>
                        <a:rPr lang="en-US" sz="1700" b="0" dirty="0"/>
                        <a:t>Lincolnshire has several areas of strength which makes it stand apart from other places, including:</a:t>
                      </a:r>
                    </a:p>
                    <a:p>
                      <a:pPr marL="285750" indent="-285750">
                        <a:buFont typeface="Arial" panose="020B0604020202020204" pitchFamily="34" charset="0"/>
                        <a:buChar char="•"/>
                      </a:pPr>
                      <a:r>
                        <a:rPr lang="en-US" sz="1700" b="0" dirty="0"/>
                        <a:t>Our Health Protection Team, who provide a range of support to local organisations including infection prevention control, vaccination advice, clinical governance and much more.</a:t>
                      </a:r>
                    </a:p>
                    <a:p>
                      <a:pPr marL="285750" indent="-285750">
                        <a:buFont typeface="Arial" panose="020B0604020202020204" pitchFamily="34" charset="0"/>
                        <a:buChar char="•"/>
                      </a:pPr>
                      <a:r>
                        <a:rPr lang="en-US" sz="1700" b="0" dirty="0"/>
                        <a:t>A strong relationship with the Integrated Care Board across several areas including Mental Health, Dementia, Learning Disability and Autism, and Prevention and Health Inequalities.</a:t>
                      </a:r>
                    </a:p>
                    <a:p>
                      <a:pPr marL="285750" indent="-285750">
                        <a:buFont typeface="Arial" panose="020B0604020202020204" pitchFamily="34" charset="0"/>
                        <a:buChar char="•"/>
                      </a:pPr>
                      <a:r>
                        <a:rPr lang="en-US" sz="1700" b="0" dirty="0"/>
                        <a:t>Access to an advanced linked dataset for our GP registered population, enabling advanced analytics to guide population health activity and design targeted interventions to improve health outcomes and reduce health inequalities.</a:t>
                      </a:r>
                      <a:endParaRPr lang="en-GB" sz="1700" b="0" dirty="0"/>
                    </a:p>
                  </a:txBody>
                  <a:tcPr/>
                </a:tc>
                <a:extLst>
                  <a:ext uri="{0D108BD9-81ED-4DB2-BD59-A6C34878D82A}">
                    <a16:rowId xmlns:a16="http://schemas.microsoft.com/office/drawing/2014/main" val="2929572216"/>
                  </a:ext>
                </a:extLst>
              </a:tr>
              <a:tr h="370840">
                <a:tc>
                  <a:txBody>
                    <a:bodyPr/>
                    <a:lstStyle/>
                    <a:p>
                      <a:r>
                        <a:rPr lang="en-US" sz="1700" b="0" dirty="0"/>
                        <a:t>Website Links</a:t>
                      </a:r>
                      <a:endParaRPr lang="en-GB" sz="1700" b="0" dirty="0"/>
                    </a:p>
                  </a:txBody>
                  <a:tcPr/>
                </a:tc>
                <a:tc>
                  <a:txBody>
                    <a:bodyPr/>
                    <a:lstStyle/>
                    <a:p>
                      <a:r>
                        <a:rPr lang="en-US" sz="1700" b="0" dirty="0"/>
                        <a:t>Learn more about Lincolnshire and our work through the </a:t>
                      </a:r>
                      <a:r>
                        <a:rPr lang="en-US" sz="1700" b="0" dirty="0">
                          <a:hlinkClick r:id="rId2"/>
                        </a:rPr>
                        <a:t>Lincolnshire Health Intelligence Hub</a:t>
                      </a:r>
                      <a:r>
                        <a:rPr lang="en-US" sz="1700" b="0" dirty="0"/>
                        <a:t>. </a:t>
                      </a:r>
                      <a:endParaRPr lang="en-GB" sz="1700" b="0" dirty="0"/>
                    </a:p>
                  </a:txBody>
                  <a:tcPr/>
                </a:tc>
                <a:extLst>
                  <a:ext uri="{0D108BD9-81ED-4DB2-BD59-A6C34878D82A}">
                    <a16:rowId xmlns:a16="http://schemas.microsoft.com/office/drawing/2014/main" val="621633026"/>
                  </a:ext>
                </a:extLst>
              </a:tr>
            </a:tbl>
          </a:graphicData>
        </a:graphic>
      </p:graphicFrame>
      <p:sp>
        <p:nvSpPr>
          <p:cNvPr id="7" name="Title 1">
            <a:extLst>
              <a:ext uri="{FF2B5EF4-FFF2-40B4-BE49-F238E27FC236}">
                <a16:creationId xmlns:a16="http://schemas.microsoft.com/office/drawing/2014/main" id="{CE5548CF-C77D-536A-F5EF-C5A99698F6C5}"/>
              </a:ext>
            </a:extLst>
          </p:cNvPr>
          <p:cNvSpPr txBox="1">
            <a:spLocks/>
          </p:cNvSpPr>
          <p:nvPr/>
        </p:nvSpPr>
        <p:spPr>
          <a:xfrm>
            <a:off x="519259" y="1970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Lincolnshire County Council  </a:t>
            </a:r>
          </a:p>
        </p:txBody>
      </p:sp>
      <p:pic>
        <p:nvPicPr>
          <p:cNvPr id="9" name="Picture 8">
            <a:extLst>
              <a:ext uri="{FF2B5EF4-FFF2-40B4-BE49-F238E27FC236}">
                <a16:creationId xmlns:a16="http://schemas.microsoft.com/office/drawing/2014/main" id="{CC05ED40-DDE6-41C8-48E1-C736AC4A3F8F}"/>
              </a:ext>
            </a:extLst>
          </p:cNvPr>
          <p:cNvPicPr>
            <a:picLocks noChangeAspect="1"/>
          </p:cNvPicPr>
          <p:nvPr/>
        </p:nvPicPr>
        <p:blipFill>
          <a:blip r:embed="rId3"/>
          <a:stretch>
            <a:fillRect/>
          </a:stretch>
        </p:blipFill>
        <p:spPr>
          <a:xfrm>
            <a:off x="8146181" y="3975118"/>
            <a:ext cx="3545414" cy="2351988"/>
          </a:xfrm>
          <a:prstGeom prst="rect">
            <a:avLst/>
          </a:prstGeom>
        </p:spPr>
      </p:pic>
      <p:pic>
        <p:nvPicPr>
          <p:cNvPr id="1026" name="Picture 2">
            <a:extLst>
              <a:ext uri="{FF2B5EF4-FFF2-40B4-BE49-F238E27FC236}">
                <a16:creationId xmlns:a16="http://schemas.microsoft.com/office/drawing/2014/main" id="{EE54D68B-6278-39F7-8FD0-1067C149A5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339"/>
          <a:stretch/>
        </p:blipFill>
        <p:spPr bwMode="auto">
          <a:xfrm>
            <a:off x="8146181" y="1574556"/>
            <a:ext cx="3545414" cy="20975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incolnshire (England)">
            <a:extLst>
              <a:ext uri="{FF2B5EF4-FFF2-40B4-BE49-F238E27FC236}">
                <a16:creationId xmlns:a16="http://schemas.microsoft.com/office/drawing/2014/main" id="{2B1576C9-2129-4570-8703-9609AFD9BEE2}"/>
              </a:ext>
            </a:extLst>
          </p:cNvPr>
          <p:cNvPicPr>
            <a:picLocks noChangeAspect="1"/>
          </p:cNvPicPr>
          <p:nvPr/>
        </p:nvPicPr>
        <p:blipFill>
          <a:blip r:embed="rId5"/>
          <a:stretch>
            <a:fillRect/>
          </a:stretch>
        </p:blipFill>
        <p:spPr>
          <a:xfrm>
            <a:off x="6739180" y="99894"/>
            <a:ext cx="2291166" cy="1362957"/>
          </a:xfrm>
          <a:prstGeom prst="rect">
            <a:avLst/>
          </a:prstGeom>
        </p:spPr>
      </p:pic>
    </p:spTree>
    <p:extLst>
      <p:ext uri="{BB962C8B-B14F-4D97-AF65-F5344CB8AC3E}">
        <p14:creationId xmlns:p14="http://schemas.microsoft.com/office/powerpoint/2010/main" val="670192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85C2-C8AE-DFBB-7D8F-F533B5669188}"/>
              </a:ext>
            </a:extLst>
          </p:cNvPr>
          <p:cNvSpPr>
            <a:spLocks noGrp="1"/>
          </p:cNvSpPr>
          <p:nvPr>
            <p:ph type="title"/>
          </p:nvPr>
        </p:nvSpPr>
        <p:spPr/>
        <p:txBody>
          <a:bodyPr/>
          <a:lstStyle/>
          <a:p>
            <a:r>
              <a:rPr lang="en-GB"/>
              <a:t>Introduction </a:t>
            </a:r>
          </a:p>
        </p:txBody>
      </p:sp>
      <p:sp>
        <p:nvSpPr>
          <p:cNvPr id="3" name="Text Placeholder 2">
            <a:extLst>
              <a:ext uri="{FF2B5EF4-FFF2-40B4-BE49-F238E27FC236}">
                <a16:creationId xmlns:a16="http://schemas.microsoft.com/office/drawing/2014/main" id="{2664D277-B7F8-13E5-B48B-B5833FF72820}"/>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65852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D348-37A7-68DC-D624-052B085CB6CB}"/>
              </a:ext>
            </a:extLst>
          </p:cNvPr>
          <p:cNvSpPr>
            <a:spLocks noGrp="1"/>
          </p:cNvSpPr>
          <p:nvPr>
            <p:ph type="title"/>
          </p:nvPr>
        </p:nvSpPr>
        <p:spPr>
          <a:xfrm>
            <a:off x="567668" y="131964"/>
            <a:ext cx="10515600" cy="1067750"/>
          </a:xfrm>
        </p:spPr>
        <p:txBody>
          <a:bodyPr/>
          <a:lstStyle/>
          <a:p>
            <a:r>
              <a:rPr lang="en-GB" cap="none" dirty="0">
                <a:cs typeface="Calibri Light"/>
              </a:rPr>
              <a:t>North Northamptonshire Council</a:t>
            </a:r>
            <a:endParaRPr lang="en-GB" dirty="0">
              <a:cs typeface="Calibri Light"/>
            </a:endParaRPr>
          </a:p>
        </p:txBody>
      </p:sp>
      <p:graphicFrame>
        <p:nvGraphicFramePr>
          <p:cNvPr id="8" name="Table 8">
            <a:extLst>
              <a:ext uri="{FF2B5EF4-FFF2-40B4-BE49-F238E27FC236}">
                <a16:creationId xmlns:a16="http://schemas.microsoft.com/office/drawing/2014/main" id="{9FCA725E-33EB-C26B-2D94-6E908EDBDC9E}"/>
              </a:ext>
            </a:extLst>
          </p:cNvPr>
          <p:cNvGraphicFramePr>
            <a:graphicFrameLocks noGrp="1"/>
          </p:cNvGraphicFramePr>
          <p:nvPr>
            <p:ph sz="half" idx="2"/>
            <p:extLst>
              <p:ext uri="{D42A27DB-BD31-4B8C-83A1-F6EECF244321}">
                <p14:modId xmlns:p14="http://schemas.microsoft.com/office/powerpoint/2010/main" val="1742208657"/>
              </p:ext>
            </p:extLst>
          </p:nvPr>
        </p:nvGraphicFramePr>
        <p:xfrm>
          <a:off x="567668" y="1206910"/>
          <a:ext cx="11137658" cy="5378872"/>
        </p:xfrm>
        <a:graphic>
          <a:graphicData uri="http://schemas.openxmlformats.org/drawingml/2006/table">
            <a:tbl>
              <a:tblPr firstRow="1" bandRow="1">
                <a:tableStyleId>{69CF1AB2-1976-4502-BF36-3FF5EA218861}</a:tableStyleId>
              </a:tblPr>
              <a:tblGrid>
                <a:gridCol w="2506897">
                  <a:extLst>
                    <a:ext uri="{9D8B030D-6E8A-4147-A177-3AD203B41FA5}">
                      <a16:colId xmlns:a16="http://schemas.microsoft.com/office/drawing/2014/main" val="1286746484"/>
                    </a:ext>
                  </a:extLst>
                </a:gridCol>
                <a:gridCol w="8630761">
                  <a:extLst>
                    <a:ext uri="{9D8B030D-6E8A-4147-A177-3AD203B41FA5}">
                      <a16:colId xmlns:a16="http://schemas.microsoft.com/office/drawing/2014/main" val="3829092058"/>
                    </a:ext>
                  </a:extLst>
                </a:gridCol>
              </a:tblGrid>
              <a:tr h="415078">
                <a:tc>
                  <a:txBody>
                    <a:bodyPr/>
                    <a:lstStyle/>
                    <a:p>
                      <a:r>
                        <a:rPr lang="en-GB" sz="1700" dirty="0"/>
                        <a:t>Name of Organisation</a:t>
                      </a:r>
                    </a:p>
                  </a:txBody>
                  <a:tcPr anchor="ctr"/>
                </a:tc>
                <a:tc>
                  <a:txBody>
                    <a:bodyPr/>
                    <a:lstStyle/>
                    <a:p>
                      <a:r>
                        <a:rPr lang="en-GB" sz="1700" dirty="0"/>
                        <a:t>North Northamptonshire Council</a:t>
                      </a:r>
                    </a:p>
                  </a:txBody>
                  <a:tcPr anchor="ctr"/>
                </a:tc>
                <a:extLst>
                  <a:ext uri="{0D108BD9-81ED-4DB2-BD59-A6C34878D82A}">
                    <a16:rowId xmlns:a16="http://schemas.microsoft.com/office/drawing/2014/main" val="1022953957"/>
                  </a:ext>
                </a:extLst>
              </a:tr>
              <a:tr h="415078">
                <a:tc>
                  <a:txBody>
                    <a:bodyPr/>
                    <a:lstStyle/>
                    <a:p>
                      <a:r>
                        <a:rPr lang="en-GB" sz="1700" dirty="0"/>
                        <a:t>Training Network </a:t>
                      </a:r>
                    </a:p>
                  </a:txBody>
                  <a:tcPr/>
                </a:tc>
                <a:tc>
                  <a:txBody>
                    <a:bodyPr/>
                    <a:lstStyle/>
                    <a:p>
                      <a:r>
                        <a:rPr lang="en-GB" sz="1700" dirty="0"/>
                        <a:t>Northamptonshire </a:t>
                      </a:r>
                    </a:p>
                  </a:txBody>
                  <a:tcPr/>
                </a:tc>
                <a:extLst>
                  <a:ext uri="{0D108BD9-81ED-4DB2-BD59-A6C34878D82A}">
                    <a16:rowId xmlns:a16="http://schemas.microsoft.com/office/drawing/2014/main" val="3838453788"/>
                  </a:ext>
                </a:extLst>
              </a:tr>
              <a:tr h="415078">
                <a:tc>
                  <a:txBody>
                    <a:bodyPr/>
                    <a:lstStyle/>
                    <a:p>
                      <a:r>
                        <a:rPr lang="en-GB" sz="1700" dirty="0"/>
                        <a:t>Base Address</a:t>
                      </a:r>
                    </a:p>
                  </a:txBody>
                  <a:tcPr/>
                </a:tc>
                <a:tc>
                  <a:txBody>
                    <a:bodyPr/>
                    <a:lstStyle/>
                    <a:p>
                      <a:pPr marL="0" marR="0" lvl="0" indent="0" algn="l">
                        <a:lnSpc>
                          <a:spcPct val="100000"/>
                        </a:lnSpc>
                        <a:spcBef>
                          <a:spcPts val="0"/>
                        </a:spcBef>
                        <a:spcAft>
                          <a:spcPts val="0"/>
                        </a:spcAft>
                        <a:buNone/>
                      </a:pPr>
                      <a:r>
                        <a:rPr lang="en-GB" sz="1400" b="0" i="0" u="none" strike="noStrike" noProof="0" dirty="0">
                          <a:solidFill>
                            <a:schemeClr val="tx2"/>
                          </a:solidFill>
                          <a:latin typeface="Calibri"/>
                        </a:rPr>
                        <a:t>Sheerness House, 41 Meadow Road, Kettering, NN16 8TL</a:t>
                      </a:r>
                      <a:endParaRPr lang="en-US" dirty="0">
                        <a:solidFill>
                          <a:schemeClr val="tx2"/>
                        </a:solidFill>
                      </a:endParaRPr>
                    </a:p>
                  </a:txBody>
                  <a:tcPr/>
                </a:tc>
                <a:extLst>
                  <a:ext uri="{0D108BD9-81ED-4DB2-BD59-A6C34878D82A}">
                    <a16:rowId xmlns:a16="http://schemas.microsoft.com/office/drawing/2014/main" val="2159225467"/>
                  </a:ext>
                </a:extLst>
              </a:tr>
              <a:tr h="415078">
                <a:tc>
                  <a:txBody>
                    <a:bodyPr/>
                    <a:lstStyle/>
                    <a:p>
                      <a:r>
                        <a:rPr lang="en-GB" sz="1700" dirty="0"/>
                        <a:t>Working arrangements </a:t>
                      </a:r>
                    </a:p>
                  </a:txBody>
                  <a:tcPr/>
                </a:tc>
                <a:tc>
                  <a:txBody>
                    <a:bodyPr/>
                    <a:lstStyle/>
                    <a:p>
                      <a:r>
                        <a:rPr lang="en-GB" sz="1700" dirty="0"/>
                        <a:t>Hybrid (office and home)</a:t>
                      </a:r>
                    </a:p>
                  </a:txBody>
                  <a:tcPr/>
                </a:tc>
                <a:extLst>
                  <a:ext uri="{0D108BD9-81ED-4DB2-BD59-A6C34878D82A}">
                    <a16:rowId xmlns:a16="http://schemas.microsoft.com/office/drawing/2014/main" val="2620842750"/>
                  </a:ext>
                </a:extLst>
              </a:tr>
              <a:tr h="3249051">
                <a:tc>
                  <a:txBody>
                    <a:bodyPr/>
                    <a:lstStyle/>
                    <a:p>
                      <a:r>
                        <a:rPr lang="en-GB" sz="1700" dirty="0"/>
                        <a:t>Description of Placement</a:t>
                      </a:r>
                    </a:p>
                  </a:txBody>
                  <a:tcPr/>
                </a:tc>
                <a:tc>
                  <a:txBody>
                    <a:bodyPr/>
                    <a:lstStyle/>
                    <a:p>
                      <a:pPr lvl="0" algn="l">
                        <a:lnSpc>
                          <a:spcPct val="100000"/>
                        </a:lnSpc>
                        <a:spcBef>
                          <a:spcPts val="0"/>
                        </a:spcBef>
                        <a:spcAft>
                          <a:spcPts val="0"/>
                        </a:spcAft>
                        <a:buNone/>
                      </a:pPr>
                      <a:r>
                        <a:rPr lang="en-US" sz="1700" b="0" i="0" u="none" strike="noStrike" noProof="0" dirty="0">
                          <a:solidFill>
                            <a:srgbClr val="000000"/>
                          </a:solidFill>
                          <a:latin typeface="Times New Roman"/>
                        </a:rPr>
                        <a:t>North Northamptonshire Council was created in 2021 when four district councils and half of  the former  Northamptonshire County Council merged to become one of the largest unitary councils in England. Our vision is that everyone has the best opportunities and thrives, including living active and fulfilled lives.</a:t>
                      </a:r>
                      <a:endParaRPr lang="en-US" dirty="0"/>
                    </a:p>
                    <a:p>
                      <a:pPr lvl="0" algn="l">
                        <a:lnSpc>
                          <a:spcPct val="100000"/>
                        </a:lnSpc>
                        <a:spcBef>
                          <a:spcPts val="0"/>
                        </a:spcBef>
                        <a:spcAft>
                          <a:spcPts val="0"/>
                        </a:spcAft>
                        <a:buNone/>
                      </a:pPr>
                      <a:r>
                        <a:rPr lang="en-US" sz="1700" b="0" i="0" u="none" strike="noStrike" noProof="0" dirty="0">
                          <a:solidFill>
                            <a:srgbClr val="000000"/>
                          </a:solidFill>
                          <a:latin typeface="Times New Roman"/>
                        </a:rPr>
                        <a:t>In 2021, our population was 359,500, a 13.5%  increase since 2011. Our most significant population growth is in those aged over 65, who make up 30% of our population. We are becoming a more diverse population in the 2021 census 80% of our residents said they were born in England. Our most deprived areas are in Corby, Kettering and Wellingborough. Whilst East Northamptonshire is more affluent overall, some residents experience rural isolation and fuel poverty. We are committed to collaborative working to improve health and reduce health inequality.  We work closely with colleagues in West Northamptonshire Council and across the health and care system, so registrars based with us have the opportunity  to contribute to systemwide work from early training. </a:t>
                      </a:r>
                      <a:endParaRPr lang="en-US" dirty="0"/>
                    </a:p>
                    <a:p>
                      <a:pPr lvl="0" algn="l">
                        <a:lnSpc>
                          <a:spcPct val="100000"/>
                        </a:lnSpc>
                        <a:spcBef>
                          <a:spcPts val="0"/>
                        </a:spcBef>
                        <a:spcAft>
                          <a:spcPts val="0"/>
                        </a:spcAft>
                        <a:buNone/>
                      </a:pPr>
                      <a:endParaRPr lang="en-US" sz="1700" b="0" i="0" u="none" strike="noStrike" noProof="0" dirty="0">
                        <a:solidFill>
                          <a:srgbClr val="000000"/>
                        </a:solidFill>
                        <a:latin typeface="Times New Roman"/>
                      </a:endParaRPr>
                    </a:p>
                  </a:txBody>
                  <a:tcPr/>
                </a:tc>
                <a:extLst>
                  <a:ext uri="{0D108BD9-81ED-4DB2-BD59-A6C34878D82A}">
                    <a16:rowId xmlns:a16="http://schemas.microsoft.com/office/drawing/2014/main" val="1326194320"/>
                  </a:ext>
                </a:extLst>
              </a:tr>
            </a:tbl>
          </a:graphicData>
        </a:graphic>
      </p:graphicFrame>
      <p:pic>
        <p:nvPicPr>
          <p:cNvPr id="3" name="Picture 2" descr="A close-up of a sign&#10;&#10;Description automatically generated">
            <a:extLst>
              <a:ext uri="{FF2B5EF4-FFF2-40B4-BE49-F238E27FC236}">
                <a16:creationId xmlns:a16="http://schemas.microsoft.com/office/drawing/2014/main" id="{CDBEE6DA-C9D2-188E-688D-D1720FA60921}"/>
              </a:ext>
            </a:extLst>
          </p:cNvPr>
          <p:cNvPicPr>
            <a:picLocks noChangeAspect="1"/>
          </p:cNvPicPr>
          <p:nvPr/>
        </p:nvPicPr>
        <p:blipFill>
          <a:blip r:embed="rId2"/>
          <a:stretch>
            <a:fillRect/>
          </a:stretch>
        </p:blipFill>
        <p:spPr>
          <a:xfrm>
            <a:off x="7935554" y="195109"/>
            <a:ext cx="3645925" cy="949428"/>
          </a:xfrm>
          <a:prstGeom prst="rect">
            <a:avLst/>
          </a:prstGeom>
        </p:spPr>
      </p:pic>
    </p:spTree>
    <p:extLst>
      <p:ext uri="{BB962C8B-B14F-4D97-AF65-F5344CB8AC3E}">
        <p14:creationId xmlns:p14="http://schemas.microsoft.com/office/powerpoint/2010/main" val="120324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D348-37A7-68DC-D624-052B085CB6CB}"/>
              </a:ext>
            </a:extLst>
          </p:cNvPr>
          <p:cNvSpPr>
            <a:spLocks noGrp="1"/>
          </p:cNvSpPr>
          <p:nvPr>
            <p:ph type="title"/>
          </p:nvPr>
        </p:nvSpPr>
        <p:spPr>
          <a:xfrm>
            <a:off x="404567" y="148308"/>
            <a:ext cx="10515600" cy="1325563"/>
          </a:xfrm>
        </p:spPr>
        <p:txBody>
          <a:bodyPr/>
          <a:lstStyle/>
          <a:p>
            <a:r>
              <a:rPr lang="en-GB" dirty="0"/>
              <a:t>NORTH NORTHAMPTONSHIRE Council  </a:t>
            </a:r>
          </a:p>
        </p:txBody>
      </p:sp>
      <p:graphicFrame>
        <p:nvGraphicFramePr>
          <p:cNvPr id="8" name="Table 8">
            <a:extLst>
              <a:ext uri="{FF2B5EF4-FFF2-40B4-BE49-F238E27FC236}">
                <a16:creationId xmlns:a16="http://schemas.microsoft.com/office/drawing/2014/main" id="{9FCA725E-33EB-C26B-2D94-6E908EDBDC9E}"/>
              </a:ext>
            </a:extLst>
          </p:cNvPr>
          <p:cNvGraphicFramePr>
            <a:graphicFrameLocks noGrp="1"/>
          </p:cNvGraphicFramePr>
          <p:nvPr>
            <p:ph sz="half" idx="2"/>
            <p:extLst>
              <p:ext uri="{D42A27DB-BD31-4B8C-83A1-F6EECF244321}">
                <p14:modId xmlns:p14="http://schemas.microsoft.com/office/powerpoint/2010/main" val="2283597934"/>
              </p:ext>
            </p:extLst>
          </p:nvPr>
        </p:nvGraphicFramePr>
        <p:xfrm>
          <a:off x="401877" y="1473871"/>
          <a:ext cx="7361195" cy="2763606"/>
        </p:xfrm>
        <a:graphic>
          <a:graphicData uri="http://schemas.openxmlformats.org/drawingml/2006/table">
            <a:tbl>
              <a:tblPr firstRow="1" bandRow="1">
                <a:tableStyleId>{69CF1AB2-1976-4502-BF36-3FF5EA218861}</a:tableStyleId>
              </a:tblPr>
              <a:tblGrid>
                <a:gridCol w="2320277">
                  <a:extLst>
                    <a:ext uri="{9D8B030D-6E8A-4147-A177-3AD203B41FA5}">
                      <a16:colId xmlns:a16="http://schemas.microsoft.com/office/drawing/2014/main" val="1286746484"/>
                    </a:ext>
                  </a:extLst>
                </a:gridCol>
                <a:gridCol w="5040918">
                  <a:extLst>
                    <a:ext uri="{9D8B030D-6E8A-4147-A177-3AD203B41FA5}">
                      <a16:colId xmlns:a16="http://schemas.microsoft.com/office/drawing/2014/main" val="3829092058"/>
                    </a:ext>
                  </a:extLst>
                </a:gridCol>
              </a:tblGrid>
              <a:tr h="27636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dirty="0"/>
                    </a:p>
                    <a:p>
                      <a:endParaRPr lang="en-GB" sz="1600" b="0" dirty="0"/>
                    </a:p>
                    <a:p>
                      <a:pPr lvl="0">
                        <a:buNone/>
                      </a:pPr>
                      <a:r>
                        <a:rPr lang="en-GB" sz="1600" b="0" dirty="0"/>
                        <a:t>About the Team </a:t>
                      </a:r>
                      <a:endParaRPr lang="en-GB"/>
                    </a:p>
                  </a:txBody>
                  <a:tcPr/>
                </a:tc>
                <a:tc>
                  <a:txBody>
                    <a:bodyPr/>
                    <a:lstStyle/>
                    <a:p>
                      <a:pPr lvl="0">
                        <a:buNone/>
                      </a:pPr>
                      <a:r>
                        <a:rPr lang="en-US" sz="1600" b="0" i="0" u="none" strike="noStrike" kern="1200" noProof="0" dirty="0">
                          <a:solidFill>
                            <a:srgbClr val="000000"/>
                          </a:solidFill>
                          <a:effectLst/>
                          <a:latin typeface="Times New Roman"/>
                        </a:rPr>
                        <a:t>We are a vibrant team of 76 led by the Director of Public Health (DPH), Communities and Leisure Dr Jane Shaw. </a:t>
                      </a:r>
                      <a:endParaRPr lang="en-US" dirty="0"/>
                    </a:p>
                    <a:p>
                      <a:pPr lvl="0">
                        <a:buNone/>
                      </a:pPr>
                      <a:endParaRPr lang="en-US" sz="1600" b="0" i="0" u="none" strike="noStrike" kern="1200" noProof="0" dirty="0">
                        <a:solidFill>
                          <a:srgbClr val="000000"/>
                        </a:solidFill>
                        <a:effectLst/>
                        <a:latin typeface="Times New Roman"/>
                      </a:endParaRPr>
                    </a:p>
                    <a:p>
                      <a:pPr lvl="0">
                        <a:buNone/>
                      </a:pPr>
                      <a:r>
                        <a:rPr lang="en-US" sz="1600" b="0" i="0" u="none" strike="noStrike" kern="1200" noProof="0" dirty="0">
                          <a:solidFill>
                            <a:srgbClr val="000000"/>
                          </a:solidFill>
                          <a:effectLst/>
                          <a:latin typeface="Times New Roman"/>
                        </a:rPr>
                        <a:t>A Deputy DPH, an Assistant DPH and two consultants in public health support the DPH. Our team has commissioning, strategic and provider functions, so registrars have a broad range of opportunities. Our training reputation is growing. We’re currently supervising three public health registrars; we also support sexual health registrars and GP registrars. </a:t>
                      </a:r>
                    </a:p>
                  </a:txBody>
                  <a:tcPr/>
                </a:tc>
                <a:extLst>
                  <a:ext uri="{0D108BD9-81ED-4DB2-BD59-A6C34878D82A}">
                    <a16:rowId xmlns:a16="http://schemas.microsoft.com/office/drawing/2014/main" val="3159502742"/>
                  </a:ext>
                </a:extLst>
              </a:tr>
            </a:tbl>
          </a:graphicData>
        </a:graphic>
      </p:graphicFrame>
      <p:pic>
        <p:nvPicPr>
          <p:cNvPr id="3" name="Picture 2" descr="A close-up of a sign&#10;&#10;Description automatically generated">
            <a:extLst>
              <a:ext uri="{FF2B5EF4-FFF2-40B4-BE49-F238E27FC236}">
                <a16:creationId xmlns:a16="http://schemas.microsoft.com/office/drawing/2014/main" id="{7C6E9090-65B5-7463-AEA7-08C0B7342D59}"/>
              </a:ext>
            </a:extLst>
          </p:cNvPr>
          <p:cNvPicPr>
            <a:picLocks noChangeAspect="1"/>
          </p:cNvPicPr>
          <p:nvPr/>
        </p:nvPicPr>
        <p:blipFill>
          <a:blip r:embed="rId2"/>
          <a:stretch>
            <a:fillRect/>
          </a:stretch>
        </p:blipFill>
        <p:spPr>
          <a:xfrm>
            <a:off x="7837231" y="145947"/>
            <a:ext cx="4014634" cy="1096912"/>
          </a:xfrm>
          <a:prstGeom prst="rect">
            <a:avLst/>
          </a:prstGeom>
        </p:spPr>
      </p:pic>
      <p:pic>
        <p:nvPicPr>
          <p:cNvPr id="5" name="Picture 4" descr="Lagging behind in a race to the bottom': North Northants council tenants'  satisfaction level drops - Cambridgeshire Live">
            <a:extLst>
              <a:ext uri="{FF2B5EF4-FFF2-40B4-BE49-F238E27FC236}">
                <a16:creationId xmlns:a16="http://schemas.microsoft.com/office/drawing/2014/main" id="{EAF6F3A1-B6CF-E294-136F-7EDAC42879DF}"/>
              </a:ext>
            </a:extLst>
          </p:cNvPr>
          <p:cNvPicPr>
            <a:picLocks noChangeAspect="1"/>
          </p:cNvPicPr>
          <p:nvPr/>
        </p:nvPicPr>
        <p:blipFill>
          <a:blip r:embed="rId3"/>
          <a:stretch>
            <a:fillRect/>
          </a:stretch>
        </p:blipFill>
        <p:spPr>
          <a:xfrm>
            <a:off x="8331149" y="1473458"/>
            <a:ext cx="3272606" cy="2239604"/>
          </a:xfrm>
          <a:prstGeom prst="rect">
            <a:avLst/>
          </a:prstGeom>
        </p:spPr>
      </p:pic>
      <p:pic>
        <p:nvPicPr>
          <p:cNvPr id="6" name="Picture 5" descr="Swanspool House, Wellingborough | This attractive Georgian b… | Flickr">
            <a:extLst>
              <a:ext uri="{FF2B5EF4-FFF2-40B4-BE49-F238E27FC236}">
                <a16:creationId xmlns:a16="http://schemas.microsoft.com/office/drawing/2014/main" id="{A4DED2C8-9A8B-9041-35F2-74703D12D554}"/>
              </a:ext>
            </a:extLst>
          </p:cNvPr>
          <p:cNvPicPr>
            <a:picLocks noChangeAspect="1"/>
          </p:cNvPicPr>
          <p:nvPr/>
        </p:nvPicPr>
        <p:blipFill>
          <a:blip r:embed="rId4"/>
          <a:stretch>
            <a:fillRect/>
          </a:stretch>
        </p:blipFill>
        <p:spPr>
          <a:xfrm>
            <a:off x="8325157" y="3948727"/>
            <a:ext cx="3260009" cy="2401837"/>
          </a:xfrm>
          <a:prstGeom prst="rect">
            <a:avLst/>
          </a:prstGeom>
        </p:spPr>
      </p:pic>
      <p:pic>
        <p:nvPicPr>
          <p:cNvPr id="7" name="Picture 6" descr="North Northamptonshire Recruitment – Powered by Starfish">
            <a:extLst>
              <a:ext uri="{FF2B5EF4-FFF2-40B4-BE49-F238E27FC236}">
                <a16:creationId xmlns:a16="http://schemas.microsoft.com/office/drawing/2014/main" id="{DC250342-119A-55B8-4B7C-843DDACE9EE2}"/>
              </a:ext>
            </a:extLst>
          </p:cNvPr>
          <p:cNvPicPr>
            <a:picLocks noChangeAspect="1"/>
          </p:cNvPicPr>
          <p:nvPr/>
        </p:nvPicPr>
        <p:blipFill>
          <a:blip r:embed="rId5"/>
          <a:stretch>
            <a:fillRect/>
          </a:stretch>
        </p:blipFill>
        <p:spPr>
          <a:xfrm>
            <a:off x="2236071" y="4335719"/>
            <a:ext cx="4475214" cy="2217789"/>
          </a:xfrm>
          <a:prstGeom prst="rect">
            <a:avLst/>
          </a:prstGeom>
        </p:spPr>
      </p:pic>
    </p:spTree>
    <p:extLst>
      <p:ext uri="{BB962C8B-B14F-4D97-AF65-F5344CB8AC3E}">
        <p14:creationId xmlns:p14="http://schemas.microsoft.com/office/powerpoint/2010/main" val="63660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55D666F-6E81-51B0-8197-E8E6DFAFC36F}"/>
              </a:ext>
            </a:extLst>
          </p:cNvPr>
          <p:cNvGraphicFramePr>
            <a:graphicFrameLocks noGrp="1"/>
          </p:cNvGraphicFramePr>
          <p:nvPr>
            <p:ph sz="half" idx="1"/>
            <p:extLst>
              <p:ext uri="{D42A27DB-BD31-4B8C-83A1-F6EECF244321}">
                <p14:modId xmlns:p14="http://schemas.microsoft.com/office/powerpoint/2010/main" val="3238136922"/>
              </p:ext>
            </p:extLst>
          </p:nvPr>
        </p:nvGraphicFramePr>
        <p:xfrm>
          <a:off x="159774" y="1290483"/>
          <a:ext cx="9217837" cy="5364480"/>
        </p:xfrm>
        <a:graphic>
          <a:graphicData uri="http://schemas.openxmlformats.org/drawingml/2006/table">
            <a:tbl>
              <a:tblPr firstRow="1" bandRow="1">
                <a:tableStyleId>{69CF1AB2-1976-4502-BF36-3FF5EA218861}</a:tableStyleId>
              </a:tblPr>
              <a:tblGrid>
                <a:gridCol w="1794159">
                  <a:extLst>
                    <a:ext uri="{9D8B030D-6E8A-4147-A177-3AD203B41FA5}">
                      <a16:colId xmlns:a16="http://schemas.microsoft.com/office/drawing/2014/main" val="3785576937"/>
                    </a:ext>
                  </a:extLst>
                </a:gridCol>
                <a:gridCol w="7423678">
                  <a:extLst>
                    <a:ext uri="{9D8B030D-6E8A-4147-A177-3AD203B41FA5}">
                      <a16:colId xmlns:a16="http://schemas.microsoft.com/office/drawing/2014/main" val="1867399682"/>
                    </a:ext>
                  </a:extLst>
                </a:gridCol>
              </a:tblGrid>
              <a:tr h="370840">
                <a:tc>
                  <a:txBody>
                    <a:bodyPr/>
                    <a:lstStyle/>
                    <a:p>
                      <a:r>
                        <a:rPr lang="en-GB" sz="1700" b="0" dirty="0"/>
                        <a:t>What’s different about this placement </a:t>
                      </a:r>
                    </a:p>
                  </a:txBody>
                  <a:tcPr/>
                </a:tc>
                <a:tc>
                  <a:txBody>
                    <a:bodyPr/>
                    <a:lstStyle/>
                    <a:p>
                      <a:pPr lvl="0" algn="l">
                        <a:lnSpc>
                          <a:spcPct val="100000"/>
                        </a:lnSpc>
                        <a:spcBef>
                          <a:spcPts val="0"/>
                        </a:spcBef>
                        <a:spcAft>
                          <a:spcPts val="0"/>
                        </a:spcAft>
                      </a:pPr>
                      <a:r>
                        <a:rPr lang="en-US" sz="1700" b="0" i="0" u="none" strike="noStrike" noProof="0" dirty="0">
                          <a:solidFill>
                            <a:srgbClr val="000000"/>
                          </a:solidFill>
                          <a:latin typeface="Times New Roman"/>
                        </a:rPr>
                        <a:t>We are passionate about education and training, and this infuses our work. We will </a:t>
                      </a:r>
                      <a:r>
                        <a:rPr lang="en-US" sz="1700" b="0" i="0" u="none" strike="noStrike" noProof="0" dirty="0" err="1">
                          <a:solidFill>
                            <a:srgbClr val="000000"/>
                          </a:solidFill>
                          <a:latin typeface="Times New Roman"/>
                        </a:rPr>
                        <a:t>maximise</a:t>
                      </a:r>
                      <a:r>
                        <a:rPr lang="en-US" sz="1700" b="0" i="0" u="none" strike="noStrike" noProof="0" dirty="0">
                          <a:solidFill>
                            <a:srgbClr val="000000"/>
                          </a:solidFill>
                          <a:latin typeface="Times New Roman"/>
                        </a:rPr>
                        <a:t> your opportunities to develop your public health practice alongside our CPD programme and exam support. As your confidence grows, we will support you to lead CPD sessions as well as participate in them.</a:t>
                      </a:r>
                      <a:endParaRPr lang="en-US" dirty="0"/>
                    </a:p>
                    <a:p>
                      <a:pPr lvl="0" algn="l">
                        <a:lnSpc>
                          <a:spcPct val="100000"/>
                        </a:lnSpc>
                        <a:spcBef>
                          <a:spcPts val="0"/>
                        </a:spcBef>
                        <a:spcAft>
                          <a:spcPts val="0"/>
                        </a:spcAft>
                        <a:buNone/>
                      </a:pPr>
                      <a:r>
                        <a:rPr lang="en-US" sz="1700" b="0" i="0" u="none" strike="noStrike" noProof="0" dirty="0">
                          <a:solidFill>
                            <a:srgbClr val="000000"/>
                          </a:solidFill>
                          <a:latin typeface="Times New Roman"/>
                        </a:rPr>
                        <a:t>Our educational supervisors have experience of working in a range of  training locations including local authorities, healthcare settings, and higher education. This experience helps us to create  a supportive training environment  to help you achieve your aspirations. </a:t>
                      </a:r>
                    </a:p>
                    <a:p>
                      <a:pPr lvl="0" algn="l">
                        <a:lnSpc>
                          <a:spcPct val="100000"/>
                        </a:lnSpc>
                        <a:spcBef>
                          <a:spcPts val="0"/>
                        </a:spcBef>
                        <a:spcAft>
                          <a:spcPts val="0"/>
                        </a:spcAft>
                        <a:buNone/>
                      </a:pPr>
                      <a:r>
                        <a:rPr lang="en-US" sz="1700" b="0" i="0" u="none" strike="noStrike" noProof="0" dirty="0">
                          <a:solidFill>
                            <a:srgbClr val="000000"/>
                          </a:solidFill>
                          <a:latin typeface="Times New Roman"/>
                        </a:rPr>
                        <a:t>We have active research collaborations with our local university, the University of Northampton and strong links with the University of Nottingham. We can  facilitate opportunities for you to participate in teaching and mentoring of  MPH students.</a:t>
                      </a:r>
                      <a:endParaRPr lang="en-US" dirty="0"/>
                    </a:p>
                    <a:p>
                      <a:pPr lvl="0" algn="l">
                        <a:lnSpc>
                          <a:spcPct val="100000"/>
                        </a:lnSpc>
                        <a:spcBef>
                          <a:spcPts val="0"/>
                        </a:spcBef>
                        <a:spcAft>
                          <a:spcPts val="0"/>
                        </a:spcAft>
                        <a:buNone/>
                      </a:pPr>
                      <a:r>
                        <a:rPr lang="en-US" sz="1700" b="0" i="0" u="none" strike="noStrike" noProof="0" dirty="0">
                          <a:solidFill>
                            <a:srgbClr val="000000"/>
                          </a:solidFill>
                          <a:latin typeface="Times New Roman"/>
                        </a:rPr>
                        <a:t>Our work with NHS partners is developing at pace, and we’ll shortly have registrars embedded in NHS Trusts to lead their prevention strategies.</a:t>
                      </a:r>
                      <a:endParaRPr lang="en-US" dirty="0"/>
                    </a:p>
                    <a:p>
                      <a:pPr lvl="0" algn="l">
                        <a:lnSpc>
                          <a:spcPct val="100000"/>
                        </a:lnSpc>
                        <a:spcBef>
                          <a:spcPts val="0"/>
                        </a:spcBef>
                        <a:spcAft>
                          <a:spcPts val="0"/>
                        </a:spcAft>
                        <a:buNone/>
                      </a:pPr>
                      <a:r>
                        <a:rPr lang="en-US" sz="1700" b="0" i="0" u="none" strike="noStrike" noProof="0" dirty="0">
                          <a:solidFill>
                            <a:srgbClr val="000000"/>
                          </a:solidFill>
                          <a:latin typeface="Times New Roman"/>
                        </a:rPr>
                        <a:t>Current registrar projects include exploring neonatal mortality, working across the system on race equity, convening a health and care workstream on substance misuse and leading the tobacco strand of our health and wellbeing strategy.</a:t>
                      </a:r>
                      <a:endParaRPr lang="en-US" dirty="0"/>
                    </a:p>
                  </a:txBody>
                  <a:tcPr/>
                </a:tc>
                <a:extLst>
                  <a:ext uri="{0D108BD9-81ED-4DB2-BD59-A6C34878D82A}">
                    <a16:rowId xmlns:a16="http://schemas.microsoft.com/office/drawing/2014/main" val="2929572216"/>
                  </a:ext>
                </a:extLst>
              </a:tr>
              <a:tr h="370840">
                <a:tc>
                  <a:txBody>
                    <a:bodyPr/>
                    <a:lstStyle/>
                    <a:p>
                      <a:r>
                        <a:rPr lang="en-US" sz="1700" b="0" dirty="0"/>
                        <a:t>Website Links</a:t>
                      </a:r>
                      <a:endParaRPr lang="en-GB" sz="1700" b="0" dirty="0"/>
                    </a:p>
                  </a:txBody>
                  <a:tcPr/>
                </a:tc>
                <a:tc>
                  <a:txBody>
                    <a:bodyPr/>
                    <a:lstStyle/>
                    <a:p>
                      <a:pPr lvl="0" algn="l">
                        <a:lnSpc>
                          <a:spcPct val="100000"/>
                        </a:lnSpc>
                        <a:spcBef>
                          <a:spcPts val="0"/>
                        </a:spcBef>
                        <a:spcAft>
                          <a:spcPts val="0"/>
                        </a:spcAft>
                        <a:buNone/>
                      </a:pPr>
                      <a:r>
                        <a:rPr lang="en-US" sz="1700" b="0" i="0" u="none" strike="noStrike" noProof="0" dirty="0">
                          <a:solidFill>
                            <a:srgbClr val="000000"/>
                          </a:solidFill>
                          <a:latin typeface="Times New Roman"/>
                          <a:hlinkClick r:id="rId2"/>
                        </a:rPr>
                        <a:t>Health and wellbeing| North Northamptonshire Council</a:t>
                      </a:r>
                      <a:endParaRPr lang="en-US" sz="1700" b="0" i="0" u="none" strike="noStrike" noProof="0" dirty="0">
                        <a:solidFill>
                          <a:srgbClr val="000000"/>
                        </a:solidFill>
                        <a:latin typeface="Times New Roman"/>
                      </a:endParaRPr>
                    </a:p>
                    <a:p>
                      <a:pPr lvl="0" algn="l">
                        <a:lnSpc>
                          <a:spcPct val="100000"/>
                        </a:lnSpc>
                        <a:spcBef>
                          <a:spcPts val="0"/>
                        </a:spcBef>
                        <a:spcAft>
                          <a:spcPts val="0"/>
                        </a:spcAft>
                        <a:buNone/>
                      </a:pPr>
                      <a:r>
                        <a:rPr lang="en-US" sz="1700" b="0" i="0" u="none" strike="noStrike" noProof="0" dirty="0">
                          <a:solidFill>
                            <a:srgbClr val="000000"/>
                          </a:solidFill>
                          <a:latin typeface="Times New Roman"/>
                          <a:hlinkClick r:id="rId3"/>
                        </a:rPr>
                        <a:t>Reports and assessments | North Northamptonshire Council</a:t>
                      </a:r>
                      <a:endParaRPr lang="en-US" sz="1700" b="0" i="0" u="none" strike="noStrike" noProof="0" dirty="0">
                        <a:solidFill>
                          <a:srgbClr val="000000"/>
                        </a:solidFill>
                        <a:latin typeface="Times New Roman"/>
                      </a:endParaRPr>
                    </a:p>
                    <a:p>
                      <a:pPr lvl="0" algn="l">
                        <a:lnSpc>
                          <a:spcPct val="100000"/>
                        </a:lnSpc>
                        <a:spcBef>
                          <a:spcPts val="0"/>
                        </a:spcBef>
                        <a:spcAft>
                          <a:spcPts val="0"/>
                        </a:spcAft>
                        <a:buNone/>
                      </a:pPr>
                      <a:r>
                        <a:rPr lang="en-US" sz="1700" b="0" i="0" u="none" strike="noStrike" noProof="0" dirty="0">
                          <a:solidFill>
                            <a:srgbClr val="000000"/>
                          </a:solidFill>
                          <a:latin typeface="Times New Roman"/>
                          <a:hlinkClick r:id="rId4"/>
                        </a:rPr>
                        <a:t>About the Health and Wellbeing Board | North Northamptonshire Council</a:t>
                      </a:r>
                      <a:endParaRPr lang="en-US" sz="1700" b="0" i="0" u="none" strike="noStrike" noProof="0" dirty="0">
                        <a:solidFill>
                          <a:srgbClr val="000000"/>
                        </a:solidFill>
                        <a:latin typeface="Times New Roman"/>
                      </a:endParaRPr>
                    </a:p>
                    <a:p>
                      <a:pPr lvl="0">
                        <a:buNone/>
                      </a:pPr>
                      <a:endParaRPr lang="en-US" sz="1700" b="0" dirty="0"/>
                    </a:p>
                  </a:txBody>
                  <a:tcPr/>
                </a:tc>
                <a:extLst>
                  <a:ext uri="{0D108BD9-81ED-4DB2-BD59-A6C34878D82A}">
                    <a16:rowId xmlns:a16="http://schemas.microsoft.com/office/drawing/2014/main" val="621633026"/>
                  </a:ext>
                </a:extLst>
              </a:tr>
            </a:tbl>
          </a:graphicData>
        </a:graphic>
      </p:graphicFrame>
      <p:sp>
        <p:nvSpPr>
          <p:cNvPr id="7" name="Title 1">
            <a:extLst>
              <a:ext uri="{FF2B5EF4-FFF2-40B4-BE49-F238E27FC236}">
                <a16:creationId xmlns:a16="http://schemas.microsoft.com/office/drawing/2014/main" id="{CE5548CF-C77D-536A-F5EF-C5A99698F6C5}"/>
              </a:ext>
            </a:extLst>
          </p:cNvPr>
          <p:cNvSpPr txBox="1">
            <a:spLocks/>
          </p:cNvSpPr>
          <p:nvPr/>
        </p:nvSpPr>
        <p:spPr>
          <a:xfrm>
            <a:off x="519259" y="1970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North Northamptonshire Council</a:t>
            </a:r>
          </a:p>
        </p:txBody>
      </p:sp>
      <p:pic>
        <p:nvPicPr>
          <p:cNvPr id="2" name="Picture 1" descr="A close-up of a sign&#10;&#10;Description automatically generated">
            <a:extLst>
              <a:ext uri="{FF2B5EF4-FFF2-40B4-BE49-F238E27FC236}">
                <a16:creationId xmlns:a16="http://schemas.microsoft.com/office/drawing/2014/main" id="{D32C7355-F0DE-2C1B-1038-973E27D0C17D}"/>
              </a:ext>
            </a:extLst>
          </p:cNvPr>
          <p:cNvPicPr>
            <a:picLocks noChangeAspect="1"/>
          </p:cNvPicPr>
          <p:nvPr/>
        </p:nvPicPr>
        <p:blipFill>
          <a:blip r:embed="rId5"/>
          <a:stretch>
            <a:fillRect/>
          </a:stretch>
        </p:blipFill>
        <p:spPr>
          <a:xfrm>
            <a:off x="7997006" y="195108"/>
            <a:ext cx="4100667" cy="1096912"/>
          </a:xfrm>
          <a:prstGeom prst="rect">
            <a:avLst/>
          </a:prstGeom>
        </p:spPr>
      </p:pic>
      <p:pic>
        <p:nvPicPr>
          <p:cNvPr id="5" name="Picture 4" descr="Thrapston 1870-72 - John Marius Wilson | History Overview | Thrapston  Heritage">
            <a:extLst>
              <a:ext uri="{FF2B5EF4-FFF2-40B4-BE49-F238E27FC236}">
                <a16:creationId xmlns:a16="http://schemas.microsoft.com/office/drawing/2014/main" id="{223CDBC9-646A-22F9-07D8-BEB911460894}"/>
              </a:ext>
            </a:extLst>
          </p:cNvPr>
          <p:cNvPicPr>
            <a:picLocks noChangeAspect="1"/>
          </p:cNvPicPr>
          <p:nvPr/>
        </p:nvPicPr>
        <p:blipFill>
          <a:blip r:embed="rId6"/>
          <a:stretch>
            <a:fillRect/>
          </a:stretch>
        </p:blipFill>
        <p:spPr>
          <a:xfrm flipH="1">
            <a:off x="9524999" y="1997177"/>
            <a:ext cx="2568678" cy="3195484"/>
          </a:xfrm>
          <a:prstGeom prst="rect">
            <a:avLst/>
          </a:prstGeom>
        </p:spPr>
      </p:pic>
    </p:spTree>
    <p:extLst>
      <p:ext uri="{BB962C8B-B14F-4D97-AF65-F5344CB8AC3E}">
        <p14:creationId xmlns:p14="http://schemas.microsoft.com/office/powerpoint/2010/main" val="4132509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D348-37A7-68DC-D624-052B085CB6CB}"/>
              </a:ext>
            </a:extLst>
          </p:cNvPr>
          <p:cNvSpPr>
            <a:spLocks noGrp="1"/>
          </p:cNvSpPr>
          <p:nvPr>
            <p:ph type="title"/>
          </p:nvPr>
        </p:nvSpPr>
        <p:spPr>
          <a:xfrm>
            <a:off x="567668" y="131964"/>
            <a:ext cx="10515600" cy="1067750"/>
          </a:xfrm>
        </p:spPr>
        <p:txBody>
          <a:bodyPr/>
          <a:lstStyle/>
          <a:p>
            <a:r>
              <a:rPr lang="en-GB" cap="none" dirty="0">
                <a:cs typeface="Calibri Light"/>
              </a:rPr>
              <a:t>West Northamptonshire Council</a:t>
            </a:r>
            <a:endParaRPr lang="en-GB" dirty="0">
              <a:cs typeface="Calibri Light"/>
            </a:endParaRPr>
          </a:p>
        </p:txBody>
      </p:sp>
      <p:graphicFrame>
        <p:nvGraphicFramePr>
          <p:cNvPr id="8" name="Table 8">
            <a:extLst>
              <a:ext uri="{FF2B5EF4-FFF2-40B4-BE49-F238E27FC236}">
                <a16:creationId xmlns:a16="http://schemas.microsoft.com/office/drawing/2014/main" id="{9FCA725E-33EB-C26B-2D94-6E908EDBDC9E}"/>
              </a:ext>
            </a:extLst>
          </p:cNvPr>
          <p:cNvGraphicFramePr>
            <a:graphicFrameLocks noGrp="1"/>
          </p:cNvGraphicFramePr>
          <p:nvPr>
            <p:ph sz="half" idx="2"/>
            <p:extLst>
              <p:ext uri="{D42A27DB-BD31-4B8C-83A1-F6EECF244321}">
                <p14:modId xmlns:p14="http://schemas.microsoft.com/office/powerpoint/2010/main" val="366160409"/>
              </p:ext>
            </p:extLst>
          </p:nvPr>
        </p:nvGraphicFramePr>
        <p:xfrm>
          <a:off x="567668" y="1206910"/>
          <a:ext cx="11137658" cy="4909363"/>
        </p:xfrm>
        <a:graphic>
          <a:graphicData uri="http://schemas.openxmlformats.org/drawingml/2006/table">
            <a:tbl>
              <a:tblPr firstRow="1" bandRow="1">
                <a:tableStyleId>{69CF1AB2-1976-4502-BF36-3FF5EA218861}</a:tableStyleId>
              </a:tblPr>
              <a:tblGrid>
                <a:gridCol w="2506897">
                  <a:extLst>
                    <a:ext uri="{9D8B030D-6E8A-4147-A177-3AD203B41FA5}">
                      <a16:colId xmlns:a16="http://schemas.microsoft.com/office/drawing/2014/main" val="1286746484"/>
                    </a:ext>
                  </a:extLst>
                </a:gridCol>
                <a:gridCol w="8630761">
                  <a:extLst>
                    <a:ext uri="{9D8B030D-6E8A-4147-A177-3AD203B41FA5}">
                      <a16:colId xmlns:a16="http://schemas.microsoft.com/office/drawing/2014/main" val="3829092058"/>
                    </a:ext>
                  </a:extLst>
                </a:gridCol>
              </a:tblGrid>
              <a:tr h="415078">
                <a:tc>
                  <a:txBody>
                    <a:bodyPr/>
                    <a:lstStyle/>
                    <a:p>
                      <a:r>
                        <a:rPr lang="en-GB" sz="1700" dirty="0"/>
                        <a:t>Name of Organisation</a:t>
                      </a:r>
                    </a:p>
                  </a:txBody>
                  <a:tcPr anchor="ctr"/>
                </a:tc>
                <a:tc>
                  <a:txBody>
                    <a:bodyPr/>
                    <a:lstStyle/>
                    <a:p>
                      <a:r>
                        <a:rPr lang="en-GB" sz="1700" dirty="0"/>
                        <a:t>West Northamptonshire Council </a:t>
                      </a:r>
                    </a:p>
                  </a:txBody>
                  <a:tcPr anchor="ctr"/>
                </a:tc>
                <a:extLst>
                  <a:ext uri="{0D108BD9-81ED-4DB2-BD59-A6C34878D82A}">
                    <a16:rowId xmlns:a16="http://schemas.microsoft.com/office/drawing/2014/main" val="1022953957"/>
                  </a:ext>
                </a:extLst>
              </a:tr>
              <a:tr h="415078">
                <a:tc>
                  <a:txBody>
                    <a:bodyPr/>
                    <a:lstStyle/>
                    <a:p>
                      <a:r>
                        <a:rPr lang="en-GB" sz="1700" dirty="0"/>
                        <a:t>Training Network </a:t>
                      </a:r>
                    </a:p>
                  </a:txBody>
                  <a:tcPr/>
                </a:tc>
                <a:tc>
                  <a:txBody>
                    <a:bodyPr/>
                    <a:lstStyle/>
                    <a:p>
                      <a:r>
                        <a:rPr lang="en-GB" sz="1700" dirty="0"/>
                        <a:t>Northamptonshire </a:t>
                      </a:r>
                    </a:p>
                  </a:txBody>
                  <a:tcPr/>
                </a:tc>
                <a:extLst>
                  <a:ext uri="{0D108BD9-81ED-4DB2-BD59-A6C34878D82A}">
                    <a16:rowId xmlns:a16="http://schemas.microsoft.com/office/drawing/2014/main" val="3838453788"/>
                  </a:ext>
                </a:extLst>
              </a:tr>
              <a:tr h="415078">
                <a:tc>
                  <a:txBody>
                    <a:bodyPr/>
                    <a:lstStyle/>
                    <a:p>
                      <a:r>
                        <a:rPr lang="en-GB" sz="1700" dirty="0"/>
                        <a:t>Base Address</a:t>
                      </a:r>
                    </a:p>
                  </a:txBody>
                  <a:tcPr/>
                </a:tc>
                <a:tc>
                  <a:txBody>
                    <a:bodyPr/>
                    <a:lstStyle/>
                    <a:p>
                      <a:pPr marL="0" marR="0" lvl="0" indent="0" algn="l">
                        <a:lnSpc>
                          <a:spcPct val="100000"/>
                        </a:lnSpc>
                        <a:spcBef>
                          <a:spcPts val="0"/>
                        </a:spcBef>
                        <a:spcAft>
                          <a:spcPts val="0"/>
                        </a:spcAft>
                        <a:buNone/>
                      </a:pPr>
                      <a:r>
                        <a:rPr lang="en-GB" sz="1400" b="0" i="0" u="none" strike="noStrike" noProof="0" dirty="0">
                          <a:solidFill>
                            <a:schemeClr val="tx2"/>
                          </a:solidFill>
                          <a:latin typeface="Calibri"/>
                        </a:rPr>
                        <a:t>Sheerness House, 41 Meadow Road, Kettering, NN16 8TL</a:t>
                      </a:r>
                      <a:endParaRPr lang="en-US" dirty="0">
                        <a:solidFill>
                          <a:schemeClr val="tx2"/>
                        </a:solidFill>
                      </a:endParaRPr>
                    </a:p>
                  </a:txBody>
                  <a:tcPr/>
                </a:tc>
                <a:extLst>
                  <a:ext uri="{0D108BD9-81ED-4DB2-BD59-A6C34878D82A}">
                    <a16:rowId xmlns:a16="http://schemas.microsoft.com/office/drawing/2014/main" val="2159225467"/>
                  </a:ext>
                </a:extLst>
              </a:tr>
              <a:tr h="415078">
                <a:tc>
                  <a:txBody>
                    <a:bodyPr/>
                    <a:lstStyle/>
                    <a:p>
                      <a:r>
                        <a:rPr lang="en-GB" sz="1700" dirty="0"/>
                        <a:t>Working arrangements </a:t>
                      </a:r>
                    </a:p>
                  </a:txBody>
                  <a:tcPr/>
                </a:tc>
                <a:tc>
                  <a:txBody>
                    <a:bodyPr/>
                    <a:lstStyle/>
                    <a:p>
                      <a:r>
                        <a:rPr lang="en-GB" sz="1700" dirty="0"/>
                        <a:t>Hybrid (office and home)</a:t>
                      </a:r>
                    </a:p>
                  </a:txBody>
                  <a:tcPr/>
                </a:tc>
                <a:extLst>
                  <a:ext uri="{0D108BD9-81ED-4DB2-BD59-A6C34878D82A}">
                    <a16:rowId xmlns:a16="http://schemas.microsoft.com/office/drawing/2014/main" val="2620842750"/>
                  </a:ext>
                </a:extLst>
              </a:tr>
              <a:tr h="3249051">
                <a:tc>
                  <a:txBody>
                    <a:bodyPr/>
                    <a:lstStyle/>
                    <a:p>
                      <a:r>
                        <a:rPr lang="en-GB" sz="1700" dirty="0"/>
                        <a:t>Description of Placement</a:t>
                      </a:r>
                    </a:p>
                  </a:txBody>
                  <a:tcPr/>
                </a:tc>
                <a:tc>
                  <a:txBody>
                    <a:bodyPr/>
                    <a:lstStyle/>
                    <a:p>
                      <a:pPr lvl="0" algn="l">
                        <a:lnSpc>
                          <a:spcPct val="100000"/>
                        </a:lnSpc>
                        <a:spcBef>
                          <a:spcPts val="0"/>
                        </a:spcBef>
                        <a:spcAft>
                          <a:spcPts val="0"/>
                        </a:spcAft>
                        <a:buNone/>
                      </a:pPr>
                      <a:r>
                        <a:rPr lang="en-US" sz="1700" b="0" i="0" u="none" strike="noStrike" noProof="0" dirty="0">
                          <a:solidFill>
                            <a:srgbClr val="000000"/>
                          </a:solidFill>
                          <a:latin typeface="Times New Roman"/>
                        </a:rPr>
                        <a:t>West Northamptonshire Council was created in 2021 when three districts and half of  the former  Northamptonshire County Council merged to become a unitary council. </a:t>
                      </a:r>
                    </a:p>
                    <a:p>
                      <a:pPr lvl="0" algn="l">
                        <a:lnSpc>
                          <a:spcPct val="100000"/>
                        </a:lnSpc>
                        <a:spcBef>
                          <a:spcPts val="0"/>
                        </a:spcBef>
                        <a:spcAft>
                          <a:spcPts val="0"/>
                        </a:spcAft>
                        <a:buNone/>
                      </a:pPr>
                      <a:r>
                        <a:rPr lang="en-US" sz="1700" b="0" i="0" u="none" strike="noStrike" noProof="0" dirty="0">
                          <a:solidFill>
                            <a:srgbClr val="000000"/>
                          </a:solidFill>
                          <a:latin typeface="Times New Roman"/>
                        </a:rPr>
                        <a:t>In 2022 our population was 429,013.</a:t>
                      </a:r>
                    </a:p>
                  </a:txBody>
                  <a:tcPr/>
                </a:tc>
                <a:extLst>
                  <a:ext uri="{0D108BD9-81ED-4DB2-BD59-A6C34878D82A}">
                    <a16:rowId xmlns:a16="http://schemas.microsoft.com/office/drawing/2014/main" val="1326194320"/>
                  </a:ext>
                </a:extLst>
              </a:tr>
            </a:tbl>
          </a:graphicData>
        </a:graphic>
      </p:graphicFrame>
      <p:pic>
        <p:nvPicPr>
          <p:cNvPr id="5" name="Picture 4" descr="Overstone Leys | Northamptonshire County Council">
            <a:extLst>
              <a:ext uri="{FF2B5EF4-FFF2-40B4-BE49-F238E27FC236}">
                <a16:creationId xmlns:a16="http://schemas.microsoft.com/office/drawing/2014/main" id="{D973B467-F890-9D14-D684-146CAE4E3EE5}"/>
              </a:ext>
            </a:extLst>
          </p:cNvPr>
          <p:cNvPicPr>
            <a:picLocks noChangeAspect="1"/>
          </p:cNvPicPr>
          <p:nvPr/>
        </p:nvPicPr>
        <p:blipFill>
          <a:blip r:embed="rId2"/>
          <a:stretch>
            <a:fillRect/>
          </a:stretch>
        </p:blipFill>
        <p:spPr>
          <a:xfrm>
            <a:off x="8678244" y="360336"/>
            <a:ext cx="1809750" cy="609600"/>
          </a:xfrm>
          <a:prstGeom prst="rect">
            <a:avLst/>
          </a:prstGeom>
        </p:spPr>
      </p:pic>
    </p:spTree>
    <p:extLst>
      <p:ext uri="{BB962C8B-B14F-4D97-AF65-F5344CB8AC3E}">
        <p14:creationId xmlns:p14="http://schemas.microsoft.com/office/powerpoint/2010/main" val="359891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D348-37A7-68DC-D624-052B085CB6CB}"/>
              </a:ext>
            </a:extLst>
          </p:cNvPr>
          <p:cNvSpPr>
            <a:spLocks noGrp="1"/>
          </p:cNvSpPr>
          <p:nvPr>
            <p:ph type="title"/>
          </p:nvPr>
        </p:nvSpPr>
        <p:spPr>
          <a:xfrm>
            <a:off x="404567" y="148308"/>
            <a:ext cx="10515600" cy="1325563"/>
          </a:xfrm>
        </p:spPr>
        <p:txBody>
          <a:bodyPr/>
          <a:lstStyle/>
          <a:p>
            <a:r>
              <a:rPr lang="en-GB" dirty="0"/>
              <a:t>West NORTHAMPTONSHIRE Council  </a:t>
            </a:r>
          </a:p>
        </p:txBody>
      </p:sp>
      <p:graphicFrame>
        <p:nvGraphicFramePr>
          <p:cNvPr id="8" name="Table 8">
            <a:extLst>
              <a:ext uri="{FF2B5EF4-FFF2-40B4-BE49-F238E27FC236}">
                <a16:creationId xmlns:a16="http://schemas.microsoft.com/office/drawing/2014/main" id="{9FCA725E-33EB-C26B-2D94-6E908EDBDC9E}"/>
              </a:ext>
            </a:extLst>
          </p:cNvPr>
          <p:cNvGraphicFramePr>
            <a:graphicFrameLocks noGrp="1"/>
          </p:cNvGraphicFramePr>
          <p:nvPr>
            <p:ph sz="half" idx="2"/>
            <p:extLst>
              <p:ext uri="{D42A27DB-BD31-4B8C-83A1-F6EECF244321}">
                <p14:modId xmlns:p14="http://schemas.microsoft.com/office/powerpoint/2010/main" val="3280891227"/>
              </p:ext>
            </p:extLst>
          </p:nvPr>
        </p:nvGraphicFramePr>
        <p:xfrm>
          <a:off x="401877" y="1473871"/>
          <a:ext cx="7361195" cy="2763606"/>
        </p:xfrm>
        <a:graphic>
          <a:graphicData uri="http://schemas.openxmlformats.org/drawingml/2006/table">
            <a:tbl>
              <a:tblPr firstRow="1" bandRow="1">
                <a:tableStyleId>{69CF1AB2-1976-4502-BF36-3FF5EA218861}</a:tableStyleId>
              </a:tblPr>
              <a:tblGrid>
                <a:gridCol w="2320277">
                  <a:extLst>
                    <a:ext uri="{9D8B030D-6E8A-4147-A177-3AD203B41FA5}">
                      <a16:colId xmlns:a16="http://schemas.microsoft.com/office/drawing/2014/main" val="1286746484"/>
                    </a:ext>
                  </a:extLst>
                </a:gridCol>
                <a:gridCol w="5040918">
                  <a:extLst>
                    <a:ext uri="{9D8B030D-6E8A-4147-A177-3AD203B41FA5}">
                      <a16:colId xmlns:a16="http://schemas.microsoft.com/office/drawing/2014/main" val="3829092058"/>
                    </a:ext>
                  </a:extLst>
                </a:gridCol>
              </a:tblGrid>
              <a:tr h="27636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dirty="0"/>
                    </a:p>
                    <a:p>
                      <a:endParaRPr lang="en-GB" sz="1600" b="0" dirty="0"/>
                    </a:p>
                    <a:p>
                      <a:pPr lvl="0">
                        <a:buNone/>
                      </a:pPr>
                      <a:r>
                        <a:rPr lang="en-GB" sz="1600" b="0" dirty="0"/>
                        <a:t>About the Team </a:t>
                      </a:r>
                      <a:endParaRPr lang="en-GB"/>
                    </a:p>
                  </a:txBody>
                  <a:tcPr/>
                </a:tc>
                <a:tc>
                  <a:txBody>
                    <a:bodyPr/>
                    <a:lstStyle/>
                    <a:p>
                      <a:pPr lvl="0">
                        <a:buNone/>
                      </a:pPr>
                      <a:endParaRPr lang="en-US" sz="1600" b="0" i="0" u="none" strike="noStrike" kern="1200" noProof="0" dirty="0">
                        <a:solidFill>
                          <a:srgbClr val="000000"/>
                        </a:solidFill>
                        <a:effectLst/>
                        <a:latin typeface="Times New Roman"/>
                      </a:endParaRPr>
                    </a:p>
                  </a:txBody>
                  <a:tcPr/>
                </a:tc>
                <a:extLst>
                  <a:ext uri="{0D108BD9-81ED-4DB2-BD59-A6C34878D82A}">
                    <a16:rowId xmlns:a16="http://schemas.microsoft.com/office/drawing/2014/main" val="3159502742"/>
                  </a:ext>
                </a:extLst>
              </a:tr>
            </a:tbl>
          </a:graphicData>
        </a:graphic>
      </p:graphicFrame>
      <p:pic>
        <p:nvPicPr>
          <p:cNvPr id="6" name="Picture 5" descr="Swanspool House, Wellingborough | This attractive Georgian b… | Flickr">
            <a:extLst>
              <a:ext uri="{FF2B5EF4-FFF2-40B4-BE49-F238E27FC236}">
                <a16:creationId xmlns:a16="http://schemas.microsoft.com/office/drawing/2014/main" id="{A4DED2C8-9A8B-9041-35F2-74703D12D554}"/>
              </a:ext>
            </a:extLst>
          </p:cNvPr>
          <p:cNvPicPr>
            <a:picLocks noChangeAspect="1"/>
          </p:cNvPicPr>
          <p:nvPr/>
        </p:nvPicPr>
        <p:blipFill>
          <a:blip r:embed="rId2"/>
          <a:stretch>
            <a:fillRect/>
          </a:stretch>
        </p:blipFill>
        <p:spPr>
          <a:xfrm>
            <a:off x="8325157" y="3948727"/>
            <a:ext cx="3260009" cy="2401837"/>
          </a:xfrm>
          <a:prstGeom prst="rect">
            <a:avLst/>
          </a:prstGeom>
        </p:spPr>
      </p:pic>
      <p:pic>
        <p:nvPicPr>
          <p:cNvPr id="7" name="Picture 6" descr="North Northamptonshire Recruitment – Powered by Starfish">
            <a:extLst>
              <a:ext uri="{FF2B5EF4-FFF2-40B4-BE49-F238E27FC236}">
                <a16:creationId xmlns:a16="http://schemas.microsoft.com/office/drawing/2014/main" id="{DC250342-119A-55B8-4B7C-843DDACE9EE2}"/>
              </a:ext>
            </a:extLst>
          </p:cNvPr>
          <p:cNvPicPr>
            <a:picLocks noChangeAspect="1"/>
          </p:cNvPicPr>
          <p:nvPr/>
        </p:nvPicPr>
        <p:blipFill>
          <a:blip r:embed="rId3"/>
          <a:stretch>
            <a:fillRect/>
          </a:stretch>
        </p:blipFill>
        <p:spPr>
          <a:xfrm>
            <a:off x="2236071" y="4335719"/>
            <a:ext cx="4475214" cy="2217789"/>
          </a:xfrm>
          <a:prstGeom prst="rect">
            <a:avLst/>
          </a:prstGeom>
        </p:spPr>
      </p:pic>
      <p:pic>
        <p:nvPicPr>
          <p:cNvPr id="4" name="Picture 3" descr="Overstone Leys | Northamptonshire County Council">
            <a:extLst>
              <a:ext uri="{FF2B5EF4-FFF2-40B4-BE49-F238E27FC236}">
                <a16:creationId xmlns:a16="http://schemas.microsoft.com/office/drawing/2014/main" id="{C4F36AD8-B8A4-6038-DC43-28E5E3462EDB}"/>
              </a:ext>
            </a:extLst>
          </p:cNvPr>
          <p:cNvPicPr>
            <a:picLocks noChangeAspect="1"/>
          </p:cNvPicPr>
          <p:nvPr/>
        </p:nvPicPr>
        <p:blipFill>
          <a:blip r:embed="rId4"/>
          <a:stretch>
            <a:fillRect/>
          </a:stretch>
        </p:blipFill>
        <p:spPr>
          <a:xfrm>
            <a:off x="9117362" y="515319"/>
            <a:ext cx="1809750" cy="609600"/>
          </a:xfrm>
          <a:prstGeom prst="rect">
            <a:avLst/>
          </a:prstGeom>
        </p:spPr>
      </p:pic>
    </p:spTree>
    <p:extLst>
      <p:ext uri="{BB962C8B-B14F-4D97-AF65-F5344CB8AC3E}">
        <p14:creationId xmlns:p14="http://schemas.microsoft.com/office/powerpoint/2010/main" val="269365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55D666F-6E81-51B0-8197-E8E6DFAFC36F}"/>
              </a:ext>
            </a:extLst>
          </p:cNvPr>
          <p:cNvGraphicFramePr>
            <a:graphicFrameLocks noGrp="1"/>
          </p:cNvGraphicFramePr>
          <p:nvPr>
            <p:ph sz="half" idx="1"/>
            <p:extLst>
              <p:ext uri="{D42A27DB-BD31-4B8C-83A1-F6EECF244321}">
                <p14:modId xmlns:p14="http://schemas.microsoft.com/office/powerpoint/2010/main" val="340968367"/>
              </p:ext>
            </p:extLst>
          </p:nvPr>
        </p:nvGraphicFramePr>
        <p:xfrm>
          <a:off x="159774" y="1290483"/>
          <a:ext cx="9217837" cy="1478280"/>
        </p:xfrm>
        <a:graphic>
          <a:graphicData uri="http://schemas.openxmlformats.org/drawingml/2006/table">
            <a:tbl>
              <a:tblPr firstRow="1" bandRow="1">
                <a:tableStyleId>{69CF1AB2-1976-4502-BF36-3FF5EA218861}</a:tableStyleId>
              </a:tblPr>
              <a:tblGrid>
                <a:gridCol w="1794159">
                  <a:extLst>
                    <a:ext uri="{9D8B030D-6E8A-4147-A177-3AD203B41FA5}">
                      <a16:colId xmlns:a16="http://schemas.microsoft.com/office/drawing/2014/main" val="3785576937"/>
                    </a:ext>
                  </a:extLst>
                </a:gridCol>
                <a:gridCol w="7423678">
                  <a:extLst>
                    <a:ext uri="{9D8B030D-6E8A-4147-A177-3AD203B41FA5}">
                      <a16:colId xmlns:a16="http://schemas.microsoft.com/office/drawing/2014/main" val="1867399682"/>
                    </a:ext>
                  </a:extLst>
                </a:gridCol>
              </a:tblGrid>
              <a:tr h="370840">
                <a:tc>
                  <a:txBody>
                    <a:bodyPr/>
                    <a:lstStyle/>
                    <a:p>
                      <a:r>
                        <a:rPr lang="en-GB" sz="1700" b="0" dirty="0"/>
                        <a:t>What’s different about this placement </a:t>
                      </a:r>
                    </a:p>
                  </a:txBody>
                  <a:tcPr/>
                </a:tc>
                <a:tc>
                  <a:txBody>
                    <a:bodyPr/>
                    <a:lstStyle/>
                    <a:p>
                      <a:pPr lvl="0" algn="l">
                        <a:lnSpc>
                          <a:spcPct val="100000"/>
                        </a:lnSpc>
                        <a:spcBef>
                          <a:spcPts val="0"/>
                        </a:spcBef>
                        <a:spcAft>
                          <a:spcPts val="0"/>
                        </a:spcAft>
                      </a:pPr>
                      <a:endParaRPr lang="en-US" sz="1700" b="0" i="0" u="none" strike="noStrike" noProof="0" dirty="0">
                        <a:solidFill>
                          <a:srgbClr val="000000"/>
                        </a:solidFill>
                        <a:latin typeface="Times New Roman"/>
                      </a:endParaRPr>
                    </a:p>
                  </a:txBody>
                  <a:tcPr/>
                </a:tc>
                <a:extLst>
                  <a:ext uri="{0D108BD9-81ED-4DB2-BD59-A6C34878D82A}">
                    <a16:rowId xmlns:a16="http://schemas.microsoft.com/office/drawing/2014/main" val="2929572216"/>
                  </a:ext>
                </a:extLst>
              </a:tr>
              <a:tr h="370840">
                <a:tc>
                  <a:txBody>
                    <a:bodyPr/>
                    <a:lstStyle/>
                    <a:p>
                      <a:r>
                        <a:rPr lang="en-US" sz="1700" b="0" dirty="0"/>
                        <a:t>Website Links</a:t>
                      </a:r>
                      <a:endParaRPr lang="en-GB" sz="1700" b="0" dirty="0"/>
                    </a:p>
                  </a:txBody>
                  <a:tcPr/>
                </a:tc>
                <a:tc>
                  <a:txBody>
                    <a:bodyPr/>
                    <a:lstStyle/>
                    <a:p>
                      <a:pPr lvl="0" algn="l">
                        <a:lnSpc>
                          <a:spcPct val="100000"/>
                        </a:lnSpc>
                        <a:spcBef>
                          <a:spcPts val="0"/>
                        </a:spcBef>
                        <a:spcAft>
                          <a:spcPts val="0"/>
                        </a:spcAft>
                        <a:buNone/>
                      </a:pPr>
                      <a:r>
                        <a:rPr lang="en-US" sz="1700" b="0" i="0" u="none" strike="noStrike" noProof="0" dirty="0">
                          <a:solidFill>
                            <a:srgbClr val="000000"/>
                          </a:solidFill>
                          <a:latin typeface="Times New Roman"/>
                          <a:hlinkClick r:id="rId2"/>
                        </a:rPr>
                        <a:t>West Northamptonshire Joint Strategic Needs Assessment </a:t>
                      </a:r>
                      <a:endParaRPr lang="en-US" sz="1700" b="0" i="0" u="none" strike="noStrike" noProof="0" dirty="0">
                        <a:solidFill>
                          <a:srgbClr val="000000"/>
                        </a:solidFill>
                        <a:latin typeface="Times New Roman"/>
                      </a:endParaRPr>
                    </a:p>
                    <a:p>
                      <a:pPr lvl="0">
                        <a:buNone/>
                      </a:pPr>
                      <a:endParaRPr lang="en-US" sz="1700" b="0" dirty="0"/>
                    </a:p>
                  </a:txBody>
                  <a:tcPr/>
                </a:tc>
                <a:extLst>
                  <a:ext uri="{0D108BD9-81ED-4DB2-BD59-A6C34878D82A}">
                    <a16:rowId xmlns:a16="http://schemas.microsoft.com/office/drawing/2014/main" val="621633026"/>
                  </a:ext>
                </a:extLst>
              </a:tr>
            </a:tbl>
          </a:graphicData>
        </a:graphic>
      </p:graphicFrame>
      <p:sp>
        <p:nvSpPr>
          <p:cNvPr id="7" name="Title 1">
            <a:extLst>
              <a:ext uri="{FF2B5EF4-FFF2-40B4-BE49-F238E27FC236}">
                <a16:creationId xmlns:a16="http://schemas.microsoft.com/office/drawing/2014/main" id="{CE5548CF-C77D-536A-F5EF-C5A99698F6C5}"/>
              </a:ext>
            </a:extLst>
          </p:cNvPr>
          <p:cNvSpPr txBox="1">
            <a:spLocks/>
          </p:cNvSpPr>
          <p:nvPr/>
        </p:nvSpPr>
        <p:spPr>
          <a:xfrm>
            <a:off x="519259" y="1970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West Northamptonshire Council </a:t>
            </a:r>
          </a:p>
        </p:txBody>
      </p:sp>
      <p:pic>
        <p:nvPicPr>
          <p:cNvPr id="5" name="Picture 4" descr="Thrapston 1870-72 - John Marius Wilson | History Overview | Thrapston  Heritage">
            <a:extLst>
              <a:ext uri="{FF2B5EF4-FFF2-40B4-BE49-F238E27FC236}">
                <a16:creationId xmlns:a16="http://schemas.microsoft.com/office/drawing/2014/main" id="{223CDBC9-646A-22F9-07D8-BEB911460894}"/>
              </a:ext>
            </a:extLst>
          </p:cNvPr>
          <p:cNvPicPr>
            <a:picLocks noChangeAspect="1"/>
          </p:cNvPicPr>
          <p:nvPr/>
        </p:nvPicPr>
        <p:blipFill>
          <a:blip r:embed="rId3"/>
          <a:stretch>
            <a:fillRect/>
          </a:stretch>
        </p:blipFill>
        <p:spPr>
          <a:xfrm flipH="1">
            <a:off x="9524999" y="1997177"/>
            <a:ext cx="2568678" cy="3195484"/>
          </a:xfrm>
          <a:prstGeom prst="rect">
            <a:avLst/>
          </a:prstGeom>
        </p:spPr>
      </p:pic>
      <p:pic>
        <p:nvPicPr>
          <p:cNvPr id="3" name="Picture 2" descr="Overstone Leys | Northamptonshire County Council">
            <a:extLst>
              <a:ext uri="{FF2B5EF4-FFF2-40B4-BE49-F238E27FC236}">
                <a16:creationId xmlns:a16="http://schemas.microsoft.com/office/drawing/2014/main" id="{58677802-A821-C425-8670-23FB08C79DAC}"/>
              </a:ext>
            </a:extLst>
          </p:cNvPr>
          <p:cNvPicPr>
            <a:picLocks noChangeAspect="1"/>
          </p:cNvPicPr>
          <p:nvPr/>
        </p:nvPicPr>
        <p:blipFill>
          <a:blip r:embed="rId4"/>
          <a:stretch>
            <a:fillRect/>
          </a:stretch>
        </p:blipFill>
        <p:spPr>
          <a:xfrm>
            <a:off x="9672718" y="450742"/>
            <a:ext cx="1809750" cy="609600"/>
          </a:xfrm>
          <a:prstGeom prst="rect">
            <a:avLst/>
          </a:prstGeom>
        </p:spPr>
      </p:pic>
    </p:spTree>
    <p:extLst>
      <p:ext uri="{BB962C8B-B14F-4D97-AF65-F5344CB8AC3E}">
        <p14:creationId xmlns:p14="http://schemas.microsoft.com/office/powerpoint/2010/main" val="1838733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D348-37A7-68DC-D624-052B085CB6CB}"/>
              </a:ext>
            </a:extLst>
          </p:cNvPr>
          <p:cNvSpPr>
            <a:spLocks noGrp="1"/>
          </p:cNvSpPr>
          <p:nvPr>
            <p:ph type="title"/>
          </p:nvPr>
        </p:nvSpPr>
        <p:spPr/>
        <p:txBody>
          <a:bodyPr/>
          <a:lstStyle/>
          <a:p>
            <a:r>
              <a:rPr lang="en-GB"/>
              <a:t>Nottingham City Council  </a:t>
            </a:r>
          </a:p>
        </p:txBody>
      </p:sp>
      <p:graphicFrame>
        <p:nvGraphicFramePr>
          <p:cNvPr id="8" name="Table 8">
            <a:extLst>
              <a:ext uri="{FF2B5EF4-FFF2-40B4-BE49-F238E27FC236}">
                <a16:creationId xmlns:a16="http://schemas.microsoft.com/office/drawing/2014/main" id="{9FCA725E-33EB-C26B-2D94-6E908EDBDC9E}"/>
              </a:ext>
            </a:extLst>
          </p:cNvPr>
          <p:cNvGraphicFramePr>
            <a:graphicFrameLocks noGrp="1"/>
          </p:cNvGraphicFramePr>
          <p:nvPr>
            <p:ph sz="half" idx="2"/>
            <p:extLst>
              <p:ext uri="{D42A27DB-BD31-4B8C-83A1-F6EECF244321}">
                <p14:modId xmlns:p14="http://schemas.microsoft.com/office/powerpoint/2010/main" val="2548592763"/>
              </p:ext>
            </p:extLst>
          </p:nvPr>
        </p:nvGraphicFramePr>
        <p:xfrm>
          <a:off x="407894" y="1600200"/>
          <a:ext cx="11376212" cy="4924552"/>
        </p:xfrm>
        <a:graphic>
          <a:graphicData uri="http://schemas.openxmlformats.org/drawingml/2006/table">
            <a:tbl>
              <a:tblPr firstRow="1" bandRow="1">
                <a:tableStyleId>{69CF1AB2-1976-4502-BF36-3FF5EA218861}</a:tableStyleId>
              </a:tblPr>
              <a:tblGrid>
                <a:gridCol w="2560593">
                  <a:extLst>
                    <a:ext uri="{9D8B030D-6E8A-4147-A177-3AD203B41FA5}">
                      <a16:colId xmlns:a16="http://schemas.microsoft.com/office/drawing/2014/main" val="1286746484"/>
                    </a:ext>
                  </a:extLst>
                </a:gridCol>
                <a:gridCol w="8815619">
                  <a:extLst>
                    <a:ext uri="{9D8B030D-6E8A-4147-A177-3AD203B41FA5}">
                      <a16:colId xmlns:a16="http://schemas.microsoft.com/office/drawing/2014/main" val="3829092058"/>
                    </a:ext>
                  </a:extLst>
                </a:gridCol>
              </a:tblGrid>
              <a:tr h="370840">
                <a:tc>
                  <a:txBody>
                    <a:bodyPr/>
                    <a:lstStyle/>
                    <a:p>
                      <a:r>
                        <a:rPr lang="en-GB"/>
                        <a:t>Name of Organisation</a:t>
                      </a:r>
                    </a:p>
                  </a:txBody>
                  <a:tcPr/>
                </a:tc>
                <a:tc>
                  <a:txBody>
                    <a:bodyPr/>
                    <a:lstStyle/>
                    <a:p>
                      <a:r>
                        <a:rPr lang="en-GB"/>
                        <a:t>Nottingham City Council</a:t>
                      </a:r>
                    </a:p>
                  </a:txBody>
                  <a:tcPr/>
                </a:tc>
                <a:extLst>
                  <a:ext uri="{0D108BD9-81ED-4DB2-BD59-A6C34878D82A}">
                    <a16:rowId xmlns:a16="http://schemas.microsoft.com/office/drawing/2014/main" val="1022953957"/>
                  </a:ext>
                </a:extLst>
              </a:tr>
              <a:tr h="370840">
                <a:tc>
                  <a:txBody>
                    <a:bodyPr/>
                    <a:lstStyle/>
                    <a:p>
                      <a:r>
                        <a:rPr lang="en-GB"/>
                        <a:t>Training Network </a:t>
                      </a:r>
                    </a:p>
                  </a:txBody>
                  <a:tcPr/>
                </a:tc>
                <a:tc>
                  <a:txBody>
                    <a:bodyPr/>
                    <a:lstStyle/>
                    <a:p>
                      <a:r>
                        <a:rPr lang="en-GB"/>
                        <a:t>Nottinghamshire</a:t>
                      </a:r>
                    </a:p>
                  </a:txBody>
                  <a:tcPr/>
                </a:tc>
                <a:extLst>
                  <a:ext uri="{0D108BD9-81ED-4DB2-BD59-A6C34878D82A}">
                    <a16:rowId xmlns:a16="http://schemas.microsoft.com/office/drawing/2014/main" val="3838453788"/>
                  </a:ext>
                </a:extLst>
              </a:tr>
              <a:tr h="370840">
                <a:tc>
                  <a:txBody>
                    <a:bodyPr/>
                    <a:lstStyle/>
                    <a:p>
                      <a:r>
                        <a:rPr lang="en-GB"/>
                        <a:t>Base Address</a:t>
                      </a:r>
                    </a:p>
                  </a:txBody>
                  <a:tcPr/>
                </a:tc>
                <a:tc>
                  <a:txBody>
                    <a:bodyPr/>
                    <a:lstStyle/>
                    <a:p>
                      <a:r>
                        <a:rPr lang="en-GB"/>
                        <a:t>Loxley House Station Street Nottingham</a:t>
                      </a:r>
                    </a:p>
                  </a:txBody>
                  <a:tcPr/>
                </a:tc>
                <a:extLst>
                  <a:ext uri="{0D108BD9-81ED-4DB2-BD59-A6C34878D82A}">
                    <a16:rowId xmlns:a16="http://schemas.microsoft.com/office/drawing/2014/main" val="2159225467"/>
                  </a:ext>
                </a:extLst>
              </a:tr>
              <a:tr h="370840">
                <a:tc>
                  <a:txBody>
                    <a:bodyPr/>
                    <a:lstStyle/>
                    <a:p>
                      <a:r>
                        <a:rPr lang="en-GB"/>
                        <a:t>Working arrangements </a:t>
                      </a:r>
                    </a:p>
                  </a:txBody>
                  <a:tcPr/>
                </a:tc>
                <a:tc>
                  <a:txBody>
                    <a:bodyPr/>
                    <a:lstStyle/>
                    <a:p>
                      <a:r>
                        <a:rPr lang="en-GB"/>
                        <a:t>Hybrid (office and home)</a:t>
                      </a:r>
                    </a:p>
                  </a:txBody>
                  <a:tcPr/>
                </a:tc>
                <a:extLst>
                  <a:ext uri="{0D108BD9-81ED-4DB2-BD59-A6C34878D82A}">
                    <a16:rowId xmlns:a16="http://schemas.microsoft.com/office/drawing/2014/main" val="2620842750"/>
                  </a:ext>
                </a:extLst>
              </a:tr>
              <a:tr h="370840">
                <a:tc>
                  <a:txBody>
                    <a:bodyPr/>
                    <a:lstStyle/>
                    <a:p>
                      <a:r>
                        <a:rPr lang="en-GB"/>
                        <a:t>Description of Placement</a:t>
                      </a:r>
                    </a:p>
                  </a:txBody>
                  <a:tcPr/>
                </a:tc>
                <a:tc>
                  <a:txBody>
                    <a:bodyPr/>
                    <a:lstStyle/>
                    <a:p>
                      <a:r>
                        <a:rPr lang="en-US" sz="1570" b="0" i="0" u="none" strike="noStrike" kern="1200" baseline="0">
                          <a:solidFill>
                            <a:schemeClr val="dk1"/>
                          </a:solidFill>
                          <a:latin typeface="+mn-lt"/>
                          <a:ea typeface="+mn-ea"/>
                          <a:cs typeface="+mn-cs"/>
                        </a:rPr>
                        <a:t>Nottingham city is one of England’s core cities. It is a vibrant urban </a:t>
                      </a:r>
                      <a:r>
                        <a:rPr lang="en-GB" sz="1570" b="0" i="0" u="none" strike="noStrike" kern="1200" baseline="0" noProof="0">
                          <a:solidFill>
                            <a:schemeClr val="dk1"/>
                          </a:solidFill>
                          <a:latin typeface="+mn-lt"/>
                          <a:ea typeface="+mn-ea"/>
                          <a:cs typeface="+mn-cs"/>
                        </a:rPr>
                        <a:t>centre</a:t>
                      </a:r>
                      <a:r>
                        <a:rPr lang="en-US" sz="1570" b="0" i="0" u="none" strike="noStrike" kern="1200" baseline="0">
                          <a:solidFill>
                            <a:schemeClr val="dk1"/>
                          </a:solidFill>
                          <a:latin typeface="+mn-lt"/>
                          <a:ea typeface="+mn-ea"/>
                          <a:cs typeface="+mn-cs"/>
                        </a:rPr>
                        <a:t> with a rich history of rebels, industry and culture. However, it faces significant public health challenges. Residents have some of the lowest healthy life expectancy in England. This means that people living in Nottingham not only live shorter lives than in other similar areas but spend more of that time in poor health or living with disability.</a:t>
                      </a:r>
                      <a:endParaRPr lang="en-GB" sz="1570" b="0" i="0" u="none" strike="noStrike" kern="1200" baseline="0">
                        <a:solidFill>
                          <a:schemeClr val="dk1"/>
                        </a:solidFill>
                        <a:latin typeface="+mn-lt"/>
                        <a:ea typeface="+mn-ea"/>
                        <a:cs typeface="+mn-cs"/>
                      </a:endParaRPr>
                    </a:p>
                    <a:p>
                      <a:endParaRPr lang="en-GB" sz="1570" b="0" i="0" u="none" strike="noStrike" kern="1200" baseline="0">
                        <a:solidFill>
                          <a:schemeClr val="dk1"/>
                        </a:solidFill>
                        <a:latin typeface="+mn-lt"/>
                        <a:ea typeface="+mn-ea"/>
                        <a:cs typeface="+mn-cs"/>
                      </a:endParaRPr>
                    </a:p>
                    <a:p>
                      <a:r>
                        <a:rPr lang="en-US" sz="1570" b="0" i="0" u="none" strike="noStrike" kern="1200" baseline="0">
                          <a:solidFill>
                            <a:schemeClr val="dk1"/>
                          </a:solidFill>
                          <a:latin typeface="+mn-lt"/>
                          <a:ea typeface="+mn-ea"/>
                          <a:cs typeface="+mn-cs"/>
                        </a:rPr>
                        <a:t>Nottingham City Council has a tight boundary containing 323,600 residents (Census 2021). The population is comparatively young and the city attracts a large population who work, study, shop and </a:t>
                      </a:r>
                      <a:r>
                        <a:rPr lang="en-US" sz="1570" b="0" i="0" u="none" strike="noStrike" kern="1200" baseline="0" err="1">
                          <a:solidFill>
                            <a:schemeClr val="dk1"/>
                          </a:solidFill>
                          <a:latin typeface="+mn-lt"/>
                          <a:ea typeface="+mn-ea"/>
                          <a:cs typeface="+mn-cs"/>
                        </a:rPr>
                        <a:t>socialise</a:t>
                      </a:r>
                      <a:r>
                        <a:rPr lang="en-US" sz="1570" b="0" i="0" u="none" strike="noStrike" kern="1200" baseline="0">
                          <a:solidFill>
                            <a:schemeClr val="dk1"/>
                          </a:solidFill>
                          <a:latin typeface="+mn-lt"/>
                          <a:ea typeface="+mn-ea"/>
                          <a:cs typeface="+mn-cs"/>
                        </a:rPr>
                        <a:t> here bringing some unique benefits and challenges. Nottingham’s biggest challenge is the high levels of deprivation residents experience. These disparities are visually stark, with over half (55.2%) of Nottingham’s residents living within the top 20% of the most deprived </a:t>
                      </a:r>
                      <a:r>
                        <a:rPr lang="en-US" sz="1570" b="0" i="0" u="none" strike="noStrike" kern="1200" baseline="0" err="1">
                          <a:solidFill>
                            <a:schemeClr val="dk1"/>
                          </a:solidFill>
                          <a:latin typeface="+mn-lt"/>
                          <a:ea typeface="+mn-ea"/>
                          <a:cs typeface="+mn-cs"/>
                        </a:rPr>
                        <a:t>neighbourhoods</a:t>
                      </a:r>
                      <a:r>
                        <a:rPr lang="en-US" sz="1570" b="0" i="0" u="none" strike="noStrike" kern="1200" baseline="0">
                          <a:solidFill>
                            <a:schemeClr val="dk1"/>
                          </a:solidFill>
                          <a:latin typeface="+mn-lt"/>
                          <a:ea typeface="+mn-ea"/>
                          <a:cs typeface="+mn-cs"/>
                        </a:rPr>
                        <a:t> nationally. </a:t>
                      </a:r>
                    </a:p>
                    <a:p>
                      <a:endParaRPr lang="en-US" sz="1570" b="0" i="0" u="none" strike="noStrike" kern="1200" baseline="0">
                        <a:solidFill>
                          <a:schemeClr val="dk1"/>
                        </a:solidFill>
                        <a:latin typeface="+mn-lt"/>
                        <a:ea typeface="+mn-ea"/>
                        <a:cs typeface="+mn-cs"/>
                      </a:endParaRPr>
                    </a:p>
                    <a:p>
                      <a:r>
                        <a:rPr lang="en-US" sz="1570" b="0" i="0" u="none" strike="noStrike" kern="1200" baseline="0">
                          <a:solidFill>
                            <a:schemeClr val="dk1"/>
                          </a:solidFill>
                          <a:latin typeface="+mn-lt"/>
                          <a:ea typeface="+mn-ea"/>
                          <a:cs typeface="+mn-cs"/>
                        </a:rPr>
                        <a:t>The city’s socio-economic profile reveals a complex tapestry of needs and issues. Nottingham is home to a richly diverse population, with communities from various ethnic and cultural backgrounds. This diversity brings vibrancy to the city but also results in complex health and social care needs. </a:t>
                      </a:r>
                    </a:p>
                  </a:txBody>
                  <a:tcPr/>
                </a:tc>
                <a:extLst>
                  <a:ext uri="{0D108BD9-81ED-4DB2-BD59-A6C34878D82A}">
                    <a16:rowId xmlns:a16="http://schemas.microsoft.com/office/drawing/2014/main" val="1326194320"/>
                  </a:ext>
                </a:extLst>
              </a:tr>
            </a:tbl>
          </a:graphicData>
        </a:graphic>
      </p:graphicFrame>
      <p:pic>
        <p:nvPicPr>
          <p:cNvPr id="3074" name="Picture 2" descr="content.govdelivery.com/attachments/fancy_image...">
            <a:extLst>
              <a:ext uri="{FF2B5EF4-FFF2-40B4-BE49-F238E27FC236}">
                <a16:creationId xmlns:a16="http://schemas.microsoft.com/office/drawing/2014/main" id="{B8D03CB6-9DD6-AE6D-5DE7-BCB753F78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9356" y="237693"/>
            <a:ext cx="3714750"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95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D348-37A7-68DC-D624-052B085CB6CB}"/>
              </a:ext>
            </a:extLst>
          </p:cNvPr>
          <p:cNvSpPr>
            <a:spLocks noGrp="1"/>
          </p:cNvSpPr>
          <p:nvPr>
            <p:ph type="title"/>
          </p:nvPr>
        </p:nvSpPr>
        <p:spPr/>
        <p:txBody>
          <a:bodyPr/>
          <a:lstStyle/>
          <a:p>
            <a:r>
              <a:rPr lang="en-GB"/>
              <a:t>Nottingham City Council  </a:t>
            </a:r>
          </a:p>
        </p:txBody>
      </p:sp>
      <p:graphicFrame>
        <p:nvGraphicFramePr>
          <p:cNvPr id="8" name="Table 8">
            <a:extLst>
              <a:ext uri="{FF2B5EF4-FFF2-40B4-BE49-F238E27FC236}">
                <a16:creationId xmlns:a16="http://schemas.microsoft.com/office/drawing/2014/main" id="{9FCA725E-33EB-C26B-2D94-6E908EDBDC9E}"/>
              </a:ext>
            </a:extLst>
          </p:cNvPr>
          <p:cNvGraphicFramePr>
            <a:graphicFrameLocks noGrp="1"/>
          </p:cNvGraphicFramePr>
          <p:nvPr>
            <p:ph sz="half" idx="2"/>
            <p:extLst>
              <p:ext uri="{D42A27DB-BD31-4B8C-83A1-F6EECF244321}">
                <p14:modId xmlns:p14="http://schemas.microsoft.com/office/powerpoint/2010/main" val="1675599208"/>
              </p:ext>
            </p:extLst>
          </p:nvPr>
        </p:nvGraphicFramePr>
        <p:xfrm>
          <a:off x="309282" y="1714500"/>
          <a:ext cx="11376212" cy="4728972"/>
        </p:xfrm>
        <a:graphic>
          <a:graphicData uri="http://schemas.openxmlformats.org/drawingml/2006/table">
            <a:tbl>
              <a:tblPr firstRow="1" bandRow="1">
                <a:tableStyleId>{69CF1AB2-1976-4502-BF36-3FF5EA218861}</a:tableStyleId>
              </a:tblPr>
              <a:tblGrid>
                <a:gridCol w="2635624">
                  <a:extLst>
                    <a:ext uri="{9D8B030D-6E8A-4147-A177-3AD203B41FA5}">
                      <a16:colId xmlns:a16="http://schemas.microsoft.com/office/drawing/2014/main" val="1286746484"/>
                    </a:ext>
                  </a:extLst>
                </a:gridCol>
                <a:gridCol w="8740588">
                  <a:extLst>
                    <a:ext uri="{9D8B030D-6E8A-4147-A177-3AD203B41FA5}">
                      <a16:colId xmlns:a16="http://schemas.microsoft.com/office/drawing/2014/main" val="3829092058"/>
                    </a:ext>
                  </a:extLst>
                </a:gridCol>
              </a:tblGrid>
              <a:tr h="370840">
                <a:tc>
                  <a:txBody>
                    <a:bodyPr/>
                    <a:lstStyle/>
                    <a:p>
                      <a:r>
                        <a:rPr lang="en-GB" b="0"/>
                        <a:t>Description of Placement</a:t>
                      </a:r>
                    </a:p>
                    <a:p>
                      <a:endParaRPr lang="en-GB" b="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70" b="0" i="0" u="none" strike="noStrike" kern="1200" cap="none" spc="0" normalizeH="0" baseline="0" noProof="0">
                          <a:ln>
                            <a:noFill/>
                          </a:ln>
                          <a:solidFill>
                            <a:srgbClr val="595959"/>
                          </a:solidFill>
                          <a:effectLst/>
                          <a:uLnTx/>
                          <a:uFillTx/>
                          <a:latin typeface="+mn-lt"/>
                          <a:ea typeface="+mn-ea"/>
                          <a:cs typeface="+mn-cs"/>
                        </a:rPr>
                        <a:t>The public health team works closely with various parts of the council such as planning, licensing, housing, trading standards, sport and leisure, and the carbon neutral team. We also have a positive relationship with our Place Based Partnership and Integrated Care System as well as partners such as the Violence Reduction Partnership, Nottingham University Hospitals, and our two universities. This allows us to offer registrars an opportunity to be involved with a great diversity of work. </a:t>
                      </a:r>
                    </a:p>
                  </a:txBody>
                  <a:tcPr/>
                </a:tc>
                <a:extLst>
                  <a:ext uri="{0D108BD9-81ED-4DB2-BD59-A6C34878D82A}">
                    <a16:rowId xmlns:a16="http://schemas.microsoft.com/office/drawing/2014/main" val="4049873713"/>
                  </a:ext>
                </a:extLst>
              </a:tr>
              <a:tr h="370840">
                <a:tc>
                  <a:txBody>
                    <a:bodyPr/>
                    <a:lstStyle/>
                    <a:p>
                      <a:r>
                        <a:rPr lang="en-GB" b="0"/>
                        <a:t>About the Team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70" b="0" kern="1200">
                          <a:solidFill>
                            <a:schemeClr val="dk1"/>
                          </a:solidFill>
                          <a:effectLst/>
                          <a:latin typeface="+mn-lt"/>
                          <a:ea typeface="+mn-ea"/>
                          <a:cs typeface="+mn-cs"/>
                        </a:rPr>
                        <a:t>The Public Health team in Nottingham has, over the last couple of years, been shortlisted for local government awards for it’s partnership work and won a local government workforce award and ADPH Innovative Practice Award.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570" b="0" kern="120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570" b="0" kern="1200">
                          <a:solidFill>
                            <a:schemeClr val="dk1"/>
                          </a:solidFill>
                          <a:effectLst/>
                          <a:latin typeface="+mn-lt"/>
                          <a:ea typeface="+mn-ea"/>
                          <a:cs typeface="+mn-cs"/>
                        </a:rPr>
                        <a:t>The Public Health team has expanded rapidly over the last few years with now approximately 40 staff within the public health team. Despite the rapid expansion, consultants and the Director of Public Health remain very accessible to staff and registrars. Registrars become members of a relevant team attending regular, in-person team meetings and are invited to participate in quarterly public health away 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70" b="0" kern="120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70" b="0" kern="1200">
                          <a:solidFill>
                            <a:schemeClr val="dk1"/>
                          </a:solidFill>
                          <a:effectLst/>
                          <a:latin typeface="+mn-lt"/>
                          <a:ea typeface="+mn-ea"/>
                          <a:cs typeface="+mn-cs"/>
                        </a:rPr>
                        <a:t>The Deputy Director of Public Health along with 3 Consultants in Public Health provide the educational supervision for registrars. These individuals alongside three Public Health Principals form the Senior Leadership Team with registrars invited to attend SLT meetings and our monthly </a:t>
                      </a:r>
                      <a:r>
                        <a:rPr lang="en-US" sz="1570" b="0" kern="1200" err="1">
                          <a:solidFill>
                            <a:schemeClr val="dk1"/>
                          </a:solidFill>
                          <a:effectLst/>
                          <a:latin typeface="+mn-lt"/>
                          <a:ea typeface="+mn-ea"/>
                          <a:cs typeface="+mn-cs"/>
                        </a:rPr>
                        <a:t>programme</a:t>
                      </a:r>
                      <a:r>
                        <a:rPr lang="en-US" sz="1570" b="0" kern="1200">
                          <a:solidFill>
                            <a:schemeClr val="dk1"/>
                          </a:solidFill>
                          <a:effectLst/>
                          <a:latin typeface="+mn-lt"/>
                          <a:ea typeface="+mn-ea"/>
                          <a:cs typeface="+mn-cs"/>
                        </a:rPr>
                        <a:t> board to observe an input into how the team functions. </a:t>
                      </a:r>
                    </a:p>
                    <a:p>
                      <a:endParaRPr lang="en-GB" sz="1570" b="0" kern="1200">
                        <a:solidFill>
                          <a:schemeClr val="dk1"/>
                        </a:solidFill>
                        <a:effectLst/>
                        <a:latin typeface="+mn-lt"/>
                        <a:ea typeface="+mn-ea"/>
                        <a:cs typeface="+mn-cs"/>
                      </a:endParaRPr>
                    </a:p>
                  </a:txBody>
                  <a:tcPr/>
                </a:tc>
                <a:extLst>
                  <a:ext uri="{0D108BD9-81ED-4DB2-BD59-A6C34878D82A}">
                    <a16:rowId xmlns:a16="http://schemas.microsoft.com/office/drawing/2014/main" val="1326194320"/>
                  </a:ext>
                </a:extLst>
              </a:tr>
            </a:tbl>
          </a:graphicData>
        </a:graphic>
      </p:graphicFrame>
      <p:pic>
        <p:nvPicPr>
          <p:cNvPr id="2050" name="Picture 2" descr="content.govdelivery.com/attachments/fancy_image...">
            <a:extLst>
              <a:ext uri="{FF2B5EF4-FFF2-40B4-BE49-F238E27FC236}">
                <a16:creationId xmlns:a16="http://schemas.microsoft.com/office/drawing/2014/main" id="{B93763BD-5B35-7E2D-483D-3412F6523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0744" y="342900"/>
            <a:ext cx="3714750"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7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9934EF25-675F-9571-D416-F23862966EA4}"/>
              </a:ext>
            </a:extLst>
          </p:cNvPr>
          <p:cNvGraphicFramePr>
            <a:graphicFrameLocks noGrp="1"/>
          </p:cNvGraphicFramePr>
          <p:nvPr>
            <p:ph sz="half" idx="2"/>
            <p:extLst>
              <p:ext uri="{D42A27DB-BD31-4B8C-83A1-F6EECF244321}">
                <p14:modId xmlns:p14="http://schemas.microsoft.com/office/powerpoint/2010/main" val="3835087334"/>
              </p:ext>
            </p:extLst>
          </p:nvPr>
        </p:nvGraphicFramePr>
        <p:xfrm>
          <a:off x="108477" y="1581966"/>
          <a:ext cx="8960878" cy="4968240"/>
        </p:xfrm>
        <a:graphic>
          <a:graphicData uri="http://schemas.openxmlformats.org/drawingml/2006/table">
            <a:tbl>
              <a:tblPr firstRow="1" bandRow="1">
                <a:tableStyleId>{69CF1AB2-1976-4502-BF36-3FF5EA218861}</a:tableStyleId>
              </a:tblPr>
              <a:tblGrid>
                <a:gridCol w="2429227">
                  <a:extLst>
                    <a:ext uri="{9D8B030D-6E8A-4147-A177-3AD203B41FA5}">
                      <a16:colId xmlns:a16="http://schemas.microsoft.com/office/drawing/2014/main" val="2391938884"/>
                    </a:ext>
                  </a:extLst>
                </a:gridCol>
                <a:gridCol w="6531651">
                  <a:extLst>
                    <a:ext uri="{9D8B030D-6E8A-4147-A177-3AD203B41FA5}">
                      <a16:colId xmlns:a16="http://schemas.microsoft.com/office/drawing/2014/main" val="697062963"/>
                    </a:ext>
                  </a:extLst>
                </a:gridCol>
              </a:tblGrid>
              <a:tr h="3999451">
                <a:tc>
                  <a:txBody>
                    <a:bodyPr/>
                    <a:lstStyle/>
                    <a:p>
                      <a:r>
                        <a:rPr lang="en-GB" sz="1600" b="0"/>
                        <a:t>What’s Different about this placement </a:t>
                      </a:r>
                    </a:p>
                  </a:txBody>
                  <a:tcPr/>
                </a:tc>
                <a:tc>
                  <a:txBody>
                    <a:bodyPr/>
                    <a:lstStyle/>
                    <a:p>
                      <a:r>
                        <a:rPr lang="en-US" sz="1570" b="0" i="0" u="none" strike="noStrike" kern="1200" baseline="0">
                          <a:solidFill>
                            <a:schemeClr val="dk1"/>
                          </a:solidFill>
                          <a:latin typeface="+mn-lt"/>
                          <a:ea typeface="+mn-ea"/>
                          <a:cs typeface="+mn-cs"/>
                        </a:rPr>
                        <a:t>Nottingham has a wide range of opportunities for registrars at all stages of training. Alongside a wide range of commissioned services, public health works closely to deliver it’s function through partnership working within and outside of the council. </a:t>
                      </a:r>
                    </a:p>
                    <a:p>
                      <a:endParaRPr lang="en-US" sz="1570" b="0" i="0" u="none" strike="noStrike" kern="1200" baseline="0">
                        <a:solidFill>
                          <a:schemeClr val="dk1"/>
                        </a:solidFill>
                        <a:latin typeface="+mn-lt"/>
                        <a:ea typeface="+mn-ea"/>
                        <a:cs typeface="+mn-cs"/>
                      </a:endParaRPr>
                    </a:p>
                    <a:p>
                      <a:r>
                        <a:rPr lang="en-US" sz="1570" b="0" i="0" u="none" strike="noStrike" kern="1200" baseline="0">
                          <a:solidFill>
                            <a:schemeClr val="dk1"/>
                          </a:solidFill>
                          <a:latin typeface="+mn-lt"/>
                          <a:ea typeface="+mn-ea"/>
                          <a:cs typeface="+mn-cs"/>
                        </a:rPr>
                        <a:t>Registrars have the opportunity to complete healthcare public health project placements with Nottingham University Hospitals and Notts Healthcare Trust while supported by an ES in Nottingham City Council.  They also have the opportunity to complete projects with the Violence Reduction Partnership and Financial Resilience Forum as well as in the future with the East Midlands Combined Authority. </a:t>
                      </a:r>
                    </a:p>
                    <a:p>
                      <a:endParaRPr lang="en-US" sz="1570" b="0" i="0" u="none" strike="noStrike" kern="1200" baseline="0">
                        <a:solidFill>
                          <a:schemeClr val="dk1"/>
                        </a:solidFill>
                        <a:latin typeface="+mn-lt"/>
                        <a:ea typeface="+mn-ea"/>
                        <a:cs typeface="+mn-cs"/>
                      </a:endParaRPr>
                    </a:p>
                    <a:p>
                      <a:r>
                        <a:rPr lang="en-US" sz="1570" b="0" i="0" u="none" strike="noStrike" kern="1200" baseline="0">
                          <a:solidFill>
                            <a:schemeClr val="dk1"/>
                          </a:solidFill>
                          <a:latin typeface="+mn-lt"/>
                          <a:ea typeface="+mn-ea"/>
                          <a:cs typeface="+mn-cs"/>
                        </a:rPr>
                        <a:t>Registrars are treated as peers and trusted with important topics such as the recent creation of a Gambling Strategy or support in commissioning of sexual health services. Through internal CPD and collaboration with two universities, there are opportunities to work with academics including for senior registrars, co-supervision of student placements. </a:t>
                      </a:r>
                    </a:p>
                  </a:txBody>
                  <a:tcPr/>
                </a:tc>
                <a:extLst>
                  <a:ext uri="{0D108BD9-81ED-4DB2-BD59-A6C34878D82A}">
                    <a16:rowId xmlns:a16="http://schemas.microsoft.com/office/drawing/2014/main" val="2847418409"/>
                  </a:ext>
                </a:extLst>
              </a:tr>
              <a:tr h="791390">
                <a:tc>
                  <a:txBody>
                    <a:bodyPr/>
                    <a:lstStyle/>
                    <a:p>
                      <a:r>
                        <a:rPr lang="en-GB"/>
                        <a:t>Website links</a:t>
                      </a:r>
                    </a:p>
                  </a:txBody>
                  <a:tcPr/>
                </a:tc>
                <a:tc>
                  <a:txBody>
                    <a:bodyPr/>
                    <a:lstStyle/>
                    <a:p>
                      <a:r>
                        <a:rPr lang="en-GB" sz="1570">
                          <a:hlinkClick r:id="rId2"/>
                        </a:rPr>
                        <a:t>DPH report 2022/23: 10 years of public health in local authority</a:t>
                      </a:r>
                      <a:endParaRPr lang="en-GB" sz="1570"/>
                    </a:p>
                    <a:p>
                      <a:r>
                        <a:rPr lang="en-GB" sz="1570">
                          <a:hlinkClick r:id="rId3"/>
                        </a:rPr>
                        <a:t>Health and Wellbeing Strategy</a:t>
                      </a:r>
                      <a:endParaRPr lang="en-GB" sz="1570"/>
                    </a:p>
                    <a:p>
                      <a:r>
                        <a:rPr lang="en-GB" sz="1570">
                          <a:hlinkClick r:id="rId4"/>
                        </a:rPr>
                        <a:t>JSNA Dashboard</a:t>
                      </a:r>
                      <a:endParaRPr lang="en-GB" sz="1570"/>
                    </a:p>
                  </a:txBody>
                  <a:tcPr/>
                </a:tc>
                <a:extLst>
                  <a:ext uri="{0D108BD9-81ED-4DB2-BD59-A6C34878D82A}">
                    <a16:rowId xmlns:a16="http://schemas.microsoft.com/office/drawing/2014/main" val="3249401644"/>
                  </a:ext>
                </a:extLst>
              </a:tr>
            </a:tbl>
          </a:graphicData>
        </a:graphic>
      </p:graphicFrame>
      <p:sp>
        <p:nvSpPr>
          <p:cNvPr id="9" name="TextBox 8">
            <a:extLst>
              <a:ext uri="{FF2B5EF4-FFF2-40B4-BE49-F238E27FC236}">
                <a16:creationId xmlns:a16="http://schemas.microsoft.com/office/drawing/2014/main" id="{EB85F804-49F9-8F81-9158-B7B2236C041B}"/>
              </a:ext>
            </a:extLst>
          </p:cNvPr>
          <p:cNvSpPr txBox="1"/>
          <p:nvPr/>
        </p:nvSpPr>
        <p:spPr>
          <a:xfrm>
            <a:off x="688768" y="653143"/>
            <a:ext cx="11503232" cy="615553"/>
          </a:xfrm>
          <a:prstGeom prst="rect">
            <a:avLst/>
          </a:prstGeom>
          <a:noFill/>
        </p:spPr>
        <p:txBody>
          <a:bodyPr wrap="square" rtlCol="0">
            <a:spAutoFit/>
          </a:bodyPr>
          <a:lstStyle/>
          <a:p>
            <a:r>
              <a:rPr lang="en-GB" sz="3400">
                <a:solidFill>
                  <a:schemeClr val="accent1">
                    <a:lumMod val="75000"/>
                  </a:schemeClr>
                </a:solidFill>
                <a:latin typeface="+mj-lt"/>
              </a:rPr>
              <a:t>Nottingham City Council  </a:t>
            </a:r>
          </a:p>
        </p:txBody>
      </p:sp>
      <p:pic>
        <p:nvPicPr>
          <p:cNvPr id="1028" name="Picture 4" descr="content.govdelivery.com/attachments/fancy_image...">
            <a:extLst>
              <a:ext uri="{FF2B5EF4-FFF2-40B4-BE49-F238E27FC236}">
                <a16:creationId xmlns:a16="http://schemas.microsoft.com/office/drawing/2014/main" id="{BE181FE1-55FE-8EB8-FCA4-A156D52E4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9352" y="190192"/>
            <a:ext cx="371475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ttingham — Best Places to Live in the UK 2020">
            <a:extLst>
              <a:ext uri="{FF2B5EF4-FFF2-40B4-BE49-F238E27FC236}">
                <a16:creationId xmlns:a16="http://schemas.microsoft.com/office/drawing/2014/main" id="{45C134F7-1E98-7D86-2C8B-878FA96C33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2612" y="1581966"/>
            <a:ext cx="2930237" cy="19534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side the multi-million pound scandal of Nottingham Castle – which has now  closed its drawbridge | Tatler">
            <a:extLst>
              <a:ext uri="{FF2B5EF4-FFF2-40B4-BE49-F238E27FC236}">
                <a16:creationId xmlns:a16="http://schemas.microsoft.com/office/drawing/2014/main" id="{0E261B2D-8773-0D9C-3731-BF4D04E546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7949" y="3698506"/>
            <a:ext cx="2935574" cy="19534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B51C44-B5B8-7617-11B6-579FFE0FA3B7}"/>
              </a:ext>
            </a:extLst>
          </p:cNvPr>
          <p:cNvSpPr txBox="1"/>
          <p:nvPr/>
        </p:nvSpPr>
        <p:spPr>
          <a:xfrm>
            <a:off x="9142612" y="5738327"/>
            <a:ext cx="2940911" cy="738664"/>
          </a:xfrm>
          <a:prstGeom prst="rect">
            <a:avLst/>
          </a:prstGeom>
          <a:noFill/>
        </p:spPr>
        <p:txBody>
          <a:bodyPr wrap="square" rtlCol="0">
            <a:spAutoFit/>
          </a:bodyPr>
          <a:lstStyle/>
          <a:p>
            <a:r>
              <a:rPr lang="en-GB" sz="1400"/>
              <a:t>For a conversation about placement opportunities please contact </a:t>
            </a:r>
            <a:r>
              <a:rPr lang="en-GB" sz="1400">
                <a:hlinkClick r:id="rId8"/>
              </a:rPr>
              <a:t>david.johns@nottinghamcity.gov.uk</a:t>
            </a:r>
            <a:r>
              <a:rPr lang="en-GB" sz="1400"/>
              <a:t> </a:t>
            </a:r>
          </a:p>
        </p:txBody>
      </p:sp>
    </p:spTree>
    <p:extLst>
      <p:ext uri="{BB962C8B-B14F-4D97-AF65-F5344CB8AC3E}">
        <p14:creationId xmlns:p14="http://schemas.microsoft.com/office/powerpoint/2010/main" val="238951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9FCA725E-33EB-C26B-2D94-6E908EDBDC9E}"/>
              </a:ext>
            </a:extLst>
          </p:cNvPr>
          <p:cNvGraphicFramePr>
            <a:graphicFrameLocks noGrp="1"/>
          </p:cNvGraphicFramePr>
          <p:nvPr>
            <p:ph sz="half" idx="2"/>
            <p:extLst>
              <p:ext uri="{D42A27DB-BD31-4B8C-83A1-F6EECF244321}">
                <p14:modId xmlns:p14="http://schemas.microsoft.com/office/powerpoint/2010/main" val="1689458531"/>
              </p:ext>
            </p:extLst>
          </p:nvPr>
        </p:nvGraphicFramePr>
        <p:xfrm>
          <a:off x="161365" y="1459454"/>
          <a:ext cx="11833411" cy="4953000"/>
        </p:xfrm>
        <a:graphic>
          <a:graphicData uri="http://schemas.openxmlformats.org/drawingml/2006/table">
            <a:tbl>
              <a:tblPr firstRow="1" bandRow="1">
                <a:tableStyleId>{69CF1AB2-1976-4502-BF36-3FF5EA218861}</a:tableStyleId>
              </a:tblPr>
              <a:tblGrid>
                <a:gridCol w="2741547">
                  <a:extLst>
                    <a:ext uri="{9D8B030D-6E8A-4147-A177-3AD203B41FA5}">
                      <a16:colId xmlns:a16="http://schemas.microsoft.com/office/drawing/2014/main" val="1286746484"/>
                    </a:ext>
                  </a:extLst>
                </a:gridCol>
                <a:gridCol w="9091864">
                  <a:extLst>
                    <a:ext uri="{9D8B030D-6E8A-4147-A177-3AD203B41FA5}">
                      <a16:colId xmlns:a16="http://schemas.microsoft.com/office/drawing/2014/main" val="3829092058"/>
                    </a:ext>
                  </a:extLst>
                </a:gridCol>
              </a:tblGrid>
              <a:tr h="370840">
                <a:tc>
                  <a:txBody>
                    <a:bodyPr/>
                    <a:lstStyle/>
                    <a:p>
                      <a:r>
                        <a:rPr lang="en-GB" sz="1600" b="0" dirty="0"/>
                        <a:t>Name of Organisation</a:t>
                      </a:r>
                    </a:p>
                  </a:txBody>
                  <a:tcPr/>
                </a:tc>
                <a:tc>
                  <a:txBody>
                    <a:bodyPr/>
                    <a:lstStyle/>
                    <a:p>
                      <a:r>
                        <a:rPr lang="en-GB" sz="1600" b="0" dirty="0"/>
                        <a:t>Nottinghamshire County Council</a:t>
                      </a:r>
                    </a:p>
                  </a:txBody>
                  <a:tcPr/>
                </a:tc>
                <a:extLst>
                  <a:ext uri="{0D108BD9-81ED-4DB2-BD59-A6C34878D82A}">
                    <a16:rowId xmlns:a16="http://schemas.microsoft.com/office/drawing/2014/main" val="1022953957"/>
                  </a:ext>
                </a:extLst>
              </a:tr>
              <a:tr h="370840">
                <a:tc>
                  <a:txBody>
                    <a:bodyPr/>
                    <a:lstStyle/>
                    <a:p>
                      <a:r>
                        <a:rPr lang="en-GB" sz="1600" dirty="0"/>
                        <a:t>Training Network </a:t>
                      </a:r>
                    </a:p>
                  </a:txBody>
                  <a:tcPr/>
                </a:tc>
                <a:tc>
                  <a:txBody>
                    <a:bodyPr/>
                    <a:lstStyle/>
                    <a:p>
                      <a:r>
                        <a:rPr lang="en-GB" dirty="0"/>
                        <a:t>Nottinghamshire </a:t>
                      </a:r>
                    </a:p>
                  </a:txBody>
                  <a:tcPr/>
                </a:tc>
                <a:extLst>
                  <a:ext uri="{0D108BD9-81ED-4DB2-BD59-A6C34878D82A}">
                    <a16:rowId xmlns:a16="http://schemas.microsoft.com/office/drawing/2014/main" val="3838453788"/>
                  </a:ext>
                </a:extLst>
              </a:tr>
              <a:tr h="370840">
                <a:tc>
                  <a:txBody>
                    <a:bodyPr/>
                    <a:lstStyle/>
                    <a:p>
                      <a:r>
                        <a:rPr lang="en-GB" sz="1600" dirty="0"/>
                        <a:t>Base Address</a:t>
                      </a:r>
                    </a:p>
                  </a:txBody>
                  <a:tcPr/>
                </a:tc>
                <a:tc>
                  <a:txBody>
                    <a:bodyPr/>
                    <a:lstStyle/>
                    <a:p>
                      <a:r>
                        <a:rPr lang="en-GB" sz="1600" kern="1200" dirty="0">
                          <a:solidFill>
                            <a:schemeClr val="dk1"/>
                          </a:solidFill>
                          <a:effectLst/>
                          <a:latin typeface="+mn-lt"/>
                          <a:ea typeface="+mn-ea"/>
                          <a:cs typeface="+mn-cs"/>
                        </a:rPr>
                        <a:t>County Hall, West Bridgford Nottingham NG2 7QP</a:t>
                      </a:r>
                      <a:endParaRPr lang="en-GB" sz="1600" dirty="0"/>
                    </a:p>
                  </a:txBody>
                  <a:tcPr/>
                </a:tc>
                <a:extLst>
                  <a:ext uri="{0D108BD9-81ED-4DB2-BD59-A6C34878D82A}">
                    <a16:rowId xmlns:a16="http://schemas.microsoft.com/office/drawing/2014/main" val="2159225467"/>
                  </a:ext>
                </a:extLst>
              </a:tr>
              <a:tr h="370840">
                <a:tc>
                  <a:txBody>
                    <a:bodyPr/>
                    <a:lstStyle/>
                    <a:p>
                      <a:r>
                        <a:rPr lang="en-GB" sz="1600" dirty="0"/>
                        <a:t>Working arrangements </a:t>
                      </a:r>
                    </a:p>
                  </a:txBody>
                  <a:tcPr/>
                </a:tc>
                <a:tc>
                  <a:txBody>
                    <a:bodyPr/>
                    <a:lstStyle/>
                    <a:p>
                      <a:r>
                        <a:rPr lang="en-GB" sz="1600" kern="1200" dirty="0">
                          <a:solidFill>
                            <a:schemeClr val="dk1"/>
                          </a:solidFill>
                          <a:effectLst/>
                          <a:latin typeface="+mn-lt"/>
                          <a:ea typeface="+mn-ea"/>
                          <a:cs typeface="+mn-cs"/>
                        </a:rPr>
                        <a:t>Hybrid working arrangements are in place with equipment provided to facilitate this. Hot desks are provided in County Hall with dedicated area for Public Health however, there is also the opportunity to work from a number of local offices.</a:t>
                      </a:r>
                      <a:endParaRPr lang="en-GB" sz="1600" dirty="0"/>
                    </a:p>
                  </a:txBody>
                  <a:tcPr/>
                </a:tc>
                <a:extLst>
                  <a:ext uri="{0D108BD9-81ED-4DB2-BD59-A6C34878D82A}">
                    <a16:rowId xmlns:a16="http://schemas.microsoft.com/office/drawing/2014/main" val="2620842750"/>
                  </a:ext>
                </a:extLst>
              </a:tr>
              <a:tr h="243093">
                <a:tc>
                  <a:txBody>
                    <a:bodyPr/>
                    <a:lstStyle/>
                    <a:p>
                      <a:r>
                        <a:rPr lang="en-GB" sz="1600" dirty="0"/>
                        <a:t>Description of Placement</a:t>
                      </a:r>
                    </a:p>
                  </a:txBody>
                  <a:tcPr/>
                </a:tc>
                <a:tc>
                  <a:txBody>
                    <a:bodyPr/>
                    <a:lstStyle/>
                    <a:p>
                      <a:r>
                        <a:rPr lang="en-GB" sz="1600" kern="1200" dirty="0">
                          <a:solidFill>
                            <a:schemeClr val="dk1"/>
                          </a:solidFill>
                          <a:effectLst/>
                          <a:latin typeface="+mn-lt"/>
                          <a:ea typeface="+mn-ea"/>
                          <a:cs typeface="+mn-cs"/>
                        </a:rPr>
                        <a:t>Nottinghamshire is a diverse County with a population of 824800. There is a mix of urban and rural areas, with significant areas of deprivation and health challenges. Nottinghamshire is an upper tier local authority and works with the districts, boroughs, East Midlands Combined Authority and the NHS to deliver on the public health agenda. Public Health is part of the Place Department. The council has an engaged political leadership, an active Health and Wellbeing Board, and a commitment to cross council and partnership working which delivers great outcomes for people in Nottinghamshire.  Our work with NHS partners includes the integrated care board, three place-based partnerships and three large NHS trusts.  </a:t>
                      </a:r>
                      <a:endParaRPr lang="en-US" dirty="0"/>
                    </a:p>
                    <a:p>
                      <a:pPr lvl="0">
                        <a:buNone/>
                      </a:pPr>
                      <a:r>
                        <a:rPr lang="en-GB" sz="1600" kern="1200" dirty="0">
                          <a:solidFill>
                            <a:schemeClr val="dk1"/>
                          </a:solidFill>
                          <a:effectLst/>
                          <a:latin typeface="+mn-lt"/>
                          <a:ea typeface="+mn-ea"/>
                          <a:cs typeface="+mn-cs"/>
                        </a:rPr>
                        <a:t>Registrars are supervised by one of the consultants in Public Health however, they will be given the opportunity to work across a range of different agendas.  Prior to the placement an initial conversation with the training location will identify learning outcomes that you need to achieve.  Depending on identified learning outcomes opportunities are provided to gain involvement in needs assessment, commissioning, performance management, procurement, quality assurance and working directly with providers.</a:t>
                      </a:r>
                      <a:endParaRPr lang="en-US"/>
                    </a:p>
                  </a:txBody>
                  <a:tcPr/>
                </a:tc>
                <a:extLst>
                  <a:ext uri="{0D108BD9-81ED-4DB2-BD59-A6C34878D82A}">
                    <a16:rowId xmlns:a16="http://schemas.microsoft.com/office/drawing/2014/main" val="1326194320"/>
                  </a:ext>
                </a:extLst>
              </a:tr>
            </a:tbl>
          </a:graphicData>
        </a:graphic>
      </p:graphicFrame>
      <p:sp>
        <p:nvSpPr>
          <p:cNvPr id="5" name="Title 4">
            <a:extLst>
              <a:ext uri="{FF2B5EF4-FFF2-40B4-BE49-F238E27FC236}">
                <a16:creationId xmlns:a16="http://schemas.microsoft.com/office/drawing/2014/main" id="{90AD145B-82BE-F0B0-D15A-BD9617A29ECB}"/>
              </a:ext>
            </a:extLst>
          </p:cNvPr>
          <p:cNvSpPr>
            <a:spLocks noGrp="1"/>
          </p:cNvSpPr>
          <p:nvPr>
            <p:ph type="title"/>
          </p:nvPr>
        </p:nvSpPr>
        <p:spPr>
          <a:xfrm>
            <a:off x="309282" y="201706"/>
            <a:ext cx="10358718" cy="1143000"/>
          </a:xfrm>
        </p:spPr>
        <p:txBody>
          <a:bodyPr/>
          <a:lstStyle/>
          <a:p>
            <a:r>
              <a:rPr lang="en-GB"/>
              <a:t>Nottinghamshire county council </a:t>
            </a:r>
          </a:p>
        </p:txBody>
      </p:sp>
      <p:pic>
        <p:nvPicPr>
          <p:cNvPr id="7" name="Picture 6">
            <a:extLst>
              <a:ext uri="{FF2B5EF4-FFF2-40B4-BE49-F238E27FC236}">
                <a16:creationId xmlns:a16="http://schemas.microsoft.com/office/drawing/2014/main" id="{753BB0AE-0BD9-7758-AF7E-A0625FCF6372}"/>
              </a:ext>
            </a:extLst>
          </p:cNvPr>
          <p:cNvPicPr>
            <a:picLocks noChangeAspect="1"/>
          </p:cNvPicPr>
          <p:nvPr/>
        </p:nvPicPr>
        <p:blipFill>
          <a:blip r:embed="rId2"/>
          <a:stretch>
            <a:fillRect/>
          </a:stretch>
        </p:blipFill>
        <p:spPr>
          <a:xfrm>
            <a:off x="8253693" y="344581"/>
            <a:ext cx="3629025" cy="1000125"/>
          </a:xfrm>
          <a:prstGeom prst="rect">
            <a:avLst/>
          </a:prstGeom>
        </p:spPr>
      </p:pic>
    </p:spTree>
    <p:extLst>
      <p:ext uri="{BB962C8B-B14F-4D97-AF65-F5344CB8AC3E}">
        <p14:creationId xmlns:p14="http://schemas.microsoft.com/office/powerpoint/2010/main" val="200036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66E3E-24DD-9C9E-E77E-9DEA6615F095}"/>
              </a:ext>
            </a:extLst>
          </p:cNvPr>
          <p:cNvSpPr>
            <a:spLocks noGrp="1"/>
          </p:cNvSpPr>
          <p:nvPr>
            <p:ph type="title"/>
          </p:nvPr>
        </p:nvSpPr>
        <p:spPr/>
        <p:txBody>
          <a:bodyPr/>
          <a:lstStyle/>
          <a:p>
            <a:pPr algn="ctr"/>
            <a:r>
              <a:rPr lang="en-GB"/>
              <a:t>Our Region </a:t>
            </a:r>
          </a:p>
        </p:txBody>
      </p:sp>
      <p:sp>
        <p:nvSpPr>
          <p:cNvPr id="3" name="Content Placeholder 2">
            <a:extLst>
              <a:ext uri="{FF2B5EF4-FFF2-40B4-BE49-F238E27FC236}">
                <a16:creationId xmlns:a16="http://schemas.microsoft.com/office/drawing/2014/main" id="{A5B1C7C2-8783-44F0-3D3F-46270934478B}"/>
              </a:ext>
            </a:extLst>
          </p:cNvPr>
          <p:cNvSpPr>
            <a:spLocks noGrp="1"/>
          </p:cNvSpPr>
          <p:nvPr>
            <p:ph idx="1"/>
          </p:nvPr>
        </p:nvSpPr>
        <p:spPr>
          <a:xfrm>
            <a:off x="699247" y="1714500"/>
            <a:ext cx="10636623" cy="4457700"/>
          </a:xfrm>
        </p:spPr>
        <p:txBody>
          <a:bodyPr>
            <a:normAutofit lnSpcReduction="10000"/>
          </a:bodyPr>
          <a:lstStyle/>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The East Midlands is the 4</a:t>
            </a:r>
            <a:r>
              <a:rPr lang="en-GB" sz="1800" baseline="30000">
                <a:effectLst/>
                <a:latin typeface="Arial" panose="020B0604020202020204" pitchFamily="34" charset="0"/>
                <a:ea typeface="Calibri" panose="020F0502020204030204" pitchFamily="34" charset="0"/>
                <a:cs typeface="Times New Roman" panose="02020603050405020304" pitchFamily="18" charset="0"/>
              </a:rPr>
              <a:t>th</a:t>
            </a:r>
            <a:r>
              <a:rPr lang="en-GB" sz="1800">
                <a:effectLst/>
                <a:latin typeface="Arial" panose="020B0604020202020204" pitchFamily="34" charset="0"/>
                <a:ea typeface="Calibri" panose="020F0502020204030204" pitchFamily="34" charset="0"/>
                <a:cs typeface="Times New Roman" panose="02020603050405020304" pitchFamily="18" charset="0"/>
              </a:rPr>
              <a:t> largest region in England  stretching from the Lincolnshire Coast to the very centre of the country. It is made up of the counties of Derbyshire, Leicestershire, Lincolnshire, Northamptonshire, Nottinghamshire, and Rutland and has a population of some 4.9 million.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The geography of the region is diverse from the flat coastal plain of Lincolnshire, the river valley of the Trent  which contains the large cities, rolling countryside (88% of the area of the region is characterised as rural) and the beautiful peak district.  </a:t>
            </a: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10% of our region is designated an “Area of Outstanding Natural Beauty”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66% of our population live in urban areas, including bustling cities and market towns.  18% of the population live in the most deprived quintile nationally.  </a:t>
            </a:r>
          </a:p>
          <a:p>
            <a:pPr>
              <a:lnSpc>
                <a:spcPct val="107000"/>
              </a:lnSpc>
              <a:spcAft>
                <a:spcPts val="800"/>
              </a:spcAft>
            </a:pPr>
            <a:r>
              <a:rPr lang="en-GB" sz="1800">
                <a:latin typeface="Arial" panose="020B0604020202020204" pitchFamily="34" charset="0"/>
                <a:ea typeface="Calibri" panose="020F0502020204030204" pitchFamily="34" charset="0"/>
                <a:cs typeface="Times New Roman" panose="02020603050405020304" pitchFamily="18" charset="0"/>
              </a:rPr>
              <a:t>Much of the East Midlands has good transport links with travel times to London and Manchester with average travel times of less than 2 hours.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Tree>
    <p:extLst>
      <p:ext uri="{BB962C8B-B14F-4D97-AF65-F5344CB8AC3E}">
        <p14:creationId xmlns:p14="http://schemas.microsoft.com/office/powerpoint/2010/main" val="407232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9FCA725E-33EB-C26B-2D94-6E908EDBDC9E}"/>
              </a:ext>
            </a:extLst>
          </p:cNvPr>
          <p:cNvGraphicFramePr>
            <a:graphicFrameLocks noGrp="1"/>
          </p:cNvGraphicFramePr>
          <p:nvPr>
            <p:ph sz="half" idx="2"/>
            <p:extLst>
              <p:ext uri="{D42A27DB-BD31-4B8C-83A1-F6EECF244321}">
                <p14:modId xmlns:p14="http://schemas.microsoft.com/office/powerpoint/2010/main" val="672811023"/>
              </p:ext>
            </p:extLst>
          </p:nvPr>
        </p:nvGraphicFramePr>
        <p:xfrm>
          <a:off x="458249" y="1630680"/>
          <a:ext cx="11084566" cy="3261360"/>
        </p:xfrm>
        <a:graphic>
          <a:graphicData uri="http://schemas.openxmlformats.org/drawingml/2006/table">
            <a:tbl>
              <a:tblPr firstRow="1" bandRow="1">
                <a:tableStyleId>{69CF1AB2-1976-4502-BF36-3FF5EA218861}</a:tableStyleId>
              </a:tblPr>
              <a:tblGrid>
                <a:gridCol w="2695768">
                  <a:extLst>
                    <a:ext uri="{9D8B030D-6E8A-4147-A177-3AD203B41FA5}">
                      <a16:colId xmlns:a16="http://schemas.microsoft.com/office/drawing/2014/main" val="1286746484"/>
                    </a:ext>
                  </a:extLst>
                </a:gridCol>
                <a:gridCol w="8388798">
                  <a:extLst>
                    <a:ext uri="{9D8B030D-6E8A-4147-A177-3AD203B41FA5}">
                      <a16:colId xmlns:a16="http://schemas.microsoft.com/office/drawing/2014/main" val="3829092058"/>
                    </a:ext>
                  </a:extLst>
                </a:gridCol>
              </a:tblGrid>
              <a:tr h="1920818">
                <a:tc>
                  <a:txBody>
                    <a:bodyPr/>
                    <a:lstStyle/>
                    <a:p>
                      <a:r>
                        <a:rPr lang="en-GB" sz="1600" b="0" dirty="0"/>
                        <a:t>About the Team </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600" kern="1200" dirty="0">
                          <a:solidFill>
                            <a:schemeClr val="dk1"/>
                          </a:solidFill>
                          <a:effectLst/>
                          <a:latin typeface="+mn-lt"/>
                          <a:ea typeface="+mn-ea"/>
                          <a:cs typeface="+mn-cs"/>
                        </a:rPr>
                        <a:t>T</a:t>
                      </a:r>
                      <a:r>
                        <a:rPr lang="en-GB" sz="1600" b="0" kern="1200" dirty="0">
                          <a:solidFill>
                            <a:schemeClr val="dk1"/>
                          </a:solidFill>
                          <a:effectLst/>
                          <a:latin typeface="+mn-lt"/>
                          <a:ea typeface="+mn-ea"/>
                          <a:cs typeface="+mn-cs"/>
                        </a:rPr>
                        <a:t>he Director of Public Health has oversight of  a supportive and engaged team of approximately 60 public health staff. The Deputy Director of Public Health along with  up to 5 Consultants in Public Health provide the educational supervision for registrars.  This placement provides the opportunity to work across a range of agendas and teams to gain a breath of experience including support from the well-established public health intelligence team and the potential to link to Sherwood Forest Hospital Trust.  As a training placement we are strongly committed to the development of future public health professionals and support the training of registrars, F2’s, public health apprentices, students and Nottinghamshire County Council graduate training programme. The registrars have developed a strong peer support network that provides a safe collegiate environment to learn.</a:t>
                      </a:r>
                      <a:endParaRPr lang="en-GB" sz="1600" b="0"/>
                    </a:p>
                    <a:p>
                      <a:pPr marL="0" marR="0" lvl="0" indent="0" algn="l">
                        <a:lnSpc>
                          <a:spcPct val="100000"/>
                        </a:lnSpc>
                        <a:spcBef>
                          <a:spcPts val="0"/>
                        </a:spcBef>
                        <a:spcAft>
                          <a:spcPts val="0"/>
                        </a:spcAft>
                        <a:buClrTx/>
                        <a:buSzTx/>
                        <a:buFontTx/>
                        <a:buNone/>
                      </a:pPr>
                      <a:r>
                        <a:rPr lang="en-GB" sz="1600" b="0" kern="1200" dirty="0">
                          <a:solidFill>
                            <a:schemeClr val="dk1"/>
                          </a:solidFill>
                          <a:effectLst/>
                          <a:latin typeface="+mn-lt"/>
                          <a:ea typeface="+mn-ea"/>
                          <a:cs typeface="+mn-cs"/>
                        </a:rPr>
                        <a:t>From 2025 onwards Public Health will come together with the wider communities team which will provide further opportunities to ensure training across the building blocks/wider determinants of health and out community functions </a:t>
                      </a:r>
                    </a:p>
                    <a:p>
                      <a:endParaRPr lang="en-GB" sz="1600" b="0" kern="1200">
                        <a:solidFill>
                          <a:schemeClr val="dk1"/>
                        </a:solidFill>
                        <a:effectLst/>
                        <a:latin typeface="+mn-lt"/>
                        <a:ea typeface="+mn-ea"/>
                        <a:cs typeface="+mn-cs"/>
                      </a:endParaRPr>
                    </a:p>
                  </a:txBody>
                  <a:tcPr/>
                </a:tc>
                <a:extLst>
                  <a:ext uri="{0D108BD9-81ED-4DB2-BD59-A6C34878D82A}">
                    <a16:rowId xmlns:a16="http://schemas.microsoft.com/office/drawing/2014/main" val="1374879744"/>
                  </a:ext>
                </a:extLst>
              </a:tr>
            </a:tbl>
          </a:graphicData>
        </a:graphic>
      </p:graphicFrame>
      <p:sp>
        <p:nvSpPr>
          <p:cNvPr id="5" name="Title 4">
            <a:extLst>
              <a:ext uri="{FF2B5EF4-FFF2-40B4-BE49-F238E27FC236}">
                <a16:creationId xmlns:a16="http://schemas.microsoft.com/office/drawing/2014/main" id="{90AD145B-82BE-F0B0-D15A-BD9617A29ECB}"/>
              </a:ext>
            </a:extLst>
          </p:cNvPr>
          <p:cNvSpPr>
            <a:spLocks noGrp="1"/>
          </p:cNvSpPr>
          <p:nvPr>
            <p:ph type="title"/>
          </p:nvPr>
        </p:nvSpPr>
        <p:spPr>
          <a:xfrm>
            <a:off x="309282" y="201706"/>
            <a:ext cx="10358718" cy="1143000"/>
          </a:xfrm>
        </p:spPr>
        <p:txBody>
          <a:bodyPr/>
          <a:lstStyle/>
          <a:p>
            <a:r>
              <a:rPr lang="en-GB"/>
              <a:t>Nottinghamshire county council </a:t>
            </a:r>
          </a:p>
        </p:txBody>
      </p:sp>
      <p:pic>
        <p:nvPicPr>
          <p:cNvPr id="7" name="Picture 6">
            <a:extLst>
              <a:ext uri="{FF2B5EF4-FFF2-40B4-BE49-F238E27FC236}">
                <a16:creationId xmlns:a16="http://schemas.microsoft.com/office/drawing/2014/main" id="{753BB0AE-0BD9-7758-AF7E-A0625FCF6372}"/>
              </a:ext>
            </a:extLst>
          </p:cNvPr>
          <p:cNvPicPr>
            <a:picLocks noChangeAspect="1"/>
          </p:cNvPicPr>
          <p:nvPr/>
        </p:nvPicPr>
        <p:blipFill>
          <a:blip r:embed="rId2"/>
          <a:stretch>
            <a:fillRect/>
          </a:stretch>
        </p:blipFill>
        <p:spPr>
          <a:xfrm>
            <a:off x="8253693" y="344581"/>
            <a:ext cx="3629025" cy="1000125"/>
          </a:xfrm>
          <a:prstGeom prst="rect">
            <a:avLst/>
          </a:prstGeom>
        </p:spPr>
      </p:pic>
    </p:spTree>
    <p:extLst>
      <p:ext uri="{BB962C8B-B14F-4D97-AF65-F5344CB8AC3E}">
        <p14:creationId xmlns:p14="http://schemas.microsoft.com/office/powerpoint/2010/main" val="239377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9FCA725E-33EB-C26B-2D94-6E908EDBDC9E}"/>
              </a:ext>
            </a:extLst>
          </p:cNvPr>
          <p:cNvGraphicFramePr>
            <a:graphicFrameLocks noGrp="1"/>
          </p:cNvGraphicFramePr>
          <p:nvPr>
            <p:ph sz="half" idx="2"/>
            <p:extLst>
              <p:ext uri="{D42A27DB-BD31-4B8C-83A1-F6EECF244321}">
                <p14:modId xmlns:p14="http://schemas.microsoft.com/office/powerpoint/2010/main" val="763608794"/>
              </p:ext>
            </p:extLst>
          </p:nvPr>
        </p:nvGraphicFramePr>
        <p:xfrm>
          <a:off x="268243" y="415635"/>
          <a:ext cx="4173129" cy="5723908"/>
        </p:xfrm>
        <a:graphic>
          <a:graphicData uri="http://schemas.openxmlformats.org/drawingml/2006/table">
            <a:tbl>
              <a:tblPr firstRow="1" bandRow="1">
                <a:tableStyleId>{69CF1AB2-1976-4502-BF36-3FF5EA218861}</a:tableStyleId>
              </a:tblPr>
              <a:tblGrid>
                <a:gridCol w="1109295">
                  <a:extLst>
                    <a:ext uri="{9D8B030D-6E8A-4147-A177-3AD203B41FA5}">
                      <a16:colId xmlns:a16="http://schemas.microsoft.com/office/drawing/2014/main" val="1286746484"/>
                    </a:ext>
                  </a:extLst>
                </a:gridCol>
                <a:gridCol w="3063834">
                  <a:extLst>
                    <a:ext uri="{9D8B030D-6E8A-4147-A177-3AD203B41FA5}">
                      <a16:colId xmlns:a16="http://schemas.microsoft.com/office/drawing/2014/main" val="3829092058"/>
                    </a:ext>
                  </a:extLst>
                </a:gridCol>
              </a:tblGrid>
              <a:tr h="4497357">
                <a:tc>
                  <a:txBody>
                    <a:bodyPr/>
                    <a:lstStyle/>
                    <a:p>
                      <a:r>
                        <a:rPr lang="en-GB" sz="1600" b="0"/>
                        <a:t>What’s different  about this placement </a:t>
                      </a:r>
                    </a:p>
                  </a:txBody>
                  <a:tcPr/>
                </a:tc>
                <a:tc>
                  <a:txBody>
                    <a:bodyPr/>
                    <a:lstStyle/>
                    <a:p>
                      <a:r>
                        <a:rPr lang="en-GB" sz="1600" b="0" kern="1200">
                          <a:solidFill>
                            <a:schemeClr val="dk1"/>
                          </a:solidFill>
                          <a:effectLst/>
                          <a:latin typeface="+mn-lt"/>
                          <a:ea typeface="+mn-ea"/>
                          <a:cs typeface="+mn-cs"/>
                        </a:rPr>
                        <a:t>Working in a large  friendly team provides opportunities to be involved in the whole of the commissioning cycle including co-production. All staff have been trained in using coaching approaches in conversations and staff development is core to the values of the department. Post diplomate examinations registrars became part of the  full senior leadership team. </a:t>
                      </a:r>
                      <a:endParaRPr lang="en-GB" sz="1600" b="0"/>
                    </a:p>
                  </a:txBody>
                  <a:tcPr/>
                </a:tc>
                <a:extLst>
                  <a:ext uri="{0D108BD9-81ED-4DB2-BD59-A6C34878D82A}">
                    <a16:rowId xmlns:a16="http://schemas.microsoft.com/office/drawing/2014/main" val="2159225467"/>
                  </a:ext>
                </a:extLst>
              </a:tr>
              <a:tr h="1226551">
                <a:tc>
                  <a:txBody>
                    <a:bodyPr/>
                    <a:lstStyle/>
                    <a:p>
                      <a:r>
                        <a:rPr lang="en-GB" sz="1600"/>
                        <a:t>Website links </a:t>
                      </a:r>
                    </a:p>
                  </a:txBody>
                  <a:tcPr/>
                </a:tc>
                <a:tc>
                  <a:txBody>
                    <a:bodyPr/>
                    <a:lstStyle/>
                    <a:p>
                      <a:r>
                        <a:rPr lang="en-GB" sz="1600" u="sng" kern="1200">
                          <a:solidFill>
                            <a:schemeClr val="dk1"/>
                          </a:solidFill>
                          <a:effectLst/>
                          <a:latin typeface="+mn-lt"/>
                          <a:ea typeface="+mn-ea"/>
                          <a:cs typeface="+mn-cs"/>
                          <a:hlinkClick r:id="rId2"/>
                        </a:rPr>
                        <a:t>Home - Nottinghamshire Insight</a:t>
                      </a:r>
                      <a:r>
                        <a:rPr lang="en-GB" sz="1600" kern="1200">
                          <a:solidFill>
                            <a:schemeClr val="dk1"/>
                          </a:solidFill>
                          <a:effectLst/>
                          <a:latin typeface="+mn-lt"/>
                          <a:ea typeface="+mn-ea"/>
                          <a:cs typeface="+mn-cs"/>
                        </a:rPr>
                        <a:t> </a:t>
                      </a:r>
                    </a:p>
                    <a:p>
                      <a:r>
                        <a:rPr lang="en-GB" sz="1600" u="sng" kern="1200">
                          <a:solidFill>
                            <a:schemeClr val="dk1"/>
                          </a:solidFill>
                          <a:effectLst/>
                          <a:latin typeface="+mn-lt"/>
                          <a:ea typeface="+mn-ea"/>
                          <a:cs typeface="+mn-cs"/>
                          <a:hlinkClick r:id="rId3"/>
                        </a:rPr>
                        <a:t>Home | Nottinghamshire County Council</a:t>
                      </a:r>
                      <a:endParaRPr lang="en-GB" sz="1600"/>
                    </a:p>
                  </a:txBody>
                  <a:tcPr/>
                </a:tc>
                <a:extLst>
                  <a:ext uri="{0D108BD9-81ED-4DB2-BD59-A6C34878D82A}">
                    <a16:rowId xmlns:a16="http://schemas.microsoft.com/office/drawing/2014/main" val="2620842750"/>
                  </a:ext>
                </a:extLst>
              </a:tr>
            </a:tbl>
          </a:graphicData>
        </a:graphic>
      </p:graphicFrame>
      <p:pic>
        <p:nvPicPr>
          <p:cNvPr id="4100" name="Picture 4" descr="brown and black trees painting">
            <a:extLst>
              <a:ext uri="{FF2B5EF4-FFF2-40B4-BE49-F238E27FC236}">
                <a16:creationId xmlns:a16="http://schemas.microsoft.com/office/drawing/2014/main" id="{2BDD7CAF-5667-0B17-FB8F-74D6120F71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0454" y="2382817"/>
            <a:ext cx="2720181" cy="38404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ewark Castle and Gardens">
            <a:extLst>
              <a:ext uri="{FF2B5EF4-FFF2-40B4-BE49-F238E27FC236}">
                <a16:creationId xmlns:a16="http://schemas.microsoft.com/office/drawing/2014/main" id="{BB300995-E70E-24FA-E1CF-E794668574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438" y="415635"/>
            <a:ext cx="3607489" cy="20933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erwood Forest">
            <a:extLst>
              <a:ext uri="{FF2B5EF4-FFF2-40B4-BE49-F238E27FC236}">
                <a16:creationId xmlns:a16="http://schemas.microsoft.com/office/drawing/2014/main" id="{779EC67C-091D-08F6-CF76-5BC0717451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2168" y="3807660"/>
            <a:ext cx="3607489" cy="20933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3B3D3CF-15AF-5194-7A16-1B3D94181CB9}"/>
              </a:ext>
            </a:extLst>
          </p:cNvPr>
          <p:cNvPicPr>
            <a:picLocks noChangeAspect="1"/>
          </p:cNvPicPr>
          <p:nvPr/>
        </p:nvPicPr>
        <p:blipFill>
          <a:blip r:embed="rId7"/>
          <a:stretch>
            <a:fillRect/>
          </a:stretch>
        </p:blipFill>
        <p:spPr>
          <a:xfrm>
            <a:off x="8823366" y="316442"/>
            <a:ext cx="3207269" cy="883893"/>
          </a:xfrm>
          <a:prstGeom prst="rect">
            <a:avLst/>
          </a:prstGeom>
        </p:spPr>
      </p:pic>
    </p:spTree>
    <p:extLst>
      <p:ext uri="{BB962C8B-B14F-4D97-AF65-F5344CB8AC3E}">
        <p14:creationId xmlns:p14="http://schemas.microsoft.com/office/powerpoint/2010/main" val="280049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08098-94BD-B123-FA40-788C3DB38CEA}"/>
              </a:ext>
            </a:extLst>
          </p:cNvPr>
          <p:cNvSpPr>
            <a:spLocks noGrp="1"/>
          </p:cNvSpPr>
          <p:nvPr>
            <p:ph type="title"/>
          </p:nvPr>
        </p:nvSpPr>
        <p:spPr/>
        <p:txBody>
          <a:bodyPr/>
          <a:lstStyle/>
          <a:p>
            <a:r>
              <a:rPr lang="en-GB"/>
              <a:t>NHS Trusts </a:t>
            </a:r>
          </a:p>
        </p:txBody>
      </p:sp>
      <p:sp>
        <p:nvSpPr>
          <p:cNvPr id="3" name="Text Placeholder 2">
            <a:extLst>
              <a:ext uri="{FF2B5EF4-FFF2-40B4-BE49-F238E27FC236}">
                <a16:creationId xmlns:a16="http://schemas.microsoft.com/office/drawing/2014/main" id="{C92E3A5D-E275-2AEF-4932-8534DF8B17B9}"/>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78441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55E1F-F891-D747-66D4-AAC2261D24DC}"/>
              </a:ext>
            </a:extLst>
          </p:cNvPr>
          <p:cNvSpPr>
            <a:spLocks noGrp="1"/>
          </p:cNvSpPr>
          <p:nvPr>
            <p:ph type="title"/>
          </p:nvPr>
        </p:nvSpPr>
        <p:spPr>
          <a:xfrm>
            <a:off x="1524000" y="147918"/>
            <a:ext cx="9144000" cy="1143000"/>
          </a:xfrm>
        </p:spPr>
        <p:txBody>
          <a:bodyPr/>
          <a:lstStyle/>
          <a:p>
            <a:r>
              <a:rPr lang="en-GB"/>
              <a:t>Nottinghamshire Health Care Trust </a:t>
            </a:r>
          </a:p>
        </p:txBody>
      </p:sp>
      <p:graphicFrame>
        <p:nvGraphicFramePr>
          <p:cNvPr id="4" name="Table 4">
            <a:extLst>
              <a:ext uri="{FF2B5EF4-FFF2-40B4-BE49-F238E27FC236}">
                <a16:creationId xmlns:a16="http://schemas.microsoft.com/office/drawing/2014/main" id="{98809BDC-3378-2EC4-C6EB-C81C694F93C5}"/>
              </a:ext>
            </a:extLst>
          </p:cNvPr>
          <p:cNvGraphicFramePr>
            <a:graphicFrameLocks noGrp="1"/>
          </p:cNvGraphicFramePr>
          <p:nvPr>
            <p:ph idx="1"/>
            <p:extLst>
              <p:ext uri="{D42A27DB-BD31-4B8C-83A1-F6EECF244321}">
                <p14:modId xmlns:p14="http://schemas.microsoft.com/office/powerpoint/2010/main" val="3884634485"/>
              </p:ext>
            </p:extLst>
          </p:nvPr>
        </p:nvGraphicFramePr>
        <p:xfrm>
          <a:off x="199465" y="1407235"/>
          <a:ext cx="11793069" cy="5265195"/>
        </p:xfrm>
        <a:graphic>
          <a:graphicData uri="http://schemas.openxmlformats.org/drawingml/2006/table">
            <a:tbl>
              <a:tblPr firstRow="1" bandRow="1">
                <a:tableStyleId>{69CF1AB2-1976-4502-BF36-3FF5EA218861}</a:tableStyleId>
              </a:tblPr>
              <a:tblGrid>
                <a:gridCol w="1648494">
                  <a:extLst>
                    <a:ext uri="{9D8B030D-6E8A-4147-A177-3AD203B41FA5}">
                      <a16:colId xmlns:a16="http://schemas.microsoft.com/office/drawing/2014/main" val="3495567573"/>
                    </a:ext>
                  </a:extLst>
                </a:gridCol>
                <a:gridCol w="10144575">
                  <a:extLst>
                    <a:ext uri="{9D8B030D-6E8A-4147-A177-3AD203B41FA5}">
                      <a16:colId xmlns:a16="http://schemas.microsoft.com/office/drawing/2014/main" val="3258530074"/>
                    </a:ext>
                  </a:extLst>
                </a:gridCol>
              </a:tblGrid>
              <a:tr h="578223">
                <a:tc>
                  <a:txBody>
                    <a:bodyPr/>
                    <a:lstStyle/>
                    <a:p>
                      <a:r>
                        <a:rPr lang="en-GB" sz="1600" b="0" kern="1200">
                          <a:solidFill>
                            <a:schemeClr val="dk1"/>
                          </a:solidFill>
                          <a:effectLst/>
                          <a:latin typeface="+mn-lt"/>
                          <a:ea typeface="+mn-ea"/>
                          <a:cs typeface="+mn-cs"/>
                        </a:rPr>
                        <a:t>Name of organisation</a:t>
                      </a:r>
                      <a:endParaRPr lang="en-GB" sz="1600" b="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kern="1200">
                          <a:solidFill>
                            <a:schemeClr val="dk1"/>
                          </a:solidFill>
                          <a:effectLst/>
                          <a:latin typeface="+mn-lt"/>
                          <a:ea typeface="+mn-ea"/>
                          <a:cs typeface="+mn-cs"/>
                        </a:rPr>
                        <a:t>Nottinghamshire Healthcare NHS Foundation Trust</a:t>
                      </a:r>
                    </a:p>
                    <a:p>
                      <a:endParaRPr lang="en-GB"/>
                    </a:p>
                  </a:txBody>
                  <a:tcPr/>
                </a:tc>
                <a:extLst>
                  <a:ext uri="{0D108BD9-81ED-4DB2-BD59-A6C34878D82A}">
                    <a16:rowId xmlns:a16="http://schemas.microsoft.com/office/drawing/2014/main" val="2598286799"/>
                  </a:ext>
                </a:extLst>
              </a:tr>
              <a:tr h="346934">
                <a:tc>
                  <a:txBody>
                    <a:bodyPr/>
                    <a:lstStyle/>
                    <a:p>
                      <a:r>
                        <a:rPr lang="en-GB" sz="1600"/>
                        <a:t>Training Network</a:t>
                      </a:r>
                    </a:p>
                  </a:txBody>
                  <a:tcPr/>
                </a:tc>
                <a:tc>
                  <a:txBody>
                    <a:bodyPr/>
                    <a:lstStyle/>
                    <a:p>
                      <a:r>
                        <a:rPr lang="en-GB" sz="1600" kern="1200">
                          <a:solidFill>
                            <a:schemeClr val="dk1"/>
                          </a:solidFill>
                          <a:effectLst/>
                          <a:latin typeface="+mn-lt"/>
                          <a:ea typeface="+mn-ea"/>
                          <a:cs typeface="+mn-cs"/>
                        </a:rPr>
                        <a:t>Nottinghamshire Training Network </a:t>
                      </a:r>
                      <a:endParaRPr lang="en-GB" sz="1600"/>
                    </a:p>
                  </a:txBody>
                  <a:tcPr/>
                </a:tc>
                <a:extLst>
                  <a:ext uri="{0D108BD9-81ED-4DB2-BD59-A6C34878D82A}">
                    <a16:rowId xmlns:a16="http://schemas.microsoft.com/office/drawing/2014/main" val="2318893411"/>
                  </a:ext>
                </a:extLst>
              </a:tr>
              <a:tr h="346934">
                <a:tc>
                  <a:txBody>
                    <a:bodyPr/>
                    <a:lstStyle/>
                    <a:p>
                      <a:r>
                        <a:rPr lang="en-GB" sz="1600"/>
                        <a:t>Base Address </a:t>
                      </a:r>
                    </a:p>
                  </a:txBody>
                  <a:tcPr/>
                </a:tc>
                <a:tc>
                  <a:txBody>
                    <a:bodyPr/>
                    <a:lstStyle/>
                    <a:p>
                      <a:r>
                        <a:rPr lang="en-GB" sz="1600" kern="1200">
                          <a:solidFill>
                            <a:schemeClr val="dk1"/>
                          </a:solidFill>
                          <a:effectLst/>
                          <a:latin typeface="+mn-lt"/>
                          <a:ea typeface="+mn-ea"/>
                          <a:cs typeface="+mn-cs"/>
                        </a:rPr>
                        <a:t>Duncan Macmillan House (DMH) , </a:t>
                      </a:r>
                      <a:r>
                        <a:rPr lang="en-GB" sz="1600" kern="1200" err="1">
                          <a:solidFill>
                            <a:schemeClr val="dk1"/>
                          </a:solidFill>
                          <a:effectLst/>
                          <a:latin typeface="+mn-lt"/>
                          <a:ea typeface="+mn-ea"/>
                          <a:cs typeface="+mn-cs"/>
                        </a:rPr>
                        <a:t>Porchester</a:t>
                      </a:r>
                      <a:r>
                        <a:rPr lang="en-GB" sz="1600" kern="1200">
                          <a:solidFill>
                            <a:schemeClr val="dk1"/>
                          </a:solidFill>
                          <a:effectLst/>
                          <a:latin typeface="+mn-lt"/>
                          <a:ea typeface="+mn-ea"/>
                          <a:cs typeface="+mn-cs"/>
                        </a:rPr>
                        <a:t> Road, Nottingham, NG3 6AA</a:t>
                      </a:r>
                      <a:endParaRPr lang="en-GB" sz="1600"/>
                    </a:p>
                  </a:txBody>
                  <a:tcPr/>
                </a:tc>
                <a:extLst>
                  <a:ext uri="{0D108BD9-81ED-4DB2-BD59-A6C34878D82A}">
                    <a16:rowId xmlns:a16="http://schemas.microsoft.com/office/drawing/2014/main" val="495953960"/>
                  </a:ext>
                </a:extLst>
              </a:tr>
              <a:tr h="549312">
                <a:tc>
                  <a:txBody>
                    <a:bodyPr/>
                    <a:lstStyle/>
                    <a:p>
                      <a:r>
                        <a:rPr lang="en-GB" sz="1600"/>
                        <a:t>Working arrangements </a:t>
                      </a:r>
                    </a:p>
                  </a:txBody>
                  <a:tcPr/>
                </a:tc>
                <a:tc>
                  <a:txBody>
                    <a:bodyPr/>
                    <a:lstStyle/>
                    <a:p>
                      <a:r>
                        <a:rPr lang="en-GB" sz="1600" kern="1200">
                          <a:solidFill>
                            <a:schemeClr val="dk1"/>
                          </a:solidFill>
                          <a:effectLst/>
                          <a:latin typeface="+mn-lt"/>
                          <a:ea typeface="+mn-ea"/>
                          <a:cs typeface="+mn-cs"/>
                        </a:rPr>
                        <a:t>We offer flexible working arrangements with some home working and the offer of office space at DMH.  There may also be a requirement to work within clinical teams, depending on the project. </a:t>
                      </a:r>
                      <a:endParaRPr lang="en-GB" sz="1600"/>
                    </a:p>
                  </a:txBody>
                  <a:tcPr/>
                </a:tc>
                <a:extLst>
                  <a:ext uri="{0D108BD9-81ED-4DB2-BD59-A6C34878D82A}">
                    <a16:rowId xmlns:a16="http://schemas.microsoft.com/office/drawing/2014/main" val="4204339832"/>
                  </a:ext>
                </a:extLst>
              </a:tr>
              <a:tr h="3382607">
                <a:tc>
                  <a:txBody>
                    <a:bodyPr/>
                    <a:lstStyle/>
                    <a:p>
                      <a:r>
                        <a:rPr lang="en-GB" sz="1600"/>
                        <a:t>Description of placement </a:t>
                      </a:r>
                    </a:p>
                  </a:txBody>
                  <a:tcPr/>
                </a:tc>
                <a:tc>
                  <a:txBody>
                    <a:bodyPr/>
                    <a:lstStyle/>
                    <a:p>
                      <a:r>
                        <a:rPr lang="en-GB" sz="1600" kern="1200">
                          <a:solidFill>
                            <a:schemeClr val="dk1"/>
                          </a:solidFill>
                          <a:effectLst/>
                          <a:latin typeface="+mn-lt"/>
                          <a:ea typeface="+mn-ea"/>
                          <a:cs typeface="+mn-cs"/>
                        </a:rPr>
                        <a:t>We are a large mental health and community healthcare Trust.  We also provide offender healthcare across a number of areas in the Midlands. We offer a range of opportunities that are at service, Trust, ICS and Place Based Partnership level.  </a:t>
                      </a:r>
                    </a:p>
                    <a:p>
                      <a:r>
                        <a:rPr lang="en-GB" sz="1600" kern="1200">
                          <a:solidFill>
                            <a:schemeClr val="dk1"/>
                          </a:solidFill>
                          <a:effectLst/>
                          <a:latin typeface="+mn-lt"/>
                          <a:ea typeface="+mn-ea"/>
                          <a:cs typeface="+mn-cs"/>
                        </a:rPr>
                        <a:t> Projects and areas of work are identified in line with individual training needs and have included:</a:t>
                      </a:r>
                    </a:p>
                    <a:p>
                      <a:r>
                        <a:rPr lang="en-GB" sz="1600" kern="1200">
                          <a:solidFill>
                            <a:schemeClr val="dk1"/>
                          </a:solidFill>
                          <a:effectLst/>
                          <a:latin typeface="+mn-lt"/>
                          <a:ea typeface="+mn-ea"/>
                          <a:cs typeface="+mn-cs"/>
                        </a:rPr>
                        <a:t>-</a:t>
                      </a:r>
                      <a:r>
                        <a:rPr lang="en-GB" sz="1600" i="1" kern="1200">
                          <a:solidFill>
                            <a:schemeClr val="dk1"/>
                          </a:solidFill>
                          <a:effectLst/>
                          <a:latin typeface="+mn-lt"/>
                          <a:ea typeface="+mn-ea"/>
                          <a:cs typeface="+mn-cs"/>
                        </a:rPr>
                        <a:t>Strategy development, evaluation and implementation:</a:t>
                      </a:r>
                      <a:r>
                        <a:rPr lang="en-GB" sz="1600" kern="1200">
                          <a:solidFill>
                            <a:schemeClr val="dk1"/>
                          </a:solidFill>
                          <a:effectLst/>
                          <a:latin typeface="+mn-lt"/>
                          <a:ea typeface="+mn-ea"/>
                          <a:cs typeface="+mn-cs"/>
                        </a:rPr>
                        <a:t> Examples of work to date include a health and wellbeing strategy for the prison setting and also the development of the Trust’s prevention strategy.</a:t>
                      </a:r>
                    </a:p>
                    <a:p>
                      <a:r>
                        <a:rPr lang="en-GB" sz="1600" kern="1200">
                          <a:solidFill>
                            <a:schemeClr val="dk1"/>
                          </a:solidFill>
                          <a:effectLst/>
                          <a:latin typeface="+mn-lt"/>
                          <a:ea typeface="+mn-ea"/>
                          <a:cs typeface="+mn-cs"/>
                        </a:rPr>
                        <a:t>-</a:t>
                      </a:r>
                      <a:r>
                        <a:rPr lang="en-GB" sz="1600" i="1" kern="1200">
                          <a:solidFill>
                            <a:schemeClr val="dk1"/>
                          </a:solidFill>
                          <a:effectLst/>
                          <a:latin typeface="+mn-lt"/>
                          <a:ea typeface="+mn-ea"/>
                          <a:cs typeface="+mn-cs"/>
                        </a:rPr>
                        <a:t>Clinical pathway development and service improvement</a:t>
                      </a:r>
                      <a:r>
                        <a:rPr lang="en-GB" sz="1600" kern="1200">
                          <a:solidFill>
                            <a:schemeClr val="dk1"/>
                          </a:solidFill>
                          <a:effectLst/>
                          <a:latin typeface="+mn-lt"/>
                          <a:ea typeface="+mn-ea"/>
                          <a:cs typeface="+mn-cs"/>
                        </a:rPr>
                        <a:t>: This has included the development and implementation of the ‘dual diagnosis’ pathway for Nottingham and Nottinghamshire that supports people with substance use and mental health issues.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dk1"/>
                          </a:solidFill>
                          <a:effectLst/>
                          <a:latin typeface="+mn-lt"/>
                          <a:ea typeface="+mn-ea"/>
                          <a:cs typeface="+mn-cs"/>
                        </a:rPr>
                        <a:t>-</a:t>
                      </a:r>
                      <a:r>
                        <a:rPr lang="en-GB" sz="1600" b="0" i="1" kern="1200">
                          <a:solidFill>
                            <a:schemeClr val="dk1"/>
                          </a:solidFill>
                          <a:effectLst/>
                          <a:latin typeface="+mn-lt"/>
                          <a:ea typeface="+mn-ea"/>
                          <a:cs typeface="+mn-cs"/>
                        </a:rPr>
                        <a:t>Service and economic evaluation</a:t>
                      </a:r>
                      <a:r>
                        <a:rPr lang="en-GB" sz="1600" b="0" kern="1200">
                          <a:solidFill>
                            <a:schemeClr val="dk1"/>
                          </a:solidFill>
                          <a:effectLst/>
                          <a:latin typeface="+mn-lt"/>
                          <a:ea typeface="+mn-ea"/>
                          <a:cs typeface="+mn-cs"/>
                        </a:rPr>
                        <a:t>:  This has included evaluation of the new dual-diagnosis pathway and impact of a peer-support worker model.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a:solidFill>
                            <a:schemeClr val="dk1"/>
                          </a:solidFill>
                          <a:effectLst/>
                          <a:latin typeface="+mn-lt"/>
                          <a:ea typeface="+mn-ea"/>
                          <a:cs typeface="+mn-cs"/>
                        </a:rPr>
                        <a:t>-</a:t>
                      </a:r>
                      <a:r>
                        <a:rPr lang="en-GB" sz="1600" b="0" i="1" kern="1200">
                          <a:solidFill>
                            <a:schemeClr val="dk1"/>
                          </a:solidFill>
                          <a:effectLst/>
                          <a:latin typeface="+mn-lt"/>
                          <a:ea typeface="+mn-ea"/>
                          <a:cs typeface="+mn-cs"/>
                        </a:rPr>
                        <a:t>Service improvement and health equity:</a:t>
                      </a:r>
                      <a:r>
                        <a:rPr lang="en-GB" sz="1600" b="0" kern="1200">
                          <a:solidFill>
                            <a:schemeClr val="dk1"/>
                          </a:solidFill>
                          <a:effectLst/>
                          <a:latin typeface="+mn-lt"/>
                          <a:ea typeface="+mn-ea"/>
                          <a:cs typeface="+mn-cs"/>
                        </a:rPr>
                        <a:t>  We have offered projects looking at mental health presentations in the local acute Trust Emergency Department as well as opportunities to identify and respond to health inequalities in clinical services. </a:t>
                      </a:r>
                      <a:endParaRPr lang="en-GB"/>
                    </a:p>
                  </a:txBody>
                  <a:tcPr/>
                </a:tc>
                <a:extLst>
                  <a:ext uri="{0D108BD9-81ED-4DB2-BD59-A6C34878D82A}">
                    <a16:rowId xmlns:a16="http://schemas.microsoft.com/office/drawing/2014/main" val="4003581037"/>
                  </a:ext>
                </a:extLst>
              </a:tr>
            </a:tbl>
          </a:graphicData>
        </a:graphic>
      </p:graphicFrame>
    </p:spTree>
    <p:extLst>
      <p:ext uri="{BB962C8B-B14F-4D97-AF65-F5344CB8AC3E}">
        <p14:creationId xmlns:p14="http://schemas.microsoft.com/office/powerpoint/2010/main" val="35435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84E2651-87B6-B0CF-9B5B-44DAEC75CE01}"/>
              </a:ext>
            </a:extLst>
          </p:cNvPr>
          <p:cNvGraphicFramePr>
            <a:graphicFrameLocks noGrp="1"/>
          </p:cNvGraphicFramePr>
          <p:nvPr>
            <p:extLst>
              <p:ext uri="{D42A27DB-BD31-4B8C-83A1-F6EECF244321}">
                <p14:modId xmlns:p14="http://schemas.microsoft.com/office/powerpoint/2010/main" val="1802935104"/>
              </p:ext>
            </p:extLst>
          </p:nvPr>
        </p:nvGraphicFramePr>
        <p:xfrm>
          <a:off x="268941" y="349624"/>
          <a:ext cx="11591365" cy="6412453"/>
        </p:xfrm>
        <a:graphic>
          <a:graphicData uri="http://schemas.openxmlformats.org/drawingml/2006/table">
            <a:tbl>
              <a:tblPr firstRow="1" bandRow="1">
                <a:tableStyleId>{69CF1AB2-1976-4502-BF36-3FF5EA218861}</a:tableStyleId>
              </a:tblPr>
              <a:tblGrid>
                <a:gridCol w="1586753">
                  <a:extLst>
                    <a:ext uri="{9D8B030D-6E8A-4147-A177-3AD203B41FA5}">
                      <a16:colId xmlns:a16="http://schemas.microsoft.com/office/drawing/2014/main" val="3655892493"/>
                    </a:ext>
                  </a:extLst>
                </a:gridCol>
                <a:gridCol w="10004612">
                  <a:extLst>
                    <a:ext uri="{9D8B030D-6E8A-4147-A177-3AD203B41FA5}">
                      <a16:colId xmlns:a16="http://schemas.microsoft.com/office/drawing/2014/main" val="1686702040"/>
                    </a:ext>
                  </a:extLst>
                </a:gridCol>
              </a:tblGrid>
              <a:tr h="1815352">
                <a:tc>
                  <a:txBody>
                    <a:bodyPr/>
                    <a:lstStyle/>
                    <a:p>
                      <a:endParaRPr lang="en-GB"/>
                    </a:p>
                  </a:txBody>
                  <a:tcPr/>
                </a:tc>
                <a:tc>
                  <a:txBody>
                    <a:bodyPr/>
                    <a:lstStyle/>
                    <a:p>
                      <a:r>
                        <a:rPr lang="en-GB" sz="1600" b="0" kern="1200" dirty="0">
                          <a:solidFill>
                            <a:schemeClr val="dk1"/>
                          </a:solidFill>
                          <a:effectLst/>
                          <a:latin typeface="+mn-lt"/>
                          <a:ea typeface="+mn-ea"/>
                          <a:cs typeface="+mn-cs"/>
                        </a:rPr>
                        <a:t>-</a:t>
                      </a:r>
                      <a:r>
                        <a:rPr lang="en-GB" sz="1600" b="0" i="1" kern="1200" dirty="0">
                          <a:solidFill>
                            <a:schemeClr val="dk1"/>
                          </a:solidFill>
                          <a:effectLst/>
                          <a:latin typeface="+mn-lt"/>
                          <a:ea typeface="+mn-ea"/>
                          <a:cs typeface="+mn-cs"/>
                        </a:rPr>
                        <a:t>Evaluation of technologies: </a:t>
                      </a:r>
                      <a:r>
                        <a:rPr lang="en-GB" sz="1600" b="0" kern="1200" dirty="0">
                          <a:solidFill>
                            <a:schemeClr val="dk1"/>
                          </a:solidFill>
                          <a:effectLst/>
                          <a:latin typeface="+mn-lt"/>
                          <a:ea typeface="+mn-ea"/>
                          <a:cs typeface="+mn-cs"/>
                        </a:rPr>
                        <a:t>We have a programme of work that looks at use of new technologies in our clinical services and appraises potential for benefit. An example includes the use of continuous glucose monitoring for our patients in the inpatient setting.</a:t>
                      </a:r>
                    </a:p>
                    <a:p>
                      <a:r>
                        <a:rPr lang="en-GB" sz="1600" b="0" kern="1200" dirty="0">
                          <a:solidFill>
                            <a:schemeClr val="dk1"/>
                          </a:solidFill>
                          <a:effectLst/>
                          <a:latin typeface="+mn-lt"/>
                          <a:ea typeface="+mn-ea"/>
                          <a:cs typeface="+mn-cs"/>
                        </a:rPr>
                        <a:t>-</a:t>
                      </a:r>
                      <a:r>
                        <a:rPr lang="en-GB" sz="1600" b="0" i="1" kern="1200" dirty="0">
                          <a:solidFill>
                            <a:schemeClr val="dk1"/>
                          </a:solidFill>
                          <a:effectLst/>
                          <a:latin typeface="+mn-lt"/>
                          <a:ea typeface="+mn-ea"/>
                          <a:cs typeface="+mn-cs"/>
                        </a:rPr>
                        <a:t>Systems working and leadership</a:t>
                      </a:r>
                      <a:r>
                        <a:rPr lang="en-GB" sz="1600" b="0" kern="1200" dirty="0">
                          <a:solidFill>
                            <a:schemeClr val="dk1"/>
                          </a:solidFill>
                          <a:effectLst/>
                          <a:latin typeface="+mn-lt"/>
                          <a:ea typeface="+mn-ea"/>
                          <a:cs typeface="+mn-cs"/>
                        </a:rPr>
                        <a:t>: We are actively involved in Trust, ICS and Place-Based Partnership work around health inequalities and offer a range of projects related to this area of work. This includes improving outcomes for people experiencing Sev</a:t>
                      </a:r>
                      <a:endParaRPr lang="en-GB" dirty="0"/>
                    </a:p>
                  </a:txBody>
                  <a:tcPr/>
                </a:tc>
                <a:extLst>
                  <a:ext uri="{0D108BD9-81ED-4DB2-BD59-A6C34878D82A}">
                    <a16:rowId xmlns:a16="http://schemas.microsoft.com/office/drawing/2014/main" val="3753400371"/>
                  </a:ext>
                </a:extLst>
              </a:tr>
              <a:tr h="1898724">
                <a:tc>
                  <a:txBody>
                    <a:bodyPr/>
                    <a:lstStyle/>
                    <a:p>
                      <a:r>
                        <a:rPr lang="en-GB" sz="1600" dirty="0"/>
                        <a:t>About the team </a:t>
                      </a:r>
                    </a:p>
                  </a:txBody>
                  <a:tcPr/>
                </a:tc>
                <a:tc>
                  <a:txBody>
                    <a:bodyPr/>
                    <a:lstStyle/>
                    <a:p>
                      <a:r>
                        <a:rPr lang="en-GB" sz="1600" kern="1200" dirty="0">
                          <a:solidFill>
                            <a:schemeClr val="dk1"/>
                          </a:solidFill>
                          <a:effectLst/>
                          <a:latin typeface="+mn-lt"/>
                          <a:ea typeface="+mn-ea"/>
                          <a:cs typeface="+mn-cs"/>
                        </a:rPr>
                        <a:t>Our training opportunities sit within the Trust’s Population Health Unit.  This supports the Trust and the system in relation to population health and improving outcomes for people receiving our care and services.  In this unit we have one placement (clinical) supervisor (Dr Chris Packham -Associate Medical Director, GP and former DPH for Nottingham City) with an intention to recruit additional CPH capacity in the future.  The team also includes a number of analysts, a Public Health Specialist and Psychiatrists.  </a:t>
                      </a:r>
                      <a:endParaRPr lang="en-GB" sz="1600" dirty="0"/>
                    </a:p>
                    <a:p>
                      <a:pPr lvl="0">
                        <a:buNone/>
                      </a:pPr>
                      <a:r>
                        <a:rPr lang="en-GB" sz="1600" kern="1200" dirty="0">
                          <a:solidFill>
                            <a:schemeClr val="dk1"/>
                          </a:solidFill>
                          <a:effectLst/>
                          <a:latin typeface="+mn-lt"/>
                          <a:ea typeface="+mn-ea"/>
                          <a:cs typeface="+mn-cs"/>
                        </a:rPr>
                        <a:t>We work closely with our colleagues in Nottingham City Council and Nottinghamshire County Council.  At present the former provides educational supervision for registrars looking for training opportunities across local authority and the healthcare trust. </a:t>
                      </a:r>
                      <a:endParaRPr lang="en-GB" sz="1600" dirty="0"/>
                    </a:p>
                  </a:txBody>
                  <a:tcPr/>
                </a:tc>
                <a:extLst>
                  <a:ext uri="{0D108BD9-81ED-4DB2-BD59-A6C34878D82A}">
                    <a16:rowId xmlns:a16="http://schemas.microsoft.com/office/drawing/2014/main" val="2750192618"/>
                  </a:ext>
                </a:extLst>
              </a:tr>
              <a:tr h="914400">
                <a:tc>
                  <a:txBody>
                    <a:bodyPr/>
                    <a:lstStyle/>
                    <a:p>
                      <a:r>
                        <a:rPr lang="en-GB" sz="1600" dirty="0"/>
                        <a:t>What’s different about this placement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latin typeface="+mn-lt"/>
                          <a:ea typeface="+mn-ea"/>
                          <a:cs typeface="+mn-cs"/>
                        </a:rPr>
                        <a:t>Our placement offers the opportunity to work at both operational and strategic level in the Trust and the wider system.  Projects include working directly with patients, clinicians and commissioners and are aligned to Trust and system priorities. </a:t>
                      </a:r>
                    </a:p>
                    <a:p>
                      <a:endParaRPr lang="en-GB" sz="1600"/>
                    </a:p>
                  </a:txBody>
                  <a:tcPr/>
                </a:tc>
                <a:extLst>
                  <a:ext uri="{0D108BD9-81ED-4DB2-BD59-A6C34878D82A}">
                    <a16:rowId xmlns:a16="http://schemas.microsoft.com/office/drawing/2014/main" val="1106027293"/>
                  </a:ext>
                </a:extLst>
              </a:tr>
              <a:tr h="1488141">
                <a:tc>
                  <a:txBody>
                    <a:bodyPr/>
                    <a:lstStyle/>
                    <a:p>
                      <a:r>
                        <a:rPr lang="en-GB" sz="1600" dirty="0"/>
                        <a:t>Website Links </a:t>
                      </a:r>
                    </a:p>
                  </a:txBody>
                  <a:tcPr/>
                </a:tc>
                <a:tc>
                  <a:txBody>
                    <a:bodyPr/>
                    <a:lstStyle/>
                    <a:p>
                      <a:r>
                        <a:rPr lang="en-GB" sz="1600" kern="1200" dirty="0">
                          <a:solidFill>
                            <a:schemeClr val="dk1"/>
                          </a:solidFill>
                          <a:effectLst/>
                          <a:latin typeface="+mn-lt"/>
                          <a:ea typeface="+mn-ea"/>
                          <a:cs typeface="+mn-cs"/>
                        </a:rPr>
                        <a:t>To find out more about our location and the work we do as a Trust please see: </a:t>
                      </a:r>
                      <a:r>
                        <a:rPr lang="en-GB" sz="1600" u="sng" kern="1200" dirty="0">
                          <a:solidFill>
                            <a:schemeClr val="dk1"/>
                          </a:solidFill>
                          <a:effectLst/>
                          <a:latin typeface="+mn-lt"/>
                          <a:ea typeface="+mn-ea"/>
                          <a:cs typeface="+mn-cs"/>
                          <a:hlinkClick r:id="rId2"/>
                        </a:rPr>
                        <a:t>https://www.nottinghamshirehealthcare.nhs.uk</a:t>
                      </a:r>
                      <a:endParaRPr lang="en-GB" sz="1600" kern="1200" dirty="0">
                        <a:solidFill>
                          <a:schemeClr val="dk1"/>
                        </a:solidFill>
                        <a:effectLst/>
                        <a:latin typeface="+mn-lt"/>
                        <a:ea typeface="+mn-ea"/>
                        <a:cs typeface="+mn-cs"/>
                      </a:endParaRPr>
                    </a:p>
                    <a:p>
                      <a:endParaRPr lang="en-GB" sz="1600" kern="1200" dirty="0">
                        <a:solidFill>
                          <a:schemeClr val="dk1"/>
                        </a:solidFill>
                        <a:effectLst/>
                        <a:latin typeface="+mn-lt"/>
                        <a:ea typeface="+mn-ea"/>
                        <a:cs typeface="+mn-cs"/>
                      </a:endParaRPr>
                    </a:p>
                    <a:p>
                      <a:r>
                        <a:rPr lang="en-GB" sz="1600" kern="1200" dirty="0">
                          <a:solidFill>
                            <a:schemeClr val="dk1"/>
                          </a:solidFill>
                          <a:effectLst/>
                          <a:latin typeface="+mn-lt"/>
                          <a:ea typeface="+mn-ea"/>
                          <a:cs typeface="+mn-cs"/>
                        </a:rPr>
                        <a:t>To read our Trust strategy please see: </a:t>
                      </a:r>
                      <a:r>
                        <a:rPr lang="en-GB" sz="1600" u="sng" kern="1200" dirty="0">
                          <a:solidFill>
                            <a:schemeClr val="dk1"/>
                          </a:solidFill>
                          <a:effectLst/>
                          <a:latin typeface="+mn-lt"/>
                          <a:ea typeface="+mn-ea"/>
                          <a:cs typeface="+mn-cs"/>
                          <a:hlinkClick r:id="rId3"/>
                        </a:rPr>
                        <a:t>https://www.nottinghamshirehealthcare.nhs.uk/vision-values-and-strategic-objectives</a:t>
                      </a:r>
                      <a:endParaRPr lang="en-GB" sz="1600" dirty="0"/>
                    </a:p>
                  </a:txBody>
                  <a:tcPr/>
                </a:tc>
                <a:extLst>
                  <a:ext uri="{0D108BD9-81ED-4DB2-BD59-A6C34878D82A}">
                    <a16:rowId xmlns:a16="http://schemas.microsoft.com/office/drawing/2014/main" val="37885960"/>
                  </a:ext>
                </a:extLst>
              </a:tr>
            </a:tbl>
          </a:graphicData>
        </a:graphic>
      </p:graphicFrame>
    </p:spTree>
    <p:extLst>
      <p:ext uri="{BB962C8B-B14F-4D97-AF65-F5344CB8AC3E}">
        <p14:creationId xmlns:p14="http://schemas.microsoft.com/office/powerpoint/2010/main" val="415916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55E1F-F891-D747-66D4-AAC2261D24DC}"/>
              </a:ext>
            </a:extLst>
          </p:cNvPr>
          <p:cNvSpPr>
            <a:spLocks noGrp="1"/>
          </p:cNvSpPr>
          <p:nvPr>
            <p:ph type="title"/>
          </p:nvPr>
        </p:nvSpPr>
        <p:spPr>
          <a:xfrm>
            <a:off x="94129" y="147918"/>
            <a:ext cx="11793069" cy="1143000"/>
          </a:xfrm>
        </p:spPr>
        <p:txBody>
          <a:bodyPr/>
          <a:lstStyle/>
          <a:p>
            <a:r>
              <a:rPr lang="en-GB"/>
              <a:t>Derbyshire Community Health Services  </a:t>
            </a:r>
          </a:p>
        </p:txBody>
      </p:sp>
      <p:graphicFrame>
        <p:nvGraphicFramePr>
          <p:cNvPr id="4" name="Table 4">
            <a:extLst>
              <a:ext uri="{FF2B5EF4-FFF2-40B4-BE49-F238E27FC236}">
                <a16:creationId xmlns:a16="http://schemas.microsoft.com/office/drawing/2014/main" id="{98809BDC-3378-2EC4-C6EB-C81C694F93C5}"/>
              </a:ext>
            </a:extLst>
          </p:cNvPr>
          <p:cNvGraphicFramePr>
            <a:graphicFrameLocks noGrp="1"/>
          </p:cNvGraphicFramePr>
          <p:nvPr>
            <p:ph idx="1"/>
            <p:extLst>
              <p:ext uri="{D42A27DB-BD31-4B8C-83A1-F6EECF244321}">
                <p14:modId xmlns:p14="http://schemas.microsoft.com/office/powerpoint/2010/main" val="2193921163"/>
              </p:ext>
            </p:extLst>
          </p:nvPr>
        </p:nvGraphicFramePr>
        <p:xfrm>
          <a:off x="94129" y="1313973"/>
          <a:ext cx="11793069" cy="5332088"/>
        </p:xfrm>
        <a:graphic>
          <a:graphicData uri="http://schemas.openxmlformats.org/drawingml/2006/table">
            <a:tbl>
              <a:tblPr firstRow="1" bandRow="1">
                <a:tableStyleId>{69CF1AB2-1976-4502-BF36-3FF5EA218861}</a:tableStyleId>
              </a:tblPr>
              <a:tblGrid>
                <a:gridCol w="1642782">
                  <a:extLst>
                    <a:ext uri="{9D8B030D-6E8A-4147-A177-3AD203B41FA5}">
                      <a16:colId xmlns:a16="http://schemas.microsoft.com/office/drawing/2014/main" val="3495567573"/>
                    </a:ext>
                  </a:extLst>
                </a:gridCol>
                <a:gridCol w="10150287">
                  <a:extLst>
                    <a:ext uri="{9D8B030D-6E8A-4147-A177-3AD203B41FA5}">
                      <a16:colId xmlns:a16="http://schemas.microsoft.com/office/drawing/2014/main" val="3258530074"/>
                    </a:ext>
                  </a:extLst>
                </a:gridCol>
              </a:tblGrid>
              <a:tr h="547295">
                <a:tc>
                  <a:txBody>
                    <a:bodyPr/>
                    <a:lstStyle/>
                    <a:p>
                      <a:r>
                        <a:rPr lang="en-GB" sz="1600" b="0" kern="1200" dirty="0">
                          <a:solidFill>
                            <a:schemeClr val="dk1"/>
                          </a:solidFill>
                          <a:effectLst/>
                          <a:latin typeface="+mn-lt"/>
                          <a:ea typeface="+mn-ea"/>
                          <a:cs typeface="+mn-cs"/>
                        </a:rPr>
                        <a:t>Name of organisation</a:t>
                      </a:r>
                      <a:endParaRPr lang="en-GB" sz="16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kern="1200" dirty="0">
                          <a:solidFill>
                            <a:schemeClr val="dk1"/>
                          </a:solidFill>
                          <a:effectLst/>
                          <a:latin typeface="+mn-lt"/>
                          <a:ea typeface="+mn-ea"/>
                          <a:cs typeface="+mn-cs"/>
                        </a:rPr>
                        <a:t>Derbyshire Community Health Services NHS Foundation Trust </a:t>
                      </a:r>
                      <a:endParaRPr lang="en-GB" dirty="0"/>
                    </a:p>
                  </a:txBody>
                  <a:tcPr/>
                </a:tc>
                <a:extLst>
                  <a:ext uri="{0D108BD9-81ED-4DB2-BD59-A6C34878D82A}">
                    <a16:rowId xmlns:a16="http://schemas.microsoft.com/office/drawing/2014/main" val="2598286799"/>
                  </a:ext>
                </a:extLst>
              </a:tr>
              <a:tr h="316215">
                <a:tc>
                  <a:txBody>
                    <a:bodyPr/>
                    <a:lstStyle/>
                    <a:p>
                      <a:r>
                        <a:rPr lang="en-GB" sz="1600" dirty="0"/>
                        <a:t>Training Network</a:t>
                      </a:r>
                    </a:p>
                  </a:txBody>
                  <a:tcPr/>
                </a:tc>
                <a:tc>
                  <a:txBody>
                    <a:bodyPr/>
                    <a:lstStyle/>
                    <a:p>
                      <a:r>
                        <a:rPr lang="en-GB" sz="1600" kern="1200" dirty="0">
                          <a:solidFill>
                            <a:schemeClr val="dk1"/>
                          </a:solidFill>
                          <a:effectLst/>
                          <a:latin typeface="+mn-lt"/>
                          <a:ea typeface="+mn-ea"/>
                          <a:cs typeface="+mn-cs"/>
                        </a:rPr>
                        <a:t>Derbyshire Training Network </a:t>
                      </a:r>
                      <a:endParaRPr lang="en-GB" sz="1600" dirty="0"/>
                    </a:p>
                  </a:txBody>
                  <a:tcPr/>
                </a:tc>
                <a:extLst>
                  <a:ext uri="{0D108BD9-81ED-4DB2-BD59-A6C34878D82A}">
                    <a16:rowId xmlns:a16="http://schemas.microsoft.com/office/drawing/2014/main" val="2318893411"/>
                  </a:ext>
                </a:extLst>
              </a:tr>
              <a:tr h="547295">
                <a:tc>
                  <a:txBody>
                    <a:bodyPr/>
                    <a:lstStyle/>
                    <a:p>
                      <a:r>
                        <a:rPr lang="en-GB" sz="1600" dirty="0"/>
                        <a:t>Base Address </a:t>
                      </a:r>
                    </a:p>
                  </a:txBody>
                  <a:tcPr/>
                </a:tc>
                <a:tc>
                  <a:txBody>
                    <a:bodyPr/>
                    <a:lstStyle/>
                    <a:p>
                      <a:r>
                        <a:rPr lang="en-GB" sz="1600" kern="1200" dirty="0">
                          <a:solidFill>
                            <a:schemeClr val="dk1"/>
                          </a:solidFill>
                          <a:effectLst/>
                          <a:latin typeface="+mn-lt"/>
                          <a:ea typeface="+mn-ea"/>
                          <a:cs typeface="+mn-cs"/>
                        </a:rPr>
                        <a:t>Ash Green Learning Disability Centre, Ashgate Road, Ashgate, Chesterfield, Derbyshire  S42 7JE</a:t>
                      </a:r>
                    </a:p>
                    <a:p>
                      <a:endParaRPr lang="en-GB" sz="1600"/>
                    </a:p>
                  </a:txBody>
                  <a:tcPr/>
                </a:tc>
                <a:extLst>
                  <a:ext uri="{0D108BD9-81ED-4DB2-BD59-A6C34878D82A}">
                    <a16:rowId xmlns:a16="http://schemas.microsoft.com/office/drawing/2014/main" val="495953960"/>
                  </a:ext>
                </a:extLst>
              </a:tr>
              <a:tr h="547295">
                <a:tc>
                  <a:txBody>
                    <a:bodyPr/>
                    <a:lstStyle/>
                    <a:p>
                      <a:r>
                        <a:rPr lang="en-GB" sz="1600" dirty="0"/>
                        <a:t>Working arrangements </a:t>
                      </a:r>
                    </a:p>
                  </a:txBody>
                  <a:tcPr/>
                </a:tc>
                <a:tc>
                  <a:txBody>
                    <a:bodyPr/>
                    <a:lstStyle/>
                    <a:p>
                      <a:r>
                        <a:rPr lang="en-GB" sz="1600" kern="1200" dirty="0">
                          <a:solidFill>
                            <a:schemeClr val="dk1"/>
                          </a:solidFill>
                          <a:effectLst/>
                          <a:latin typeface="+mn-lt"/>
                          <a:ea typeface="+mn-ea"/>
                          <a:cs typeface="+mn-cs"/>
                        </a:rPr>
                        <a:t>We offer flexible working arrangements with home working and a wide range of bases across Derby and Derbyshire.  </a:t>
                      </a:r>
                      <a:endParaRPr lang="en-GB" sz="1600" dirty="0"/>
                    </a:p>
                  </a:txBody>
                  <a:tcPr/>
                </a:tc>
                <a:extLst>
                  <a:ext uri="{0D108BD9-81ED-4DB2-BD59-A6C34878D82A}">
                    <a16:rowId xmlns:a16="http://schemas.microsoft.com/office/drawing/2014/main" val="4204339832"/>
                  </a:ext>
                </a:extLst>
              </a:tr>
              <a:tr h="1629724">
                <a:tc>
                  <a:txBody>
                    <a:bodyPr/>
                    <a:lstStyle/>
                    <a:p>
                      <a:r>
                        <a:rPr lang="en-GB" sz="1600" dirty="0"/>
                        <a:t>Description of placement</a:t>
                      </a:r>
                    </a:p>
                  </a:txBody>
                  <a:tcPr/>
                </a:tc>
                <a:tc>
                  <a:txBody>
                    <a:bodyPr/>
                    <a:lstStyle/>
                    <a:p>
                      <a:r>
                        <a:rPr lang="en-GB" sz="1600" kern="1200" dirty="0">
                          <a:solidFill>
                            <a:schemeClr val="dk1"/>
                          </a:solidFill>
                          <a:effectLst/>
                          <a:latin typeface="+mn-lt"/>
                          <a:ea typeface="+mn-ea"/>
                          <a:cs typeface="+mn-cs"/>
                        </a:rPr>
                        <a:t>DCHS NHS FT is a fast-paced provider organisation with a long standing commitment to applying a public health approach to its ways of working.  The Trust actively encourages continuous improvement and innovation in practice. Within this context, registrars  have ample opportunity to show initiative in their work leading significant influential projects of organisation and System importance.  Registrar’s are well supported to achieve their Healthcare Public Health and wider learning objectives and gain a rounded understanding of the operating opportunities and challenges faced in an operational NHS environment.  </a:t>
                      </a:r>
                    </a:p>
                  </a:txBody>
                  <a:tcPr/>
                </a:tc>
                <a:extLst>
                  <a:ext uri="{0D108BD9-81ED-4DB2-BD59-A6C34878D82A}">
                    <a16:rowId xmlns:a16="http://schemas.microsoft.com/office/drawing/2014/main" val="4003581037"/>
                  </a:ext>
                </a:extLst>
              </a:tr>
              <a:tr h="1629724">
                <a:tc>
                  <a:txBody>
                    <a:bodyPr/>
                    <a:lstStyle/>
                    <a:p>
                      <a:pPr lvl="0">
                        <a:buNone/>
                      </a:pPr>
                      <a:r>
                        <a:rPr lang="en-GB" sz="1600" dirty="0"/>
                        <a:t>About the Team </a:t>
                      </a:r>
                    </a:p>
                  </a:txBody>
                  <a:tcPr/>
                </a:tc>
                <a:tc>
                  <a:txBody>
                    <a:bodyPr/>
                    <a:lstStyle/>
                    <a:p>
                      <a:pPr marL="0" lvl="0" indent="0" algn="l">
                        <a:lnSpc>
                          <a:spcPct val="100000"/>
                        </a:lnSpc>
                        <a:buNone/>
                      </a:pPr>
                      <a:r>
                        <a:rPr lang="en-GB" sz="1600" b="0" i="0" u="none" strike="noStrike" kern="1200" baseline="0" noProof="0" dirty="0">
                          <a:solidFill>
                            <a:srgbClr val="595959"/>
                          </a:solidFill>
                          <a:effectLst/>
                          <a:latin typeface="Calibri"/>
                        </a:rPr>
                        <a:t>Jayne Needham Director of Strategy, Partnership and Population Health/Consultant in Public Health is educational supervisor for all public health registrars on placement  in the trust.    </a:t>
                      </a:r>
                    </a:p>
                    <a:p>
                      <a:pPr marL="0" lvl="0" indent="0" algn="l">
                        <a:lnSpc>
                          <a:spcPct val="100000"/>
                        </a:lnSpc>
                        <a:buNone/>
                      </a:pPr>
                      <a:r>
                        <a:rPr lang="en-GB" sz="1600" b="0" i="0" u="none" strike="noStrike" kern="1200" baseline="0" noProof="0" dirty="0">
                          <a:solidFill>
                            <a:srgbClr val="595959"/>
                          </a:solidFill>
                          <a:effectLst/>
                          <a:latin typeface="Calibri"/>
                        </a:rPr>
                        <a:t>Jayne is supported  by Matt Eves, a Population Health Management Specialist with experience across private and public services, with the latter spanning Local Authority, acute and community health services, including commissioning, healthcare operations management, and more recently, corporate roles. </a:t>
                      </a:r>
                    </a:p>
                  </a:txBody>
                  <a:tcPr/>
                </a:tc>
                <a:extLst>
                  <a:ext uri="{0D108BD9-81ED-4DB2-BD59-A6C34878D82A}">
                    <a16:rowId xmlns:a16="http://schemas.microsoft.com/office/drawing/2014/main" val="2351690438"/>
                  </a:ext>
                </a:extLst>
              </a:tr>
            </a:tbl>
          </a:graphicData>
        </a:graphic>
      </p:graphicFrame>
      <p:pic>
        <p:nvPicPr>
          <p:cNvPr id="3" name="Picture 2">
            <a:extLst>
              <a:ext uri="{FF2B5EF4-FFF2-40B4-BE49-F238E27FC236}">
                <a16:creationId xmlns:a16="http://schemas.microsoft.com/office/drawing/2014/main" id="{AF47244D-497E-F07C-2852-807BBC5DB36B}"/>
              </a:ext>
            </a:extLst>
          </p:cNvPr>
          <p:cNvPicPr>
            <a:picLocks noChangeAspect="1"/>
          </p:cNvPicPr>
          <p:nvPr/>
        </p:nvPicPr>
        <p:blipFill>
          <a:blip r:embed="rId2"/>
          <a:stretch>
            <a:fillRect/>
          </a:stretch>
        </p:blipFill>
        <p:spPr>
          <a:xfrm>
            <a:off x="9117106" y="1"/>
            <a:ext cx="2875428" cy="1292002"/>
          </a:xfrm>
          <a:prstGeom prst="rect">
            <a:avLst/>
          </a:prstGeom>
        </p:spPr>
      </p:pic>
    </p:spTree>
    <p:extLst>
      <p:ext uri="{BB962C8B-B14F-4D97-AF65-F5344CB8AC3E}">
        <p14:creationId xmlns:p14="http://schemas.microsoft.com/office/powerpoint/2010/main" val="192429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55E1F-F891-D747-66D4-AAC2261D24DC}"/>
              </a:ext>
            </a:extLst>
          </p:cNvPr>
          <p:cNvSpPr>
            <a:spLocks noGrp="1"/>
          </p:cNvSpPr>
          <p:nvPr>
            <p:ph type="title"/>
          </p:nvPr>
        </p:nvSpPr>
        <p:spPr>
          <a:xfrm>
            <a:off x="94129" y="147918"/>
            <a:ext cx="11793069" cy="1143000"/>
          </a:xfrm>
        </p:spPr>
        <p:txBody>
          <a:bodyPr/>
          <a:lstStyle/>
          <a:p>
            <a:r>
              <a:rPr lang="en-GB"/>
              <a:t> </a:t>
            </a:r>
          </a:p>
        </p:txBody>
      </p:sp>
      <p:graphicFrame>
        <p:nvGraphicFramePr>
          <p:cNvPr id="4" name="Table 4">
            <a:extLst>
              <a:ext uri="{FF2B5EF4-FFF2-40B4-BE49-F238E27FC236}">
                <a16:creationId xmlns:a16="http://schemas.microsoft.com/office/drawing/2014/main" id="{98809BDC-3378-2EC4-C6EB-C81C694F93C5}"/>
              </a:ext>
            </a:extLst>
          </p:cNvPr>
          <p:cNvGraphicFramePr>
            <a:graphicFrameLocks noGrp="1"/>
          </p:cNvGraphicFramePr>
          <p:nvPr>
            <p:ph idx="1"/>
            <p:extLst>
              <p:ext uri="{D42A27DB-BD31-4B8C-83A1-F6EECF244321}">
                <p14:modId xmlns:p14="http://schemas.microsoft.com/office/powerpoint/2010/main" val="279149409"/>
              </p:ext>
            </p:extLst>
          </p:nvPr>
        </p:nvGraphicFramePr>
        <p:xfrm>
          <a:off x="199465" y="1720309"/>
          <a:ext cx="11793069" cy="4389792"/>
        </p:xfrm>
        <a:graphic>
          <a:graphicData uri="http://schemas.openxmlformats.org/drawingml/2006/table">
            <a:tbl>
              <a:tblPr firstRow="1" bandRow="1">
                <a:tableStyleId>{69CF1AB2-1976-4502-BF36-3FF5EA218861}</a:tableStyleId>
              </a:tblPr>
              <a:tblGrid>
                <a:gridCol w="1642782">
                  <a:extLst>
                    <a:ext uri="{9D8B030D-6E8A-4147-A177-3AD203B41FA5}">
                      <a16:colId xmlns:a16="http://schemas.microsoft.com/office/drawing/2014/main" val="3495567573"/>
                    </a:ext>
                  </a:extLst>
                </a:gridCol>
                <a:gridCol w="10150287">
                  <a:extLst>
                    <a:ext uri="{9D8B030D-6E8A-4147-A177-3AD203B41FA5}">
                      <a16:colId xmlns:a16="http://schemas.microsoft.com/office/drawing/2014/main" val="3258530074"/>
                    </a:ext>
                  </a:extLst>
                </a:gridCol>
              </a:tblGrid>
              <a:tr h="346934">
                <a:tc>
                  <a:txBody>
                    <a:bodyPr/>
                    <a:lstStyle/>
                    <a:p>
                      <a:r>
                        <a:rPr lang="en-GB" sz="1600" b="0" dirty="0"/>
                        <a:t>About the Team </a:t>
                      </a:r>
                    </a:p>
                  </a:txBody>
                  <a:tcPr/>
                </a:tc>
                <a:tc>
                  <a:txBody>
                    <a:bodyPr/>
                    <a:lstStyle/>
                    <a:p>
                      <a:r>
                        <a:rPr lang="en-GB" sz="1600" b="0" kern="1200" dirty="0">
                          <a:solidFill>
                            <a:schemeClr val="dk1"/>
                          </a:solidFill>
                          <a:effectLst/>
                          <a:latin typeface="+mn-lt"/>
                          <a:ea typeface="+mn-ea"/>
                          <a:cs typeface="+mn-cs"/>
                        </a:rPr>
                        <a:t>Working alongside Jayne and Matt are a number of other health professionals whose work is aligned to prevention, reducing health inequalities and population health management.  These include clinical psychology, psychological insights, health coaching, EDI and organisational Development professionals, medical support workers and data analytical capacity</a:t>
                      </a:r>
                      <a:endParaRPr lang="en-US" dirty="0"/>
                    </a:p>
                  </a:txBody>
                  <a:tcPr/>
                </a:tc>
                <a:extLst>
                  <a:ext uri="{0D108BD9-81ED-4DB2-BD59-A6C34878D82A}">
                    <a16:rowId xmlns:a16="http://schemas.microsoft.com/office/drawing/2014/main" val="2318893411"/>
                  </a:ext>
                </a:extLst>
              </a:tr>
              <a:tr h="346934">
                <a:tc>
                  <a:txBody>
                    <a:bodyPr/>
                    <a:lstStyle/>
                    <a:p>
                      <a:r>
                        <a:rPr lang="en-GB" sz="1600" dirty="0"/>
                        <a:t>What’s different about this placement </a:t>
                      </a:r>
                    </a:p>
                  </a:txBody>
                  <a:tcPr/>
                </a:tc>
                <a:tc>
                  <a:txBody>
                    <a:bodyPr/>
                    <a:lstStyle/>
                    <a:p>
                      <a:r>
                        <a:rPr lang="en-GB" sz="1600" kern="1200" dirty="0">
                          <a:solidFill>
                            <a:schemeClr val="dk1"/>
                          </a:solidFill>
                          <a:effectLst/>
                          <a:latin typeface="+mn-lt"/>
                          <a:ea typeface="+mn-ea"/>
                          <a:cs typeface="+mn-cs"/>
                        </a:rPr>
                        <a:t>Current </a:t>
                      </a:r>
                      <a:r>
                        <a:rPr lang="en-GB" sz="1600" kern="1200" dirty="0" err="1">
                          <a:solidFill>
                            <a:schemeClr val="dk1"/>
                          </a:solidFill>
                          <a:effectLst/>
                          <a:latin typeface="+mn-lt"/>
                          <a:ea typeface="+mn-ea"/>
                          <a:cs typeface="+mn-cs"/>
                        </a:rPr>
                        <a:t>SpR’s</a:t>
                      </a:r>
                      <a:r>
                        <a:rPr lang="en-GB" sz="1600" kern="1200" dirty="0">
                          <a:solidFill>
                            <a:schemeClr val="dk1"/>
                          </a:solidFill>
                          <a:effectLst/>
                          <a:latin typeface="+mn-lt"/>
                          <a:ea typeface="+mn-ea"/>
                          <a:cs typeface="+mn-cs"/>
                        </a:rPr>
                        <a:t> had this to say about a placement with DCHS:</a:t>
                      </a:r>
                    </a:p>
                    <a:p>
                      <a:pPr lvl="0"/>
                      <a:r>
                        <a:rPr lang="en-GB" sz="1600" kern="1200" dirty="0">
                          <a:solidFill>
                            <a:schemeClr val="dk1"/>
                          </a:solidFill>
                          <a:effectLst/>
                          <a:latin typeface="+mn-lt"/>
                          <a:ea typeface="+mn-ea"/>
                          <a:cs typeface="+mn-cs"/>
                        </a:rPr>
                        <a:t>Fantastic opportunity to gain experience in a Provider Trust - the ‘other side’</a:t>
                      </a:r>
                    </a:p>
                    <a:p>
                      <a:pPr lvl="0"/>
                      <a:r>
                        <a:rPr lang="en-GB" sz="1600" kern="1200" dirty="0">
                          <a:solidFill>
                            <a:schemeClr val="dk1"/>
                          </a:solidFill>
                          <a:effectLst/>
                          <a:latin typeface="+mn-lt"/>
                          <a:ea typeface="+mn-ea"/>
                          <a:cs typeface="+mn-cs"/>
                        </a:rPr>
                        <a:t>Fast-paced and dynamic</a:t>
                      </a:r>
                    </a:p>
                    <a:p>
                      <a:pPr lvl="0"/>
                      <a:r>
                        <a:rPr lang="en-GB" sz="1600" kern="1200" dirty="0">
                          <a:solidFill>
                            <a:schemeClr val="dk1"/>
                          </a:solidFill>
                          <a:effectLst/>
                          <a:latin typeface="+mn-lt"/>
                          <a:ea typeface="+mn-ea"/>
                          <a:cs typeface="+mn-cs"/>
                        </a:rPr>
                        <a:t>Lots of opportunities for broad range of projects – beyond just meeting Healthcare Public Health learning objectives</a:t>
                      </a:r>
                    </a:p>
                    <a:p>
                      <a:pPr lvl="0"/>
                      <a:r>
                        <a:rPr lang="en-GB" sz="1600" kern="1200" dirty="0">
                          <a:solidFill>
                            <a:schemeClr val="dk1"/>
                          </a:solidFill>
                          <a:effectLst/>
                          <a:latin typeface="+mn-lt"/>
                          <a:ea typeface="+mn-ea"/>
                          <a:cs typeface="+mn-cs"/>
                        </a:rPr>
                        <a:t>Opportunities for system wide work due to DCHS’s position within the integrated Care System and its strong partnerships with other NHS providers including Acute hospitals in Derby and Chesterfield.  </a:t>
                      </a:r>
                      <a:r>
                        <a:rPr lang="en-GB" sz="1600" kern="1200" dirty="0" err="1">
                          <a:solidFill>
                            <a:schemeClr val="dk1"/>
                          </a:solidFill>
                          <a:effectLst/>
                          <a:latin typeface="+mn-lt"/>
                          <a:ea typeface="+mn-ea"/>
                          <a:cs typeface="+mn-cs"/>
                        </a:rPr>
                        <a:t>SpR’s</a:t>
                      </a:r>
                      <a:r>
                        <a:rPr lang="en-GB" sz="1600" kern="1200" dirty="0">
                          <a:solidFill>
                            <a:schemeClr val="dk1"/>
                          </a:solidFill>
                          <a:effectLst/>
                          <a:latin typeface="+mn-lt"/>
                          <a:ea typeface="+mn-ea"/>
                          <a:cs typeface="+mn-cs"/>
                        </a:rPr>
                        <a:t> will be supported to undertake collaborative working both with other provider and ICB colleagues  </a:t>
                      </a:r>
                    </a:p>
                    <a:p>
                      <a:pPr lvl="0"/>
                      <a:r>
                        <a:rPr lang="en-GB" sz="1600" kern="1200" dirty="0">
                          <a:solidFill>
                            <a:schemeClr val="dk1"/>
                          </a:solidFill>
                          <a:effectLst/>
                          <a:latin typeface="+mn-lt"/>
                          <a:ea typeface="+mn-ea"/>
                          <a:cs typeface="+mn-cs"/>
                        </a:rPr>
                        <a:t>Small team – allows for great team working</a:t>
                      </a:r>
                    </a:p>
                    <a:p>
                      <a:pPr lvl="0"/>
                      <a:r>
                        <a:rPr lang="en-GB" sz="1600" kern="1200" dirty="0">
                          <a:solidFill>
                            <a:schemeClr val="dk1"/>
                          </a:solidFill>
                          <a:effectLst/>
                          <a:latin typeface="+mn-lt"/>
                          <a:ea typeface="+mn-ea"/>
                          <a:cs typeface="+mn-cs"/>
                        </a:rPr>
                        <a:t>Strong Board level commitment to the Public Health agenda</a:t>
                      </a:r>
                    </a:p>
                    <a:p>
                      <a:r>
                        <a:rPr lang="en-GB" sz="1600" kern="1200" dirty="0">
                          <a:solidFill>
                            <a:schemeClr val="dk1"/>
                          </a:solidFill>
                          <a:effectLst/>
                          <a:latin typeface="+mn-lt"/>
                          <a:ea typeface="+mn-ea"/>
                          <a:cs typeface="+mn-cs"/>
                        </a:rPr>
                        <a:t>Working with other team members/registrars encouraged </a:t>
                      </a:r>
                    </a:p>
                    <a:p>
                      <a:endParaRPr lang="en-GB" sz="1600"/>
                    </a:p>
                  </a:txBody>
                  <a:tcPr/>
                </a:tc>
                <a:extLst>
                  <a:ext uri="{0D108BD9-81ED-4DB2-BD59-A6C34878D82A}">
                    <a16:rowId xmlns:a16="http://schemas.microsoft.com/office/drawing/2014/main" val="495953960"/>
                  </a:ext>
                </a:extLst>
              </a:tr>
              <a:tr h="549312">
                <a:tc>
                  <a:txBody>
                    <a:bodyPr/>
                    <a:lstStyle/>
                    <a:p>
                      <a:r>
                        <a:rPr lang="en-GB" sz="1600" dirty="0"/>
                        <a:t>Website links  </a:t>
                      </a:r>
                    </a:p>
                  </a:txBody>
                  <a:tcPr/>
                </a:tc>
                <a:tc>
                  <a:txBody>
                    <a:bodyPr/>
                    <a:lstStyle/>
                    <a:p>
                      <a:r>
                        <a:rPr lang="en-GB" sz="1600" u="sng" kern="1200" dirty="0">
                          <a:solidFill>
                            <a:schemeClr val="dk1"/>
                          </a:solidFill>
                          <a:effectLst/>
                          <a:latin typeface="+mn-lt"/>
                          <a:ea typeface="+mn-ea"/>
                          <a:cs typeface="+mn-cs"/>
                          <a:hlinkClick r:id="rId2"/>
                        </a:rPr>
                        <a:t>Home :: Derbyshire Community Health Services (dchs.nhs.uk)</a:t>
                      </a:r>
                      <a:endParaRPr lang="en-GB" sz="1600" dirty="0"/>
                    </a:p>
                  </a:txBody>
                  <a:tcPr/>
                </a:tc>
                <a:extLst>
                  <a:ext uri="{0D108BD9-81ED-4DB2-BD59-A6C34878D82A}">
                    <a16:rowId xmlns:a16="http://schemas.microsoft.com/office/drawing/2014/main" val="4204339832"/>
                  </a:ext>
                </a:extLst>
              </a:tr>
            </a:tbl>
          </a:graphicData>
        </a:graphic>
      </p:graphicFrame>
      <p:sp>
        <p:nvSpPr>
          <p:cNvPr id="5" name="TextBox 4">
            <a:extLst>
              <a:ext uri="{FF2B5EF4-FFF2-40B4-BE49-F238E27FC236}">
                <a16:creationId xmlns:a16="http://schemas.microsoft.com/office/drawing/2014/main" id="{29A73ACD-73D7-7276-872B-41B3D073865B}"/>
              </a:ext>
            </a:extLst>
          </p:cNvPr>
          <p:cNvSpPr txBox="1"/>
          <p:nvPr/>
        </p:nvSpPr>
        <p:spPr>
          <a:xfrm>
            <a:off x="90949" y="152399"/>
            <a:ext cx="100928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cap="all" dirty="0">
                <a:solidFill>
                  <a:srgbClr val="657F14"/>
                </a:solidFill>
                <a:latin typeface="Calibri Light"/>
              </a:rPr>
              <a:t>Derbyshire Community Health Services </a:t>
            </a:r>
            <a:endParaRPr lang="en-US" sz="3600">
              <a:cs typeface="Calibri"/>
            </a:endParaRPr>
          </a:p>
        </p:txBody>
      </p:sp>
      <p:pic>
        <p:nvPicPr>
          <p:cNvPr id="8" name="Picture 7" descr="A close-up of a logo&#10;&#10;Description automatically generated">
            <a:extLst>
              <a:ext uri="{FF2B5EF4-FFF2-40B4-BE49-F238E27FC236}">
                <a16:creationId xmlns:a16="http://schemas.microsoft.com/office/drawing/2014/main" id="{12822BF9-813C-8E54-B12C-64B921384BCD}"/>
              </a:ext>
            </a:extLst>
          </p:cNvPr>
          <p:cNvPicPr>
            <a:picLocks noChangeAspect="1"/>
          </p:cNvPicPr>
          <p:nvPr/>
        </p:nvPicPr>
        <p:blipFill>
          <a:blip r:embed="rId3"/>
          <a:stretch>
            <a:fillRect/>
          </a:stretch>
        </p:blipFill>
        <p:spPr>
          <a:xfrm>
            <a:off x="9117106" y="159775"/>
            <a:ext cx="2875428" cy="1292002"/>
          </a:xfrm>
          <a:prstGeom prst="rect">
            <a:avLst/>
          </a:prstGeom>
        </p:spPr>
      </p:pic>
    </p:spTree>
    <p:extLst>
      <p:ext uri="{BB962C8B-B14F-4D97-AF65-F5344CB8AC3E}">
        <p14:creationId xmlns:p14="http://schemas.microsoft.com/office/powerpoint/2010/main" val="253950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82A76-6BFD-0B54-47B7-FE084B4933A3}"/>
              </a:ext>
            </a:extLst>
          </p:cNvPr>
          <p:cNvSpPr>
            <a:spLocks noGrp="1"/>
          </p:cNvSpPr>
          <p:nvPr>
            <p:ph type="title"/>
          </p:nvPr>
        </p:nvSpPr>
        <p:spPr/>
        <p:txBody>
          <a:bodyPr/>
          <a:lstStyle/>
          <a:p>
            <a:r>
              <a:rPr lang="en-GB"/>
              <a:t>Government agencies </a:t>
            </a:r>
          </a:p>
        </p:txBody>
      </p:sp>
      <p:sp>
        <p:nvSpPr>
          <p:cNvPr id="3" name="Text Placeholder 2">
            <a:extLst>
              <a:ext uri="{FF2B5EF4-FFF2-40B4-BE49-F238E27FC236}">
                <a16:creationId xmlns:a16="http://schemas.microsoft.com/office/drawing/2014/main" id="{D530E561-A04B-8CBC-EF3B-1C402AC13A53}"/>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87313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D348-37A7-68DC-D624-052B085CB6CB}"/>
              </a:ext>
            </a:extLst>
          </p:cNvPr>
          <p:cNvSpPr>
            <a:spLocks noGrp="1"/>
          </p:cNvSpPr>
          <p:nvPr>
            <p:ph type="title"/>
          </p:nvPr>
        </p:nvSpPr>
        <p:spPr>
          <a:xfrm>
            <a:off x="255492" y="0"/>
            <a:ext cx="11376211" cy="1143000"/>
          </a:xfrm>
        </p:spPr>
        <p:txBody>
          <a:bodyPr/>
          <a:lstStyle/>
          <a:p>
            <a:r>
              <a:rPr lang="en-GB" dirty="0"/>
              <a:t>UNO Network  </a:t>
            </a:r>
          </a:p>
        </p:txBody>
      </p:sp>
      <p:graphicFrame>
        <p:nvGraphicFramePr>
          <p:cNvPr id="8" name="Table 8">
            <a:extLst>
              <a:ext uri="{FF2B5EF4-FFF2-40B4-BE49-F238E27FC236}">
                <a16:creationId xmlns:a16="http://schemas.microsoft.com/office/drawing/2014/main" id="{9FCA725E-33EB-C26B-2D94-6E908EDBDC9E}"/>
              </a:ext>
            </a:extLst>
          </p:cNvPr>
          <p:cNvGraphicFramePr>
            <a:graphicFrameLocks noGrp="1"/>
          </p:cNvGraphicFramePr>
          <p:nvPr>
            <p:ph sz="half" idx="2"/>
            <p:extLst>
              <p:ext uri="{D42A27DB-BD31-4B8C-83A1-F6EECF244321}">
                <p14:modId xmlns:p14="http://schemas.microsoft.com/office/powerpoint/2010/main" val="3120901004"/>
              </p:ext>
            </p:extLst>
          </p:nvPr>
        </p:nvGraphicFramePr>
        <p:xfrm>
          <a:off x="147917" y="1143000"/>
          <a:ext cx="11905129" cy="5369560"/>
        </p:xfrm>
        <a:graphic>
          <a:graphicData uri="http://schemas.openxmlformats.org/drawingml/2006/table">
            <a:tbl>
              <a:tblPr firstRow="1" bandRow="1">
                <a:tableStyleId>{69CF1AB2-1976-4502-BF36-3FF5EA218861}</a:tableStyleId>
              </a:tblPr>
              <a:tblGrid>
                <a:gridCol w="1855695">
                  <a:extLst>
                    <a:ext uri="{9D8B030D-6E8A-4147-A177-3AD203B41FA5}">
                      <a16:colId xmlns:a16="http://schemas.microsoft.com/office/drawing/2014/main" val="1286746484"/>
                    </a:ext>
                  </a:extLst>
                </a:gridCol>
                <a:gridCol w="10049434">
                  <a:extLst>
                    <a:ext uri="{9D8B030D-6E8A-4147-A177-3AD203B41FA5}">
                      <a16:colId xmlns:a16="http://schemas.microsoft.com/office/drawing/2014/main" val="3829092058"/>
                    </a:ext>
                  </a:extLst>
                </a:gridCol>
              </a:tblGrid>
              <a:tr h="370840">
                <a:tc>
                  <a:txBody>
                    <a:bodyPr/>
                    <a:lstStyle/>
                    <a:p>
                      <a:r>
                        <a:rPr lang="en-GB" sz="1600" b="0" dirty="0"/>
                        <a:t>Name of Organisation</a:t>
                      </a:r>
                    </a:p>
                  </a:txBody>
                  <a:tcPr/>
                </a:tc>
                <a:tc>
                  <a:txBody>
                    <a:bodyPr/>
                    <a:lstStyle/>
                    <a:p>
                      <a:r>
                        <a:rPr lang="en-GB" sz="1600" b="0" dirty="0"/>
                        <a:t>UNO network  (United Kingdom Health Security Agency (UKHSA), Office for Health Improvement and Disparities (OHID) NHS England (NHSE)</a:t>
                      </a:r>
                    </a:p>
                  </a:txBody>
                  <a:tcPr/>
                </a:tc>
                <a:extLst>
                  <a:ext uri="{0D108BD9-81ED-4DB2-BD59-A6C34878D82A}">
                    <a16:rowId xmlns:a16="http://schemas.microsoft.com/office/drawing/2014/main" val="1022953957"/>
                  </a:ext>
                </a:extLst>
              </a:tr>
              <a:tr h="370840">
                <a:tc>
                  <a:txBody>
                    <a:bodyPr/>
                    <a:lstStyle/>
                    <a:p>
                      <a:r>
                        <a:rPr lang="en-GB" sz="1600" b="0" dirty="0"/>
                        <a:t>Training Network </a:t>
                      </a:r>
                    </a:p>
                  </a:txBody>
                  <a:tcPr/>
                </a:tc>
                <a:tc>
                  <a:txBody>
                    <a:bodyPr/>
                    <a:lstStyle/>
                    <a:p>
                      <a:r>
                        <a:rPr lang="en-GB" sz="1600" b="0" dirty="0"/>
                        <a:t>UNO</a:t>
                      </a:r>
                    </a:p>
                  </a:txBody>
                  <a:tcPr/>
                </a:tc>
                <a:extLst>
                  <a:ext uri="{0D108BD9-81ED-4DB2-BD59-A6C34878D82A}">
                    <a16:rowId xmlns:a16="http://schemas.microsoft.com/office/drawing/2014/main" val="3838453788"/>
                  </a:ext>
                </a:extLst>
              </a:tr>
              <a:tr h="370840">
                <a:tc>
                  <a:txBody>
                    <a:bodyPr/>
                    <a:lstStyle/>
                    <a:p>
                      <a:r>
                        <a:rPr lang="en-GB" sz="1600" b="0" dirty="0"/>
                        <a:t>Base Address</a:t>
                      </a:r>
                    </a:p>
                  </a:txBody>
                  <a:tcPr/>
                </a:tc>
                <a:tc>
                  <a:txBody>
                    <a:bodyPr/>
                    <a:lstStyle/>
                    <a:p>
                      <a:r>
                        <a:rPr lang="en-GB" sz="1600" b="0" dirty="0"/>
                        <a:t>Registrars are based at Seaton House , City Link, London Road, Nottingham NG2 4LA. This office is located in the centre of Nottingham, very close to Nottingham railway station and its tram stop.</a:t>
                      </a:r>
                    </a:p>
                    <a:p>
                      <a:r>
                        <a:rPr lang="en-GB" sz="1600" b="0" dirty="0"/>
                        <a:t>UKHSA and OHID staff are based at Seaton House.</a:t>
                      </a:r>
                    </a:p>
                    <a:p>
                      <a:r>
                        <a:rPr lang="en-GB" sz="1600" b="0" dirty="0"/>
                        <a:t>NHSE staff are based at offices across the Midlands including Seaton House, Leicester and Birmingham.</a:t>
                      </a:r>
                    </a:p>
                  </a:txBody>
                  <a:tcPr/>
                </a:tc>
                <a:extLst>
                  <a:ext uri="{0D108BD9-81ED-4DB2-BD59-A6C34878D82A}">
                    <a16:rowId xmlns:a16="http://schemas.microsoft.com/office/drawing/2014/main" val="2159225467"/>
                  </a:ext>
                </a:extLst>
              </a:tr>
              <a:tr h="370840">
                <a:tc>
                  <a:txBody>
                    <a:bodyPr/>
                    <a:lstStyle/>
                    <a:p>
                      <a:r>
                        <a:rPr lang="en-GB" sz="1600" b="0" dirty="0"/>
                        <a:t>Working arrangements </a:t>
                      </a:r>
                    </a:p>
                  </a:txBody>
                  <a:tcPr/>
                </a:tc>
                <a:tc>
                  <a:txBody>
                    <a:bodyPr/>
                    <a:lstStyle/>
                    <a:p>
                      <a:r>
                        <a:rPr lang="en-GB" sz="1600" b="0" kern="1200" dirty="0">
                          <a:solidFill>
                            <a:schemeClr val="dk1"/>
                          </a:solidFill>
                          <a:effectLst/>
                          <a:latin typeface="+mn-lt"/>
                          <a:ea typeface="+mn-ea"/>
                          <a:cs typeface="+mn-cs"/>
                        </a:rPr>
                        <a:t>Hybrid working – registrars will be expected to work in an office for at least 40% of the working week. Appropriate IT will be supplied to facilitate remote working. Attendance in person at team awaydays and events will be required.</a:t>
                      </a:r>
                      <a:endParaRPr lang="en-GB" sz="1600" b="0" dirty="0"/>
                    </a:p>
                  </a:txBody>
                  <a:tcPr/>
                </a:tc>
                <a:extLst>
                  <a:ext uri="{0D108BD9-81ED-4DB2-BD59-A6C34878D82A}">
                    <a16:rowId xmlns:a16="http://schemas.microsoft.com/office/drawing/2014/main" val="2620842750"/>
                  </a:ext>
                </a:extLst>
              </a:tr>
              <a:tr h="370840">
                <a:tc>
                  <a:txBody>
                    <a:bodyPr/>
                    <a:lstStyle/>
                    <a:p>
                      <a:r>
                        <a:rPr lang="en-GB" sz="1600" b="0" dirty="0"/>
                        <a:t>Description of Placement</a:t>
                      </a:r>
                    </a:p>
                  </a:txBody>
                  <a:tcPr/>
                </a:tc>
                <a:tc>
                  <a:txBody>
                    <a:bodyPr/>
                    <a:lstStyle/>
                    <a:p>
                      <a:r>
                        <a:rPr lang="en-GB" sz="1600" b="0" kern="1200" dirty="0">
                          <a:solidFill>
                            <a:schemeClr val="dk1"/>
                          </a:solidFill>
                          <a:effectLst/>
                          <a:latin typeface="+mn-lt"/>
                          <a:ea typeface="+mn-ea"/>
                          <a:cs typeface="+mn-cs"/>
                        </a:rPr>
                        <a:t>Public Health England (PHE) was the national public health agency for England, employing around 5000 staff. PHE was disestablished in  October 2021 and its staff and functions distributed to three organisations (1) UKHSA staff work in health protection, protecting the public from microbiological, radiological, chemical and environmental hazards. (2) OHID staff work in health improvement, promoting healthier lifestyles in alcohol, tobacco, drugs and sexual health; and multiagency working to improve the wider determinants of health such as employment, education, environment and transport. (3) Staff who transferred to NHSE work in healthcare public health, providing support to the commissioning of health services, with a focus on intelligence, evidence of effectiveness, health inequalities, and working with clinicians and managers on service re-design and care pathways.</a:t>
                      </a:r>
                    </a:p>
                    <a:p>
                      <a:r>
                        <a:rPr lang="en-GB" sz="1600" b="0" kern="1200" dirty="0">
                          <a:solidFill>
                            <a:schemeClr val="dk1"/>
                          </a:solidFill>
                          <a:effectLst/>
                          <a:latin typeface="+mn-lt"/>
                          <a:ea typeface="+mn-ea"/>
                          <a:cs typeface="+mn-cs"/>
                        </a:rPr>
                        <a:t>We were a single training network in PHE East Midlands and we have maintained this network since we were split between three organisations. There is very close working between the three organisations and our registrars work on projects for each organisation. </a:t>
                      </a:r>
                    </a:p>
                  </a:txBody>
                  <a:tcPr/>
                </a:tc>
                <a:extLst>
                  <a:ext uri="{0D108BD9-81ED-4DB2-BD59-A6C34878D82A}">
                    <a16:rowId xmlns:a16="http://schemas.microsoft.com/office/drawing/2014/main" val="1326194320"/>
                  </a:ext>
                </a:extLst>
              </a:tr>
            </a:tbl>
          </a:graphicData>
        </a:graphic>
      </p:graphicFrame>
    </p:spTree>
    <p:extLst>
      <p:ext uri="{BB962C8B-B14F-4D97-AF65-F5344CB8AC3E}">
        <p14:creationId xmlns:p14="http://schemas.microsoft.com/office/powerpoint/2010/main" val="289211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9FCA725E-33EB-C26B-2D94-6E908EDBDC9E}"/>
              </a:ext>
            </a:extLst>
          </p:cNvPr>
          <p:cNvGraphicFramePr>
            <a:graphicFrameLocks noGrp="1"/>
          </p:cNvGraphicFramePr>
          <p:nvPr>
            <p:ph sz="half" idx="2"/>
            <p:extLst>
              <p:ext uri="{D42A27DB-BD31-4B8C-83A1-F6EECF244321}">
                <p14:modId xmlns:p14="http://schemas.microsoft.com/office/powerpoint/2010/main" val="108886655"/>
              </p:ext>
            </p:extLst>
          </p:nvPr>
        </p:nvGraphicFramePr>
        <p:xfrm>
          <a:off x="138953" y="389965"/>
          <a:ext cx="11914093" cy="6309360"/>
        </p:xfrm>
        <a:graphic>
          <a:graphicData uri="http://schemas.openxmlformats.org/drawingml/2006/table">
            <a:tbl>
              <a:tblPr firstRow="1" bandRow="1">
                <a:tableStyleId>{69CF1AB2-1976-4502-BF36-3FF5EA218861}</a:tableStyleId>
              </a:tblPr>
              <a:tblGrid>
                <a:gridCol w="1743559">
                  <a:extLst>
                    <a:ext uri="{9D8B030D-6E8A-4147-A177-3AD203B41FA5}">
                      <a16:colId xmlns:a16="http://schemas.microsoft.com/office/drawing/2014/main" val="1286746484"/>
                    </a:ext>
                  </a:extLst>
                </a:gridCol>
                <a:gridCol w="10170534">
                  <a:extLst>
                    <a:ext uri="{9D8B030D-6E8A-4147-A177-3AD203B41FA5}">
                      <a16:colId xmlns:a16="http://schemas.microsoft.com/office/drawing/2014/main" val="3829092058"/>
                    </a:ext>
                  </a:extLst>
                </a:gridCol>
              </a:tblGrid>
              <a:tr h="370840">
                <a:tc>
                  <a:txBody>
                    <a:bodyPr/>
                    <a:lstStyle/>
                    <a:p>
                      <a:r>
                        <a:rPr lang="en-GB" sz="1600" b="0" dirty="0"/>
                        <a:t>About the Team </a:t>
                      </a:r>
                    </a:p>
                  </a:txBody>
                  <a:tcPr/>
                </a:tc>
                <a:tc>
                  <a:txBody>
                    <a:bodyPr/>
                    <a:lstStyle/>
                    <a:p>
                      <a:r>
                        <a:rPr lang="en-GB" sz="1200" b="0" kern="1200" dirty="0">
                          <a:solidFill>
                            <a:schemeClr val="dk1"/>
                          </a:solidFill>
                          <a:effectLst/>
                          <a:latin typeface="Arial"/>
                          <a:ea typeface="+mn-ea"/>
                          <a:cs typeface="+mn-cs"/>
                        </a:rPr>
                        <a:t>There are around 20 consultants working for UKHSA, OHID or NHSE in the East Midlands. Our consultants often sub-specialise and are experts in their particular field of practice. There is a public health training lead in each of the three organisations.</a:t>
                      </a:r>
                      <a:endParaRPr lang="en-GB" sz="1200" b="0" dirty="0">
                        <a:latin typeface="Arial"/>
                      </a:endParaRPr>
                    </a:p>
                  </a:txBody>
                  <a:tcPr/>
                </a:tc>
                <a:extLst>
                  <a:ext uri="{0D108BD9-81ED-4DB2-BD59-A6C34878D82A}">
                    <a16:rowId xmlns:a16="http://schemas.microsoft.com/office/drawing/2014/main" val="1022953957"/>
                  </a:ext>
                </a:extLst>
              </a:tr>
              <a:tr h="370840">
                <a:tc>
                  <a:txBody>
                    <a:bodyPr/>
                    <a:lstStyle/>
                    <a:p>
                      <a:r>
                        <a:rPr lang="en-GB" sz="1600" b="0" dirty="0"/>
                        <a:t>What’s different about this placement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dk1"/>
                          </a:solidFill>
                          <a:effectLst/>
                          <a:latin typeface="Arial"/>
                          <a:ea typeface="+mn-ea"/>
                          <a:cs typeface="+mn-cs"/>
                        </a:rPr>
                        <a:t>All public health registrars are required to spend at least three months </a:t>
                      </a:r>
                      <a:r>
                        <a:rPr lang="en-GB" sz="1200" kern="1200" err="1">
                          <a:solidFill>
                            <a:schemeClr val="dk1"/>
                          </a:solidFill>
                          <a:effectLst/>
                          <a:latin typeface="Arial"/>
                          <a:ea typeface="+mn-ea"/>
                          <a:cs typeface="+mn-cs"/>
                        </a:rPr>
                        <a:t>wte</a:t>
                      </a:r>
                      <a:r>
                        <a:rPr lang="en-GB" sz="1200" kern="1200" dirty="0">
                          <a:solidFill>
                            <a:schemeClr val="dk1"/>
                          </a:solidFill>
                          <a:effectLst/>
                          <a:latin typeface="Arial"/>
                          <a:ea typeface="+mn-ea"/>
                          <a:cs typeface="+mn-cs"/>
                        </a:rPr>
                        <a:t> at UKHSA on their health protection placement, within the first two years in training. This placement, along with successful completion of the Diplomate exam, is required to go on the out-of-hours on-call rota for health protection, which is mandatory for successful completion of the training programme. Some registrars will wish to spend additional time in health protection, generally at the end of training, if they intend to work in health protection as a consultant.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dk1"/>
                        </a:solidFill>
                        <a:effectLst/>
                        <a:latin typeface="Arial"/>
                        <a:ea typeface="+mn-ea"/>
                        <a:cs typeface="+mn-cs"/>
                      </a:endParaRPr>
                    </a:p>
                    <a:p>
                      <a:r>
                        <a:rPr lang="en-GB" sz="1200" kern="1200" dirty="0">
                          <a:solidFill>
                            <a:schemeClr val="dk1"/>
                          </a:solidFill>
                          <a:effectLst/>
                          <a:latin typeface="Arial"/>
                          <a:ea typeface="+mn-ea"/>
                          <a:cs typeface="+mn-cs"/>
                        </a:rPr>
                        <a:t>Around six registrars are based with the UNO network as their substantive placement, with NHS England as the host organisation, generally for one to two years. We offer a very different training experience to that available within local authorities:</a:t>
                      </a:r>
                    </a:p>
                    <a:p>
                      <a:pPr lvl="0"/>
                      <a:r>
                        <a:rPr lang="en-GB" sz="1200" kern="1200" dirty="0">
                          <a:solidFill>
                            <a:schemeClr val="dk1"/>
                          </a:solidFill>
                          <a:effectLst/>
                          <a:latin typeface="Arial"/>
                          <a:ea typeface="+mn-ea"/>
                          <a:cs typeface="+mn-cs"/>
                        </a:rPr>
                        <a:t>- Within our network we can offer projects that cover each learning outcome in the curriculum.</a:t>
                      </a:r>
                    </a:p>
                    <a:p>
                      <a:pPr lvl="0"/>
                      <a:r>
                        <a:rPr lang="en-GB" sz="1200" kern="1200" dirty="0">
                          <a:solidFill>
                            <a:schemeClr val="dk1"/>
                          </a:solidFill>
                          <a:effectLst/>
                          <a:latin typeface="Arial"/>
                          <a:ea typeface="+mn-ea"/>
                          <a:cs typeface="+mn-cs"/>
                        </a:rPr>
                        <a:t>- We can offer projects that integrate health protection, health improvement and healthcare public health.</a:t>
                      </a:r>
                    </a:p>
                    <a:p>
                      <a:pPr lvl="0"/>
                      <a:r>
                        <a:rPr lang="en-GB" sz="1200" kern="1200" dirty="0">
                          <a:solidFill>
                            <a:schemeClr val="dk1"/>
                          </a:solidFill>
                          <a:effectLst/>
                          <a:latin typeface="Arial"/>
                          <a:ea typeface="+mn-ea"/>
                          <a:cs typeface="+mn-cs"/>
                        </a:rPr>
                        <a:t>- Work at OHID is predominantly around formation of policy.</a:t>
                      </a:r>
                    </a:p>
                    <a:p>
                      <a:pPr lvl="0"/>
                      <a:r>
                        <a:rPr lang="en-GB" sz="1200" kern="1200" dirty="0">
                          <a:solidFill>
                            <a:schemeClr val="dk1"/>
                          </a:solidFill>
                          <a:effectLst/>
                          <a:latin typeface="Arial"/>
                          <a:ea typeface="+mn-ea"/>
                          <a:cs typeface="+mn-cs"/>
                        </a:rPr>
                        <a:t>- NHS England has more of a focus on healthcare public health than local authority placements.</a:t>
                      </a:r>
                    </a:p>
                    <a:p>
                      <a:pPr lvl="0"/>
                      <a:r>
                        <a:rPr lang="en-GB" sz="1200" kern="1200" dirty="0">
                          <a:solidFill>
                            <a:schemeClr val="dk1"/>
                          </a:solidFill>
                          <a:effectLst/>
                          <a:latin typeface="Arial"/>
                          <a:ea typeface="+mn-ea"/>
                          <a:cs typeface="+mn-cs"/>
                        </a:rPr>
                        <a:t>- Many of our consultants have England-wide responsibilities, and thus there are opportunities to lead and contribute to work at a national level.</a:t>
                      </a:r>
                    </a:p>
                    <a:p>
                      <a:pPr lvl="0"/>
                      <a:r>
                        <a:rPr lang="en-GB" sz="1200" kern="1200" dirty="0">
                          <a:solidFill>
                            <a:schemeClr val="dk1"/>
                          </a:solidFill>
                          <a:effectLst/>
                          <a:latin typeface="Arial"/>
                          <a:ea typeface="+mn-ea"/>
                          <a:cs typeface="+mn-cs"/>
                        </a:rPr>
                        <a:t>- The governance and culture of the NHS (NHSE) or the Civil Service (OHID and UKHSA) is very different to that of local government.</a:t>
                      </a:r>
                    </a:p>
                    <a:p>
                      <a:pPr lvl="0">
                        <a:buNone/>
                      </a:pPr>
                      <a:endParaRPr lang="en-GB" sz="1200" kern="1200" dirty="0">
                        <a:solidFill>
                          <a:schemeClr val="dk1"/>
                        </a:solidFill>
                        <a:effectLst/>
                        <a:latin typeface="Arial"/>
                        <a:ea typeface="+mn-ea"/>
                        <a:cs typeface="+mn-cs"/>
                      </a:endParaRPr>
                    </a:p>
                    <a:p>
                      <a:pPr lvl="0" algn="l">
                        <a:lnSpc>
                          <a:spcPct val="100000"/>
                        </a:lnSpc>
                        <a:spcBef>
                          <a:spcPts val="0"/>
                        </a:spcBef>
                        <a:spcAft>
                          <a:spcPts val="0"/>
                        </a:spcAft>
                        <a:buNone/>
                      </a:pPr>
                      <a:r>
                        <a:rPr lang="en-GB" sz="1200" b="0" i="0" u="none" strike="noStrike" noProof="0">
                          <a:solidFill>
                            <a:srgbClr val="595959"/>
                          </a:solidFill>
                          <a:latin typeface="Arial"/>
                        </a:rPr>
                        <a:t>Recent projects by our registrars include:</a:t>
                      </a:r>
                      <a:endParaRPr lang="en-GB" sz="1200">
                        <a:latin typeface="Arial"/>
                      </a:endParaRPr>
                    </a:p>
                    <a:p>
                      <a:pPr lvl="0" algn="l">
                        <a:lnSpc>
                          <a:spcPct val="100000"/>
                        </a:lnSpc>
                        <a:spcBef>
                          <a:spcPts val="0"/>
                        </a:spcBef>
                        <a:spcAft>
                          <a:spcPts val="0"/>
                        </a:spcAft>
                        <a:buNone/>
                      </a:pPr>
                      <a:r>
                        <a:rPr lang="en-GB" sz="1200" b="0" i="0" u="none" strike="noStrike" noProof="0" dirty="0">
                          <a:solidFill>
                            <a:srgbClr val="595959"/>
                          </a:solidFill>
                          <a:latin typeface="Arial"/>
                        </a:rPr>
                        <a:t>- A review of the evidence of effectiveness for robotic surgery. This review was conducted jointly with clinical fellows from the East Midlands and West Midlands Clinical Senates.</a:t>
                      </a:r>
                      <a:endParaRPr lang="en-GB" sz="1200">
                        <a:latin typeface="Arial"/>
                      </a:endParaRPr>
                    </a:p>
                    <a:p>
                      <a:pPr lvl="0" algn="l">
                        <a:lnSpc>
                          <a:spcPct val="100000"/>
                        </a:lnSpc>
                        <a:spcBef>
                          <a:spcPts val="0"/>
                        </a:spcBef>
                        <a:spcAft>
                          <a:spcPts val="0"/>
                        </a:spcAft>
                        <a:buNone/>
                      </a:pPr>
                      <a:r>
                        <a:rPr lang="en-GB" sz="1200" b="0" i="0" u="none" strike="noStrike" noProof="0" dirty="0">
                          <a:solidFill>
                            <a:srgbClr val="595959"/>
                          </a:solidFill>
                          <a:latin typeface="Arial"/>
                        </a:rPr>
                        <a:t>- A needs assessment for children and young people with eating disorders</a:t>
                      </a:r>
                      <a:endParaRPr lang="en-GB" sz="1200">
                        <a:latin typeface="Arial"/>
                      </a:endParaRPr>
                    </a:p>
                    <a:p>
                      <a:pPr lvl="0" algn="l">
                        <a:lnSpc>
                          <a:spcPct val="100000"/>
                        </a:lnSpc>
                        <a:spcBef>
                          <a:spcPts val="0"/>
                        </a:spcBef>
                        <a:spcAft>
                          <a:spcPts val="0"/>
                        </a:spcAft>
                        <a:buNone/>
                      </a:pPr>
                      <a:r>
                        <a:rPr lang="en-GB" sz="1200" b="0" i="0" u="none" strike="noStrike" noProof="0" dirty="0">
                          <a:solidFill>
                            <a:srgbClr val="595959"/>
                          </a:solidFill>
                          <a:latin typeface="Arial"/>
                        </a:rPr>
                        <a:t>- Review of health inequalities in respiratory disease in the Midlands</a:t>
                      </a:r>
                      <a:endParaRPr lang="en-GB" sz="1200">
                        <a:latin typeface="Arial"/>
                      </a:endParaRPr>
                    </a:p>
                    <a:p>
                      <a:pPr lvl="0" algn="l">
                        <a:lnSpc>
                          <a:spcPct val="100000"/>
                        </a:lnSpc>
                        <a:spcBef>
                          <a:spcPts val="0"/>
                        </a:spcBef>
                        <a:spcAft>
                          <a:spcPts val="0"/>
                        </a:spcAft>
                        <a:buNone/>
                      </a:pPr>
                      <a:r>
                        <a:rPr lang="en-GB" sz="1200" b="0" i="0" u="none" strike="noStrike" noProof="0" dirty="0">
                          <a:solidFill>
                            <a:srgbClr val="595959"/>
                          </a:solidFill>
                          <a:latin typeface="Arial"/>
                        </a:rPr>
                        <a:t>- Range of projects relating to neonatal mortality and infant mortality</a:t>
                      </a:r>
                      <a:endParaRPr lang="en-GB" sz="1200">
                        <a:latin typeface="Arial"/>
                      </a:endParaRPr>
                    </a:p>
                    <a:p>
                      <a:pPr lvl="0" algn="l">
                        <a:lnSpc>
                          <a:spcPct val="100000"/>
                        </a:lnSpc>
                        <a:spcBef>
                          <a:spcPts val="0"/>
                        </a:spcBef>
                        <a:spcAft>
                          <a:spcPts val="0"/>
                        </a:spcAft>
                        <a:buNone/>
                      </a:pPr>
                      <a:r>
                        <a:rPr lang="en-GB" sz="1200" b="0" i="0" u="none" strike="noStrike" noProof="0" dirty="0">
                          <a:solidFill>
                            <a:srgbClr val="595959"/>
                          </a:solidFill>
                          <a:latin typeface="Arial"/>
                        </a:rPr>
                        <a:t>- Review of data and evidence relating to avoidable mortality</a:t>
                      </a:r>
                      <a:endParaRPr lang="en-GB" sz="1200">
                        <a:latin typeface="Arial"/>
                      </a:endParaRPr>
                    </a:p>
                    <a:p>
                      <a:pPr lvl="0" algn="l">
                        <a:lnSpc>
                          <a:spcPct val="100000"/>
                        </a:lnSpc>
                        <a:spcBef>
                          <a:spcPts val="0"/>
                        </a:spcBef>
                        <a:spcAft>
                          <a:spcPts val="0"/>
                        </a:spcAft>
                        <a:buNone/>
                      </a:pPr>
                      <a:r>
                        <a:rPr lang="en-GB" sz="1200" b="0" i="0" u="none" strike="noStrike" noProof="0" dirty="0">
                          <a:solidFill>
                            <a:srgbClr val="595959"/>
                          </a:solidFill>
                          <a:latin typeface="Arial"/>
                        </a:rPr>
                        <a:t>- Part of the team investigating a screening incident</a:t>
                      </a:r>
                      <a:endParaRPr lang="en-GB" sz="1200">
                        <a:latin typeface="Arial"/>
                      </a:endParaRPr>
                    </a:p>
                    <a:p>
                      <a:pPr lvl="0" algn="l">
                        <a:lnSpc>
                          <a:spcPct val="100000"/>
                        </a:lnSpc>
                        <a:spcBef>
                          <a:spcPts val="0"/>
                        </a:spcBef>
                        <a:spcAft>
                          <a:spcPts val="0"/>
                        </a:spcAft>
                        <a:buNone/>
                      </a:pPr>
                      <a:r>
                        <a:rPr lang="en-GB" sz="1200" b="0" i="0" u="none" strike="noStrike" noProof="0" dirty="0">
                          <a:solidFill>
                            <a:srgbClr val="595959"/>
                          </a:solidFill>
                          <a:latin typeface="Arial"/>
                        </a:rPr>
                        <a:t>Our registrars have had a number of projects published in peer-reviewed journals. Including:</a:t>
                      </a:r>
                      <a:endParaRPr lang="en-GB" sz="1200">
                        <a:latin typeface="Arial"/>
                      </a:endParaRPr>
                    </a:p>
                    <a:p>
                      <a:pPr lvl="0" algn="l">
                        <a:lnSpc>
                          <a:spcPct val="100000"/>
                        </a:lnSpc>
                        <a:spcBef>
                          <a:spcPts val="0"/>
                        </a:spcBef>
                        <a:spcAft>
                          <a:spcPts val="0"/>
                        </a:spcAft>
                        <a:buNone/>
                      </a:pPr>
                      <a:r>
                        <a:rPr lang="en-GB" sz="1200" b="0" i="0" u="none" strike="noStrike" noProof="0" dirty="0">
                          <a:solidFill>
                            <a:srgbClr val="595959"/>
                          </a:solidFill>
                          <a:latin typeface="Arial"/>
                        </a:rPr>
                        <a:t>- International Journal of Eating Disorders 2023; 56: 282-287</a:t>
                      </a:r>
                      <a:endParaRPr lang="en-GB" sz="1200">
                        <a:latin typeface="Arial"/>
                      </a:endParaRPr>
                    </a:p>
                    <a:p>
                      <a:pPr lvl="0" algn="l">
                        <a:lnSpc>
                          <a:spcPct val="100000"/>
                        </a:lnSpc>
                        <a:spcBef>
                          <a:spcPts val="0"/>
                        </a:spcBef>
                        <a:spcAft>
                          <a:spcPts val="0"/>
                        </a:spcAft>
                        <a:buNone/>
                      </a:pPr>
                      <a:r>
                        <a:rPr lang="en-GB" sz="1200" b="0" i="0" u="none" strike="noStrike" noProof="0" dirty="0">
                          <a:solidFill>
                            <a:srgbClr val="595959"/>
                          </a:solidFill>
                          <a:latin typeface="Arial"/>
                        </a:rPr>
                        <a:t>- BMJ Leader 2024; 8: 264-267</a:t>
                      </a:r>
                      <a:endParaRPr lang="en-GB" sz="1200">
                        <a:latin typeface="Arial"/>
                      </a:endParaRPr>
                    </a:p>
                    <a:p>
                      <a:pPr lvl="0" algn="l">
                        <a:lnSpc>
                          <a:spcPct val="100000"/>
                        </a:lnSpc>
                        <a:spcBef>
                          <a:spcPts val="0"/>
                        </a:spcBef>
                        <a:spcAft>
                          <a:spcPts val="0"/>
                        </a:spcAft>
                        <a:buNone/>
                      </a:pPr>
                      <a:r>
                        <a:rPr lang="en-GB" sz="1200" b="0" i="0" u="none" strike="noStrike" noProof="0" dirty="0">
                          <a:solidFill>
                            <a:srgbClr val="595959"/>
                          </a:solidFill>
                          <a:latin typeface="Arial"/>
                        </a:rPr>
                        <a:t>- BMC Medical Education 2024; 24: 57</a:t>
                      </a:r>
                      <a:endParaRPr lang="en-GB" sz="1200">
                        <a:latin typeface="Arial"/>
                      </a:endParaRPr>
                    </a:p>
                    <a:p>
                      <a:pPr lvl="0">
                        <a:buNone/>
                      </a:pPr>
                      <a:endParaRPr lang="en-GB" sz="1200" b="0" dirty="0">
                        <a:latin typeface="Arial"/>
                      </a:endParaRPr>
                    </a:p>
                  </a:txBody>
                  <a:tcPr/>
                </a:tc>
                <a:extLst>
                  <a:ext uri="{0D108BD9-81ED-4DB2-BD59-A6C34878D82A}">
                    <a16:rowId xmlns:a16="http://schemas.microsoft.com/office/drawing/2014/main" val="3838453788"/>
                  </a:ext>
                </a:extLst>
              </a:tr>
              <a:tr h="370840">
                <a:tc>
                  <a:txBody>
                    <a:bodyPr/>
                    <a:lstStyle/>
                    <a:p>
                      <a:r>
                        <a:rPr lang="en-GB" sz="1600" b="0" dirty="0"/>
                        <a:t>Website Links </a:t>
                      </a:r>
                    </a:p>
                  </a:txBody>
                  <a:tcPr/>
                </a:tc>
                <a:tc>
                  <a:txBody>
                    <a:bodyPr/>
                    <a:lstStyle/>
                    <a:p>
                      <a:r>
                        <a:rPr lang="en-GB" sz="1600" u="sng" kern="1200" dirty="0">
                          <a:solidFill>
                            <a:schemeClr val="dk1"/>
                          </a:solidFill>
                          <a:effectLst/>
                          <a:latin typeface="+mn-lt"/>
                          <a:ea typeface="+mn-ea"/>
                          <a:cs typeface="+mn-cs"/>
                          <a:hlinkClick r:id="rId2"/>
                        </a:rPr>
                        <a:t>www.gov.uk/government/organisations/office-for-health-improvement-and-disparities</a:t>
                      </a:r>
                      <a:endParaRPr lang="en-GB" sz="1600" kern="1200" dirty="0">
                        <a:solidFill>
                          <a:schemeClr val="dk1"/>
                        </a:solidFill>
                        <a:effectLst/>
                        <a:latin typeface="+mn-lt"/>
                        <a:ea typeface="+mn-ea"/>
                        <a:cs typeface="+mn-cs"/>
                      </a:endParaRPr>
                    </a:p>
                    <a:p>
                      <a:r>
                        <a:rPr lang="en-GB" sz="1600" u="sng" kern="1200" dirty="0">
                          <a:solidFill>
                            <a:schemeClr val="dk1"/>
                          </a:solidFill>
                          <a:effectLst/>
                          <a:latin typeface="+mn-lt"/>
                          <a:ea typeface="+mn-ea"/>
                          <a:cs typeface="+mn-cs"/>
                          <a:hlinkClick r:id="rId3"/>
                        </a:rPr>
                        <a:t>www.gov.uk/government/organisations/uk-health-security-agency</a:t>
                      </a:r>
                      <a:endParaRPr lang="en-GB" sz="1600" kern="1200" dirty="0">
                        <a:solidFill>
                          <a:schemeClr val="dk1"/>
                        </a:solidFill>
                        <a:effectLst/>
                        <a:latin typeface="+mn-lt"/>
                        <a:ea typeface="+mn-ea"/>
                        <a:cs typeface="+mn-cs"/>
                      </a:endParaRPr>
                    </a:p>
                    <a:p>
                      <a:r>
                        <a:rPr lang="en-GB" sz="1600" u="sng" kern="1200" dirty="0">
                          <a:solidFill>
                            <a:schemeClr val="dk1"/>
                          </a:solidFill>
                          <a:effectLst/>
                          <a:latin typeface="+mn-lt"/>
                          <a:ea typeface="+mn-ea"/>
                          <a:cs typeface="+mn-cs"/>
                          <a:hlinkClick r:id="rId4"/>
                        </a:rPr>
                        <a:t>www.england.nhs.uk</a:t>
                      </a:r>
                      <a:endParaRPr lang="en-GB" sz="1600" b="0" dirty="0"/>
                    </a:p>
                  </a:txBody>
                  <a:tcPr/>
                </a:tc>
                <a:extLst>
                  <a:ext uri="{0D108BD9-81ED-4DB2-BD59-A6C34878D82A}">
                    <a16:rowId xmlns:a16="http://schemas.microsoft.com/office/drawing/2014/main" val="2159225467"/>
                  </a:ext>
                </a:extLst>
              </a:tr>
            </a:tbl>
          </a:graphicData>
        </a:graphic>
      </p:graphicFrame>
    </p:spTree>
    <p:extLst>
      <p:ext uri="{BB962C8B-B14F-4D97-AF65-F5344CB8AC3E}">
        <p14:creationId xmlns:p14="http://schemas.microsoft.com/office/powerpoint/2010/main" val="375540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1A57F-99B2-304F-4BBC-D551D059DB97}"/>
              </a:ext>
            </a:extLst>
          </p:cNvPr>
          <p:cNvSpPr>
            <a:spLocks noGrp="1"/>
          </p:cNvSpPr>
          <p:nvPr>
            <p:ph type="title"/>
          </p:nvPr>
        </p:nvSpPr>
        <p:spPr>
          <a:xfrm>
            <a:off x="174811" y="114300"/>
            <a:ext cx="11524129" cy="1143000"/>
          </a:xfrm>
        </p:spPr>
        <p:txBody>
          <a:bodyPr/>
          <a:lstStyle/>
          <a:p>
            <a:pPr algn="ctr"/>
            <a:r>
              <a:rPr lang="en-GB"/>
              <a:t>Our specialty school </a:t>
            </a:r>
          </a:p>
        </p:txBody>
      </p:sp>
      <p:sp>
        <p:nvSpPr>
          <p:cNvPr id="3" name="Content Placeholder 2">
            <a:extLst>
              <a:ext uri="{FF2B5EF4-FFF2-40B4-BE49-F238E27FC236}">
                <a16:creationId xmlns:a16="http://schemas.microsoft.com/office/drawing/2014/main" id="{6691B02C-1285-4FDB-FC60-4F1B45AE12AD}"/>
              </a:ext>
            </a:extLst>
          </p:cNvPr>
          <p:cNvSpPr>
            <a:spLocks noGrp="1"/>
          </p:cNvSpPr>
          <p:nvPr>
            <p:ph idx="1"/>
          </p:nvPr>
        </p:nvSpPr>
        <p:spPr>
          <a:xfrm>
            <a:off x="174812" y="1257299"/>
            <a:ext cx="11403106" cy="5277971"/>
          </a:xfrm>
        </p:spPr>
        <p:txBody>
          <a:bodyPr>
            <a:normAutofit fontScale="77500" lnSpcReduction="20000"/>
          </a:bodyPr>
          <a:lstStyle/>
          <a:p>
            <a:pPr marL="45720" indent="0">
              <a:lnSpc>
                <a:spcPct val="107000"/>
              </a:lnSpc>
              <a:spcAft>
                <a:spcPts val="800"/>
              </a:spcAft>
              <a:buNone/>
            </a:pPr>
            <a:r>
              <a:rPr lang="en-GB" sz="2100">
                <a:effectLst/>
                <a:latin typeface="Arial" panose="020B0604020202020204" pitchFamily="34" charset="0"/>
                <a:ea typeface="Calibri" panose="020F0502020204030204" pitchFamily="34" charset="0"/>
                <a:cs typeface="Arial" panose="020B0604020202020204" pitchFamily="34" charset="0"/>
              </a:rPr>
              <a:t>Welcome to the East Midlands School of Public Health.  We are a friendly, supportive, and innovative specialty school delivering excellent quality training for registrars wishing to become consultants in Public Health.</a:t>
            </a:r>
          </a:p>
          <a:p>
            <a:pPr marL="45720" indent="0">
              <a:lnSpc>
                <a:spcPct val="107000"/>
              </a:lnSpc>
              <a:spcAft>
                <a:spcPts val="800"/>
              </a:spcAft>
              <a:buNone/>
            </a:pPr>
            <a:r>
              <a:rPr lang="en-GB" sz="2100">
                <a:effectLst/>
                <a:latin typeface="Arial" panose="020B0604020202020204" pitchFamily="34" charset="0"/>
                <a:ea typeface="Calibri" panose="020F0502020204030204" pitchFamily="34" charset="0"/>
                <a:cs typeface="Arial" panose="020B0604020202020204" pitchFamily="34" charset="0"/>
              </a:rPr>
              <a:t> </a:t>
            </a:r>
          </a:p>
          <a:p>
            <a:pPr marL="45720" indent="0">
              <a:lnSpc>
                <a:spcPct val="107000"/>
              </a:lnSpc>
              <a:spcAft>
                <a:spcPts val="800"/>
              </a:spcAft>
              <a:buNone/>
            </a:pPr>
            <a:r>
              <a:rPr lang="en-GB" sz="2100">
                <a:effectLst/>
                <a:latin typeface="Arial" panose="020B0604020202020204" pitchFamily="34" charset="0"/>
                <a:ea typeface="Times New Roman" panose="02020603050405020304" pitchFamily="18" charset="0"/>
                <a:cs typeface="Arial" panose="020B0604020202020204" pitchFamily="34" charset="0"/>
              </a:rPr>
              <a:t>Our programme aims to provide the knowledge, skills and experience required to be an effective public health specialist.  The programme covers the academic, health protection and service components of public health practice.  </a:t>
            </a:r>
            <a:endParaRPr lang="en-GB" sz="2100">
              <a:effectLst/>
              <a:latin typeface="Arial" panose="020B0604020202020204" pitchFamily="34" charset="0"/>
              <a:ea typeface="Calibri" panose="020F0502020204030204" pitchFamily="34" charset="0"/>
              <a:cs typeface="Arial" panose="020B0604020202020204" pitchFamily="34" charset="0"/>
            </a:endParaRPr>
          </a:p>
          <a:p>
            <a:pPr marL="45720" indent="0">
              <a:lnSpc>
                <a:spcPct val="107000"/>
              </a:lnSpc>
              <a:spcAft>
                <a:spcPts val="800"/>
              </a:spcAft>
              <a:buNone/>
            </a:pPr>
            <a:r>
              <a:rPr lang="en-GB" sz="2100">
                <a:effectLst/>
                <a:latin typeface="Arial" panose="020B0604020202020204" pitchFamily="34" charset="0"/>
                <a:ea typeface="Calibri" panose="020F0502020204030204" pitchFamily="34" charset="0"/>
                <a:cs typeface="Arial" panose="020B0604020202020204" pitchFamily="34" charset="0"/>
              </a:rPr>
              <a:t>Training follows the Faculty of Public Health curriculum  </a:t>
            </a:r>
            <a:r>
              <a:rPr lang="en-GB" sz="2100" u="sng">
                <a:solidFill>
                  <a:srgbClr val="005EB8"/>
                </a:solidFill>
                <a:effectLst/>
                <a:latin typeface="Arial" panose="020B0604020202020204" pitchFamily="34" charset="0"/>
                <a:ea typeface="Times New Roman" panose="02020603050405020304" pitchFamily="18" charset="0"/>
                <a:cs typeface="Arial" panose="020B0604020202020204" pitchFamily="34" charset="0"/>
                <a:hlinkClick r:id="rId2"/>
              </a:rPr>
              <a:t>https://www.fph.org.uk/training-careers/specialty-training/curriculum/</a:t>
            </a:r>
            <a:endParaRPr lang="en-GB" sz="2100">
              <a:effectLst/>
              <a:latin typeface="Arial" panose="020B0604020202020204" pitchFamily="34" charset="0"/>
              <a:ea typeface="Calibri" panose="020F0502020204030204" pitchFamily="34" charset="0"/>
              <a:cs typeface="Arial" panose="020B0604020202020204" pitchFamily="34" charset="0"/>
            </a:endParaRPr>
          </a:p>
          <a:p>
            <a:pPr marL="45720" indent="0">
              <a:lnSpc>
                <a:spcPct val="107000"/>
              </a:lnSpc>
              <a:spcAft>
                <a:spcPts val="800"/>
              </a:spcAft>
              <a:buNone/>
            </a:pPr>
            <a:r>
              <a:rPr lang="en-GB" sz="2100">
                <a:effectLst/>
                <a:latin typeface="Arial" panose="020B0604020202020204" pitchFamily="34" charset="0"/>
                <a:ea typeface="Calibri" panose="020F0502020204030204" pitchFamily="34" charset="0"/>
                <a:cs typeface="Arial" panose="020B0604020202020204" pitchFamily="34" charset="0"/>
              </a:rPr>
              <a:t>Training may be undertaken on a full or part time basis.</a:t>
            </a:r>
            <a:r>
              <a:rPr lang="en-GB" sz="2100">
                <a:effectLst/>
                <a:latin typeface="Arial" panose="020B0604020202020204" pitchFamily="34" charset="0"/>
                <a:ea typeface="Times New Roman" panose="02020603050405020304" pitchFamily="18" charset="0"/>
                <a:cs typeface="Times New Roman" panose="02020603050405020304" pitchFamily="18" charset="0"/>
              </a:rPr>
              <a:t> </a:t>
            </a:r>
          </a:p>
          <a:p>
            <a:pPr marL="45720" indent="0">
              <a:lnSpc>
                <a:spcPct val="107000"/>
              </a:lnSpc>
              <a:spcAft>
                <a:spcPts val="800"/>
              </a:spcAft>
              <a:buNone/>
            </a:pPr>
            <a:r>
              <a:rPr lang="en-GB" sz="2000">
                <a:effectLst/>
                <a:latin typeface="Arial" panose="020B0604020202020204" pitchFamily="34" charset="0"/>
                <a:ea typeface="Times New Roman" panose="02020603050405020304" pitchFamily="18" charset="0"/>
                <a:cs typeface="Times New Roman" panose="02020603050405020304" pitchFamily="18" charset="0"/>
              </a:rPr>
              <a:t>We welcome applications to the programme from medical doctors and those from a professional background other than medicine.  Further information on how to apply to the training programme can be found on the </a:t>
            </a:r>
            <a:r>
              <a:rPr lang="en-GB" sz="2000" u="sng">
                <a:solidFill>
                  <a:srgbClr val="005EB8"/>
                </a:solidFill>
                <a:effectLst/>
                <a:latin typeface="Arial" panose="020B0604020202020204" pitchFamily="34" charset="0"/>
                <a:ea typeface="Times New Roman" panose="02020603050405020304" pitchFamily="18" charset="0"/>
                <a:cs typeface="Times New Roman" panose="02020603050405020304" pitchFamily="18" charset="0"/>
                <a:hlinkClick r:id="rId3"/>
              </a:rPr>
              <a:t>Faculty of Public Health</a:t>
            </a:r>
            <a:r>
              <a:rPr lang="en-GB" sz="2000" u="sng">
                <a:solidFill>
                  <a:srgbClr val="005EB8"/>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2000">
                <a:effectLst/>
                <a:latin typeface="Arial" panose="020B0604020202020204" pitchFamily="34" charset="0"/>
                <a:ea typeface="Times New Roman" panose="02020603050405020304" pitchFamily="18" charset="0"/>
                <a:cs typeface="Times New Roman" panose="02020603050405020304" pitchFamily="18" charset="0"/>
              </a:rPr>
              <a:t>website and via HEE </a:t>
            </a:r>
            <a:r>
              <a:rPr lang="en-GB" sz="2000" u="sng">
                <a:solidFill>
                  <a:srgbClr val="005EB8"/>
                </a:solidFill>
                <a:effectLst/>
                <a:latin typeface="Arial" panose="020B0604020202020204" pitchFamily="34" charset="0"/>
                <a:ea typeface="Times New Roman" panose="02020603050405020304" pitchFamily="18" charset="0"/>
                <a:cs typeface="Times New Roman" panose="02020603050405020304" pitchFamily="18" charset="0"/>
                <a:hlinkClick r:id="rId4"/>
              </a:rPr>
              <a:t>Specialty Recruitment Portal.</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45720" indent="0">
              <a:lnSpc>
                <a:spcPct val="107000"/>
              </a:lnSpc>
              <a:spcAft>
                <a:spcPts val="800"/>
              </a:spcAft>
              <a:buNone/>
            </a:pPr>
            <a:r>
              <a:rPr lang="en-GB" sz="2000">
                <a:effectLst/>
                <a:latin typeface="Arial" panose="020B0604020202020204" pitchFamily="34" charset="0"/>
                <a:ea typeface="Calibri" panose="020F0502020204030204" pitchFamily="34" charset="0"/>
                <a:cs typeface="Times New Roman" panose="02020603050405020304" pitchFamily="18" charset="0"/>
              </a:rPr>
              <a:t>We provide training opportunities across the six counties that make up our region in a range of settings including Local Authorities,  NHS Trusts, Universities, UK Health Security Agency (UKHSA), Office for Health disparities (OHID), NHS England   we also support our registrars wishing to undertake placements with national and international bodies.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45720" indent="0">
              <a:lnSpc>
                <a:spcPct val="107000"/>
              </a:lnSpc>
              <a:spcAft>
                <a:spcPts val="800"/>
              </a:spcAft>
              <a:buNone/>
            </a:pPr>
            <a:endParaRPr lang="en-GB" sz="1900">
              <a:effectLst/>
              <a:latin typeface="Arial" panose="020B0604020202020204" pitchFamily="34" charset="0"/>
              <a:ea typeface="Calibri" panose="020F0502020204030204" pitchFamily="34" charset="0"/>
              <a:cs typeface="Arial" panose="020B0604020202020204" pitchFamily="34" charset="0"/>
            </a:endParaRPr>
          </a:p>
          <a:p>
            <a:pPr marL="45720" indent="0">
              <a:lnSpc>
                <a:spcPct val="107000"/>
              </a:lnSpc>
              <a:spcAft>
                <a:spcPts val="800"/>
              </a:spcAft>
              <a:buNone/>
            </a:pPr>
            <a:endParaRPr lang="en-GB" sz="1900">
              <a:effectLst/>
              <a:latin typeface="Arial" panose="020B0604020202020204" pitchFamily="34" charset="0"/>
              <a:ea typeface="Calibri" panose="020F0502020204030204" pitchFamily="34" charset="0"/>
              <a:cs typeface="Arial" panose="020B0604020202020204" pitchFamily="34" charset="0"/>
            </a:endParaRPr>
          </a:p>
          <a:p>
            <a:endParaRPr lang="en-GB"/>
          </a:p>
        </p:txBody>
      </p:sp>
    </p:spTree>
    <p:extLst>
      <p:ext uri="{BB962C8B-B14F-4D97-AF65-F5344CB8AC3E}">
        <p14:creationId xmlns:p14="http://schemas.microsoft.com/office/powerpoint/2010/main" val="186685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08CCE-5B1C-0F7A-1179-F1FE8E3C52E7}"/>
              </a:ext>
            </a:extLst>
          </p:cNvPr>
          <p:cNvSpPr>
            <a:spLocks noGrp="1"/>
          </p:cNvSpPr>
          <p:nvPr>
            <p:ph type="title"/>
          </p:nvPr>
        </p:nvSpPr>
        <p:spPr/>
        <p:txBody>
          <a:bodyPr/>
          <a:lstStyle/>
          <a:p>
            <a:r>
              <a:rPr lang="en-GB"/>
              <a:t>Academic placements  </a:t>
            </a:r>
          </a:p>
        </p:txBody>
      </p:sp>
      <p:sp>
        <p:nvSpPr>
          <p:cNvPr id="3" name="Text Placeholder 2">
            <a:extLst>
              <a:ext uri="{FF2B5EF4-FFF2-40B4-BE49-F238E27FC236}">
                <a16:creationId xmlns:a16="http://schemas.microsoft.com/office/drawing/2014/main" id="{DBE82523-473A-468F-B675-20F2039FFC2E}"/>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40147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D348-37A7-68DC-D624-052B085CB6CB}"/>
              </a:ext>
            </a:extLst>
          </p:cNvPr>
          <p:cNvSpPr>
            <a:spLocks noGrp="1"/>
          </p:cNvSpPr>
          <p:nvPr>
            <p:ph type="title"/>
          </p:nvPr>
        </p:nvSpPr>
        <p:spPr>
          <a:xfrm>
            <a:off x="309282" y="147918"/>
            <a:ext cx="10358718" cy="1143000"/>
          </a:xfrm>
        </p:spPr>
        <p:txBody>
          <a:bodyPr/>
          <a:lstStyle/>
          <a:p>
            <a:r>
              <a:rPr lang="en-GB"/>
              <a:t>University of NOTTINGHAM </a:t>
            </a:r>
          </a:p>
        </p:txBody>
      </p:sp>
      <p:graphicFrame>
        <p:nvGraphicFramePr>
          <p:cNvPr id="8" name="Table 8">
            <a:extLst>
              <a:ext uri="{FF2B5EF4-FFF2-40B4-BE49-F238E27FC236}">
                <a16:creationId xmlns:a16="http://schemas.microsoft.com/office/drawing/2014/main" id="{9FCA725E-33EB-C26B-2D94-6E908EDBDC9E}"/>
              </a:ext>
            </a:extLst>
          </p:cNvPr>
          <p:cNvGraphicFramePr>
            <a:graphicFrameLocks noGrp="1"/>
          </p:cNvGraphicFramePr>
          <p:nvPr>
            <p:ph sz="half" idx="2"/>
            <p:extLst>
              <p:ext uri="{D42A27DB-BD31-4B8C-83A1-F6EECF244321}">
                <p14:modId xmlns:p14="http://schemas.microsoft.com/office/powerpoint/2010/main" val="3618019052"/>
              </p:ext>
            </p:extLst>
          </p:nvPr>
        </p:nvGraphicFramePr>
        <p:xfrm>
          <a:off x="121024" y="1492624"/>
          <a:ext cx="11819964" cy="5065058"/>
        </p:xfrm>
        <a:graphic>
          <a:graphicData uri="http://schemas.openxmlformats.org/drawingml/2006/table">
            <a:tbl>
              <a:tblPr firstRow="1" bandRow="1">
                <a:tableStyleId>{69CF1AB2-1976-4502-BF36-3FF5EA218861}</a:tableStyleId>
              </a:tblPr>
              <a:tblGrid>
                <a:gridCol w="2097741">
                  <a:extLst>
                    <a:ext uri="{9D8B030D-6E8A-4147-A177-3AD203B41FA5}">
                      <a16:colId xmlns:a16="http://schemas.microsoft.com/office/drawing/2014/main" val="1286746484"/>
                    </a:ext>
                  </a:extLst>
                </a:gridCol>
                <a:gridCol w="9722223">
                  <a:extLst>
                    <a:ext uri="{9D8B030D-6E8A-4147-A177-3AD203B41FA5}">
                      <a16:colId xmlns:a16="http://schemas.microsoft.com/office/drawing/2014/main" val="3829092058"/>
                    </a:ext>
                  </a:extLst>
                </a:gridCol>
              </a:tblGrid>
              <a:tr h="430305">
                <a:tc>
                  <a:txBody>
                    <a:bodyPr/>
                    <a:lstStyle/>
                    <a:p>
                      <a:r>
                        <a:rPr lang="en-GB" sz="1600" b="0"/>
                        <a:t>Name of Organisation</a:t>
                      </a:r>
                    </a:p>
                  </a:txBody>
                  <a:tcPr/>
                </a:tc>
                <a:tc>
                  <a:txBody>
                    <a:bodyPr/>
                    <a:lstStyle/>
                    <a:p>
                      <a:r>
                        <a:rPr lang="en-GB" sz="1600" b="0"/>
                        <a:t>Nottingham Centre for Public Health and Epidemiology (NCPHE), University of Nottingham </a:t>
                      </a:r>
                    </a:p>
                  </a:txBody>
                  <a:tcPr/>
                </a:tc>
                <a:extLst>
                  <a:ext uri="{0D108BD9-81ED-4DB2-BD59-A6C34878D82A}">
                    <a16:rowId xmlns:a16="http://schemas.microsoft.com/office/drawing/2014/main" val="1022953957"/>
                  </a:ext>
                </a:extLst>
              </a:tr>
              <a:tr h="370840">
                <a:tc>
                  <a:txBody>
                    <a:bodyPr/>
                    <a:lstStyle/>
                    <a:p>
                      <a:r>
                        <a:rPr lang="en-GB" sz="1600"/>
                        <a:t>Training Network </a:t>
                      </a:r>
                    </a:p>
                  </a:txBody>
                  <a:tcPr/>
                </a:tc>
                <a:tc>
                  <a:txBody>
                    <a:bodyPr/>
                    <a:lstStyle/>
                    <a:p>
                      <a:r>
                        <a:rPr lang="en-GB" sz="1600"/>
                        <a:t>Nottinghamshire </a:t>
                      </a:r>
                    </a:p>
                  </a:txBody>
                  <a:tcPr/>
                </a:tc>
                <a:extLst>
                  <a:ext uri="{0D108BD9-81ED-4DB2-BD59-A6C34878D82A}">
                    <a16:rowId xmlns:a16="http://schemas.microsoft.com/office/drawing/2014/main" val="3838453788"/>
                  </a:ext>
                </a:extLst>
              </a:tr>
              <a:tr h="370840">
                <a:tc>
                  <a:txBody>
                    <a:bodyPr/>
                    <a:lstStyle/>
                    <a:p>
                      <a:r>
                        <a:rPr lang="en-GB" sz="1600"/>
                        <a:t>Base Address</a:t>
                      </a:r>
                    </a:p>
                  </a:txBody>
                  <a:tcPr/>
                </a:tc>
                <a:tc>
                  <a:txBody>
                    <a:bodyPr/>
                    <a:lstStyle/>
                    <a:p>
                      <a:r>
                        <a:rPr lang="en-GB" sz="1600" kern="1200">
                          <a:solidFill>
                            <a:schemeClr val="dk1"/>
                          </a:solidFill>
                          <a:effectLst/>
                          <a:latin typeface="+mn-lt"/>
                          <a:ea typeface="+mn-ea"/>
                          <a:cs typeface="+mn-cs"/>
                        </a:rPr>
                        <a:t>Clinical Sciences Building, City Hospital Campus, NG5 1PB</a:t>
                      </a:r>
                      <a:endParaRPr lang="en-GB" sz="1600"/>
                    </a:p>
                  </a:txBody>
                  <a:tcPr/>
                </a:tc>
                <a:extLst>
                  <a:ext uri="{0D108BD9-81ED-4DB2-BD59-A6C34878D82A}">
                    <a16:rowId xmlns:a16="http://schemas.microsoft.com/office/drawing/2014/main" val="2159225467"/>
                  </a:ext>
                </a:extLst>
              </a:tr>
              <a:tr h="387873">
                <a:tc>
                  <a:txBody>
                    <a:bodyPr/>
                    <a:lstStyle/>
                    <a:p>
                      <a:r>
                        <a:rPr lang="en-GB" sz="1600"/>
                        <a:t>Working arrangements </a:t>
                      </a:r>
                    </a:p>
                  </a:txBody>
                  <a:tcPr/>
                </a:tc>
                <a:tc>
                  <a:txBody>
                    <a:bodyPr/>
                    <a:lstStyle/>
                    <a:p>
                      <a:r>
                        <a:rPr lang="en-GB" sz="1600"/>
                        <a:t>Hybrid (office and home)</a:t>
                      </a:r>
                    </a:p>
                  </a:txBody>
                  <a:tcPr/>
                </a:tc>
                <a:extLst>
                  <a:ext uri="{0D108BD9-81ED-4DB2-BD59-A6C34878D82A}">
                    <a16:rowId xmlns:a16="http://schemas.microsoft.com/office/drawing/2014/main" val="2620842750"/>
                  </a:ext>
                </a:extLst>
              </a:tr>
              <a:tr h="370840">
                <a:tc>
                  <a:txBody>
                    <a:bodyPr/>
                    <a:lstStyle/>
                    <a:p>
                      <a:r>
                        <a:rPr lang="en-GB" sz="1600"/>
                        <a:t>Description of Placement</a:t>
                      </a:r>
                    </a:p>
                  </a:txBody>
                  <a:tcPr/>
                </a:tc>
                <a:tc>
                  <a:txBody>
                    <a:bodyPr/>
                    <a:lstStyle/>
                    <a:p>
                      <a:r>
                        <a:rPr lang="en-GB" sz="1600" kern="1200">
                          <a:solidFill>
                            <a:schemeClr val="dk1"/>
                          </a:solidFill>
                          <a:effectLst/>
                          <a:latin typeface="+mn-lt"/>
                          <a:ea typeface="+mn-ea"/>
                          <a:cs typeface="+mn-cs"/>
                        </a:rPr>
                        <a:t>We see academic public health as an integral part of public health service, and encourage trainees at all stages to link to us proactively throughout the “life course” of their training.</a:t>
                      </a:r>
                    </a:p>
                    <a:p>
                      <a:r>
                        <a:rPr lang="en-GB" sz="1600" kern="1200">
                          <a:solidFill>
                            <a:schemeClr val="dk1"/>
                          </a:solidFill>
                          <a:effectLst/>
                          <a:latin typeface="+mn-lt"/>
                          <a:ea typeface="+mn-ea"/>
                          <a:cs typeface="+mn-cs"/>
                        </a:rPr>
                        <a:t> NCPHE is a research and teaching centre at the University of Nottingham within the Lifespan and Population Health unit. NCPHE offers opportunities to develop academic skills in public health research and teaching. We encourage trainees to work with us in advance to plan a tailored programme of work that harnesses the extraordinary range of opportunities across BSMS and its host universities, the NIHR, and partner institutions in local government, NHS and social care. </a:t>
                      </a:r>
                    </a:p>
                    <a:p>
                      <a:r>
                        <a:rPr lang="en-GB" sz="1600" kern="1200">
                          <a:solidFill>
                            <a:schemeClr val="dk1"/>
                          </a:solidFill>
                          <a:effectLst/>
                          <a:latin typeface="+mn-lt"/>
                          <a:ea typeface="+mn-ea"/>
                          <a:cs typeface="+mn-cs"/>
                        </a:rPr>
                        <a:t>Combined placements are encouraged (e.g. Health Protection Teams, NHS Trusts, Local Government) as in our experience this can add value both for the trainee and the organisations.</a:t>
                      </a:r>
                    </a:p>
                    <a:p>
                      <a:r>
                        <a:rPr lang="en-GB" sz="1600" kern="1200">
                          <a:solidFill>
                            <a:schemeClr val="dk1"/>
                          </a:solidFill>
                          <a:effectLst/>
                          <a:latin typeface="+mn-lt"/>
                          <a:ea typeface="+mn-ea"/>
                          <a:cs typeface="+mn-cs"/>
                        </a:rPr>
                        <a:t>NCPHE offers a suite of highly regarded Masters in Public Health (Public health, Global Health and Health Research), and a range of postgraduate courses and modules offered externally as CPD. </a:t>
                      </a:r>
                    </a:p>
                    <a:p>
                      <a:r>
                        <a:rPr lang="en-GB" sz="1600" kern="1200">
                          <a:solidFill>
                            <a:schemeClr val="dk1"/>
                          </a:solidFill>
                          <a:effectLst/>
                          <a:latin typeface="+mn-lt"/>
                          <a:ea typeface="+mn-ea"/>
                          <a:cs typeface="+mn-cs"/>
                        </a:rPr>
                        <a:t> Our research focuses in four main areas: clinical epidemiology, evidence-based healthcare, the commercial determinants of health and global health. In addition, we work closely with the Centre for Academic Primary Care where which includes injury prevention and biobehavioural approaches research groups. </a:t>
                      </a:r>
                      <a:endParaRPr lang="en-GB" sz="1600"/>
                    </a:p>
                  </a:txBody>
                  <a:tcPr/>
                </a:tc>
                <a:extLst>
                  <a:ext uri="{0D108BD9-81ED-4DB2-BD59-A6C34878D82A}">
                    <a16:rowId xmlns:a16="http://schemas.microsoft.com/office/drawing/2014/main" val="1326194320"/>
                  </a:ext>
                </a:extLst>
              </a:tr>
            </a:tbl>
          </a:graphicData>
        </a:graphic>
      </p:graphicFrame>
    </p:spTree>
    <p:extLst>
      <p:ext uri="{BB962C8B-B14F-4D97-AF65-F5344CB8AC3E}">
        <p14:creationId xmlns:p14="http://schemas.microsoft.com/office/powerpoint/2010/main" val="39317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9FCA725E-33EB-C26B-2D94-6E908EDBDC9E}"/>
              </a:ext>
            </a:extLst>
          </p:cNvPr>
          <p:cNvGraphicFramePr>
            <a:graphicFrameLocks noGrp="1"/>
          </p:cNvGraphicFramePr>
          <p:nvPr>
            <p:ph sz="half" idx="2"/>
            <p:extLst>
              <p:ext uri="{D42A27DB-BD31-4B8C-83A1-F6EECF244321}">
                <p14:modId xmlns:p14="http://schemas.microsoft.com/office/powerpoint/2010/main" val="3189611211"/>
              </p:ext>
            </p:extLst>
          </p:nvPr>
        </p:nvGraphicFramePr>
        <p:xfrm>
          <a:off x="95611" y="476650"/>
          <a:ext cx="9034052" cy="5760720"/>
        </p:xfrm>
        <a:graphic>
          <a:graphicData uri="http://schemas.openxmlformats.org/drawingml/2006/table">
            <a:tbl>
              <a:tblPr firstRow="1" bandRow="1">
                <a:tableStyleId>{69CF1AB2-1976-4502-BF36-3FF5EA218861}</a:tableStyleId>
              </a:tblPr>
              <a:tblGrid>
                <a:gridCol w="1465713">
                  <a:extLst>
                    <a:ext uri="{9D8B030D-6E8A-4147-A177-3AD203B41FA5}">
                      <a16:colId xmlns:a16="http://schemas.microsoft.com/office/drawing/2014/main" val="1286746484"/>
                    </a:ext>
                  </a:extLst>
                </a:gridCol>
                <a:gridCol w="7568339">
                  <a:extLst>
                    <a:ext uri="{9D8B030D-6E8A-4147-A177-3AD203B41FA5}">
                      <a16:colId xmlns:a16="http://schemas.microsoft.com/office/drawing/2014/main" val="3829092058"/>
                    </a:ext>
                  </a:extLst>
                </a:gridCol>
              </a:tblGrid>
              <a:tr h="430305">
                <a:tc>
                  <a:txBody>
                    <a:bodyPr/>
                    <a:lstStyle/>
                    <a:p>
                      <a:r>
                        <a:rPr lang="en-GB" sz="1600" b="0" dirty="0"/>
                        <a:t>About the Team </a:t>
                      </a:r>
                    </a:p>
                  </a:txBody>
                  <a:tcPr/>
                </a:tc>
                <a:tc>
                  <a:txBody>
                    <a:bodyPr/>
                    <a:lstStyle/>
                    <a:p>
                      <a:r>
                        <a:rPr lang="en-GB" sz="1400" b="0" kern="1200" dirty="0">
                          <a:solidFill>
                            <a:schemeClr val="dk1"/>
                          </a:solidFill>
                          <a:effectLst/>
                          <a:latin typeface="+mn-lt"/>
                          <a:ea typeface="+mn-ea"/>
                          <a:cs typeface="+mn-cs"/>
                        </a:rPr>
                        <a:t>NCPHE is successful, growing research centre at the University of Nottingham, which focuses on applied research into public health and primary and community care. It comprises a team of about 50 staff from a wide range of disciplines relevant to public health, including public health, epidemiology, data science, statistics, psychology, sociology, health economics and evaluation of health and social care interventions using a range of methodologies. In addition, we support approximately 25 PhD students and 100 Master’s level students.</a:t>
                      </a:r>
                    </a:p>
                    <a:p>
                      <a:r>
                        <a:rPr lang="en-GB" sz="1400" b="0" kern="1200" dirty="0">
                          <a:solidFill>
                            <a:schemeClr val="dk1"/>
                          </a:solidFill>
                          <a:effectLst/>
                          <a:latin typeface="+mn-lt"/>
                          <a:ea typeface="+mn-ea"/>
                          <a:cs typeface="+mn-cs"/>
                        </a:rPr>
                        <a:t>We have strong national and international collaborations.  </a:t>
                      </a:r>
                      <a:r>
                        <a:rPr lang="en-GB" sz="1400" b="0" i="0" u="none" strike="noStrike" kern="1200" noProof="0" dirty="0">
                          <a:solidFill>
                            <a:srgbClr val="595959"/>
                          </a:solidFill>
                          <a:effectLst/>
                          <a:latin typeface="Calibri"/>
                        </a:rPr>
                        <a:t>The Nottingham Centre for Public Health and Epidemiology at the University of Nottingham holds a full Institutional-level Accreditation by the Agency for Public Health Education Accreditation (APHEA). The MPH course curriculum is fully accredited by APHEA and the Institute for Health Promotion Education (IHPE).</a:t>
                      </a:r>
                      <a:endParaRPr lang="en-GB" sz="1400" b="0"/>
                    </a:p>
                  </a:txBody>
                  <a:tcPr/>
                </a:tc>
                <a:extLst>
                  <a:ext uri="{0D108BD9-81ED-4DB2-BD59-A6C34878D82A}">
                    <a16:rowId xmlns:a16="http://schemas.microsoft.com/office/drawing/2014/main" val="1022953957"/>
                  </a:ext>
                </a:extLst>
              </a:tr>
              <a:tr h="370840">
                <a:tc>
                  <a:txBody>
                    <a:bodyPr/>
                    <a:lstStyle/>
                    <a:p>
                      <a:r>
                        <a:rPr lang="en-GB" sz="1600" dirty="0"/>
                        <a:t>What's different about this placement </a:t>
                      </a:r>
                    </a:p>
                  </a:txBody>
                  <a:tcPr/>
                </a:tc>
                <a:tc>
                  <a:txBody>
                    <a:bodyPr/>
                    <a:lstStyle/>
                    <a:p>
                      <a:r>
                        <a:rPr lang="en-GB" sz="1400" kern="1200" dirty="0">
                          <a:solidFill>
                            <a:schemeClr val="dk1"/>
                          </a:solidFill>
                          <a:effectLst/>
                          <a:latin typeface="+mn-lt"/>
                          <a:ea typeface="+mn-ea"/>
                          <a:cs typeface="+mn-cs"/>
                        </a:rPr>
                        <a:t>Opportunities to develop competencies in applied health research and to get your work published in peer-reviewed journals.</a:t>
                      </a:r>
                    </a:p>
                    <a:p>
                      <a:r>
                        <a:rPr lang="en-GB" sz="1400" kern="1200" dirty="0">
                          <a:solidFill>
                            <a:schemeClr val="dk1"/>
                          </a:solidFill>
                          <a:effectLst/>
                          <a:latin typeface="+mn-lt"/>
                          <a:ea typeface="+mn-ea"/>
                          <a:cs typeface="+mn-cs"/>
                        </a:rPr>
                        <a:t>Excellent opportunities in multidisciplinary research and a wide range of methodological approaches, including both quantitative and</a:t>
                      </a:r>
                    </a:p>
                    <a:p>
                      <a:r>
                        <a:rPr lang="en-GB" sz="1400" kern="1200" dirty="0">
                          <a:solidFill>
                            <a:schemeClr val="dk1"/>
                          </a:solidFill>
                          <a:effectLst/>
                          <a:latin typeface="+mn-lt"/>
                          <a:ea typeface="+mn-ea"/>
                          <a:cs typeface="+mn-cs"/>
                        </a:rPr>
                        <a:t>qualitative, using primary and secondary data.</a:t>
                      </a:r>
                    </a:p>
                    <a:p>
                      <a:r>
                        <a:rPr lang="en-GB" sz="1400" kern="1200" dirty="0">
                          <a:solidFill>
                            <a:schemeClr val="dk1"/>
                          </a:solidFill>
                          <a:effectLst/>
                          <a:latin typeface="+mn-lt"/>
                          <a:ea typeface="+mn-ea"/>
                          <a:cs typeface="+mn-cs"/>
                        </a:rPr>
                        <a:t>Training in involving the public in research.</a:t>
                      </a:r>
                    </a:p>
                    <a:p>
                      <a:r>
                        <a:rPr lang="en-GB" sz="1400" kern="1200" dirty="0">
                          <a:solidFill>
                            <a:schemeClr val="dk1"/>
                          </a:solidFill>
                          <a:effectLst/>
                          <a:latin typeface="+mn-lt"/>
                          <a:ea typeface="+mn-ea"/>
                          <a:cs typeface="+mn-cs"/>
                        </a:rPr>
                        <a:t>Strong commitment to researcher development</a:t>
                      </a:r>
                    </a:p>
                    <a:p>
                      <a:r>
                        <a:rPr lang="en-GB" sz="1400" kern="1200" dirty="0">
                          <a:solidFill>
                            <a:schemeClr val="dk1"/>
                          </a:solidFill>
                          <a:effectLst/>
                          <a:latin typeface="+mn-lt"/>
                          <a:ea typeface="+mn-ea"/>
                          <a:cs typeface="+mn-cs"/>
                        </a:rPr>
                        <a:t>Hybrid working arrangements will be supported and in addition to the City Hospital base there is desk space accessible on the main university campus.</a:t>
                      </a:r>
                    </a:p>
                    <a:p>
                      <a:r>
                        <a:rPr lang="en-GB" sz="1400" kern="1200" dirty="0">
                          <a:solidFill>
                            <a:schemeClr val="dk1"/>
                          </a:solidFill>
                          <a:effectLst/>
                          <a:latin typeface="+mn-lt"/>
                          <a:ea typeface="+mn-ea"/>
                          <a:cs typeface="+mn-cs"/>
                        </a:rPr>
                        <a:t>Training in teaching methods and the opportunity to work towards Advance HE recognition.</a:t>
                      </a:r>
                      <a:endParaRPr lang="en-GB" sz="1400"/>
                    </a:p>
                  </a:txBody>
                  <a:tcPr/>
                </a:tc>
                <a:extLst>
                  <a:ext uri="{0D108BD9-81ED-4DB2-BD59-A6C34878D82A}">
                    <a16:rowId xmlns:a16="http://schemas.microsoft.com/office/drawing/2014/main" val="3838453788"/>
                  </a:ext>
                </a:extLst>
              </a:tr>
              <a:tr h="370840">
                <a:tc>
                  <a:txBody>
                    <a:bodyPr/>
                    <a:lstStyle/>
                    <a:p>
                      <a:r>
                        <a:rPr lang="en-GB" sz="1600" dirty="0"/>
                        <a:t>Website links </a:t>
                      </a:r>
                    </a:p>
                  </a:txBody>
                  <a:tcPr/>
                </a:tc>
                <a:tc>
                  <a:txBody>
                    <a:bodyPr/>
                    <a:lstStyle/>
                    <a:p>
                      <a:r>
                        <a:rPr lang="en-GB" sz="1600" u="sng" kern="1200" dirty="0">
                          <a:solidFill>
                            <a:schemeClr val="dk1"/>
                          </a:solidFill>
                          <a:effectLst/>
                          <a:latin typeface="+mn-lt"/>
                          <a:ea typeface="+mn-ea"/>
                          <a:cs typeface="+mn-cs"/>
                          <a:hlinkClick r:id="rId2"/>
                        </a:rPr>
                        <a:t>https://www.nottingham.ac.uk/medicine/about/divisions-and-units/epidemiology-and-public-health/index.aspx</a:t>
                      </a:r>
                      <a:endParaRPr lang="en-GB" sz="1600" kern="1200" dirty="0">
                        <a:solidFill>
                          <a:schemeClr val="dk1"/>
                        </a:solidFill>
                        <a:effectLst/>
                        <a:latin typeface="+mn-lt"/>
                        <a:ea typeface="+mn-ea"/>
                        <a:cs typeface="+mn-cs"/>
                      </a:endParaRPr>
                    </a:p>
                    <a:p>
                      <a:r>
                        <a:rPr lang="en-GB" sz="1600" u="sng" kern="1200" dirty="0">
                          <a:solidFill>
                            <a:schemeClr val="dk1"/>
                          </a:solidFill>
                          <a:effectLst/>
                          <a:latin typeface="+mn-lt"/>
                          <a:ea typeface="+mn-ea"/>
                          <a:cs typeface="+mn-cs"/>
                          <a:hlinkClick r:id="rId3"/>
                        </a:rPr>
                        <a:t>https://www.nottingham.ac.uk/medicine/about/divisions-and-units/primary-care/index.aspx</a:t>
                      </a:r>
                      <a:endParaRPr lang="en-GB" sz="1600" kern="1200" dirty="0">
                        <a:solidFill>
                          <a:schemeClr val="dk1"/>
                        </a:solidFill>
                        <a:effectLst/>
                        <a:latin typeface="+mn-lt"/>
                        <a:ea typeface="+mn-ea"/>
                        <a:cs typeface="+mn-cs"/>
                      </a:endParaRPr>
                    </a:p>
                    <a:p>
                      <a:endParaRPr lang="en-GB" sz="1600"/>
                    </a:p>
                  </a:txBody>
                  <a:tcPr/>
                </a:tc>
                <a:extLst>
                  <a:ext uri="{0D108BD9-81ED-4DB2-BD59-A6C34878D82A}">
                    <a16:rowId xmlns:a16="http://schemas.microsoft.com/office/drawing/2014/main" val="2159225467"/>
                  </a:ext>
                </a:extLst>
              </a:tr>
            </a:tbl>
          </a:graphicData>
        </a:graphic>
      </p:graphicFrame>
      <p:pic>
        <p:nvPicPr>
          <p:cNvPr id="3" name="Picture 2">
            <a:extLst>
              <a:ext uri="{FF2B5EF4-FFF2-40B4-BE49-F238E27FC236}">
                <a16:creationId xmlns:a16="http://schemas.microsoft.com/office/drawing/2014/main" id="{5DBD86AE-33D4-0D70-A24E-CEE89BF6B878}"/>
              </a:ext>
            </a:extLst>
          </p:cNvPr>
          <p:cNvPicPr>
            <a:picLocks noChangeAspect="1"/>
          </p:cNvPicPr>
          <p:nvPr/>
        </p:nvPicPr>
        <p:blipFill>
          <a:blip r:embed="rId4"/>
          <a:stretch>
            <a:fillRect/>
          </a:stretch>
        </p:blipFill>
        <p:spPr>
          <a:xfrm>
            <a:off x="9218679" y="2368521"/>
            <a:ext cx="2787303" cy="1858202"/>
          </a:xfrm>
          <a:prstGeom prst="rect">
            <a:avLst/>
          </a:prstGeom>
        </p:spPr>
      </p:pic>
    </p:spTree>
    <p:extLst>
      <p:ext uri="{BB962C8B-B14F-4D97-AF65-F5344CB8AC3E}">
        <p14:creationId xmlns:p14="http://schemas.microsoft.com/office/powerpoint/2010/main" val="277747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D348-37A7-68DC-D624-052B085CB6CB}"/>
              </a:ext>
            </a:extLst>
          </p:cNvPr>
          <p:cNvSpPr>
            <a:spLocks noGrp="1"/>
          </p:cNvSpPr>
          <p:nvPr>
            <p:ph type="title"/>
          </p:nvPr>
        </p:nvSpPr>
        <p:spPr>
          <a:xfrm>
            <a:off x="269257" y="1869"/>
            <a:ext cx="10358718" cy="1143000"/>
          </a:xfrm>
        </p:spPr>
        <p:txBody>
          <a:bodyPr/>
          <a:lstStyle/>
          <a:p>
            <a:r>
              <a:rPr lang="en-GB"/>
              <a:t>University of LEICESTER </a:t>
            </a:r>
          </a:p>
        </p:txBody>
      </p:sp>
      <p:graphicFrame>
        <p:nvGraphicFramePr>
          <p:cNvPr id="8" name="Table 8">
            <a:extLst>
              <a:ext uri="{FF2B5EF4-FFF2-40B4-BE49-F238E27FC236}">
                <a16:creationId xmlns:a16="http://schemas.microsoft.com/office/drawing/2014/main" id="{9FCA725E-33EB-C26B-2D94-6E908EDBDC9E}"/>
              </a:ext>
            </a:extLst>
          </p:cNvPr>
          <p:cNvGraphicFramePr>
            <a:graphicFrameLocks noGrp="1"/>
          </p:cNvGraphicFramePr>
          <p:nvPr>
            <p:ph sz="half" idx="2"/>
            <p:extLst>
              <p:ext uri="{D42A27DB-BD31-4B8C-83A1-F6EECF244321}">
                <p14:modId xmlns:p14="http://schemas.microsoft.com/office/powerpoint/2010/main" val="1461680859"/>
              </p:ext>
            </p:extLst>
          </p:nvPr>
        </p:nvGraphicFramePr>
        <p:xfrm>
          <a:off x="311524" y="1123530"/>
          <a:ext cx="11819964" cy="5308898"/>
        </p:xfrm>
        <a:graphic>
          <a:graphicData uri="http://schemas.openxmlformats.org/drawingml/2006/table">
            <a:tbl>
              <a:tblPr firstRow="1" bandRow="1">
                <a:tableStyleId>{69CF1AB2-1976-4502-BF36-3FF5EA218861}</a:tableStyleId>
              </a:tblPr>
              <a:tblGrid>
                <a:gridCol w="2097741">
                  <a:extLst>
                    <a:ext uri="{9D8B030D-6E8A-4147-A177-3AD203B41FA5}">
                      <a16:colId xmlns:a16="http://schemas.microsoft.com/office/drawing/2014/main" val="1286746484"/>
                    </a:ext>
                  </a:extLst>
                </a:gridCol>
                <a:gridCol w="9722223">
                  <a:extLst>
                    <a:ext uri="{9D8B030D-6E8A-4147-A177-3AD203B41FA5}">
                      <a16:colId xmlns:a16="http://schemas.microsoft.com/office/drawing/2014/main" val="3829092058"/>
                    </a:ext>
                  </a:extLst>
                </a:gridCol>
              </a:tblGrid>
              <a:tr h="430305">
                <a:tc>
                  <a:txBody>
                    <a:bodyPr/>
                    <a:lstStyle/>
                    <a:p>
                      <a:r>
                        <a:rPr lang="en-GB" sz="1600" b="0"/>
                        <a:t>Name of Organisation</a:t>
                      </a:r>
                    </a:p>
                  </a:txBody>
                  <a:tcPr/>
                </a:tc>
                <a:tc>
                  <a:txBody>
                    <a:bodyPr/>
                    <a:lstStyle/>
                    <a:p>
                      <a:r>
                        <a:rPr lang="en-GB" sz="1600" b="0"/>
                        <a:t>University of Leicester</a:t>
                      </a:r>
                    </a:p>
                  </a:txBody>
                  <a:tcPr/>
                </a:tc>
                <a:extLst>
                  <a:ext uri="{0D108BD9-81ED-4DB2-BD59-A6C34878D82A}">
                    <a16:rowId xmlns:a16="http://schemas.microsoft.com/office/drawing/2014/main" val="1022953957"/>
                  </a:ext>
                </a:extLst>
              </a:tr>
              <a:tr h="370840">
                <a:tc>
                  <a:txBody>
                    <a:bodyPr/>
                    <a:lstStyle/>
                    <a:p>
                      <a:r>
                        <a:rPr lang="en-GB" sz="1600"/>
                        <a:t>Training Network </a:t>
                      </a:r>
                    </a:p>
                  </a:txBody>
                  <a:tcPr/>
                </a:tc>
                <a:tc>
                  <a:txBody>
                    <a:bodyPr/>
                    <a:lstStyle/>
                    <a:p>
                      <a:r>
                        <a:rPr lang="en-GB" sz="1600"/>
                        <a:t>Leicestershire</a:t>
                      </a:r>
                    </a:p>
                  </a:txBody>
                  <a:tcPr/>
                </a:tc>
                <a:extLst>
                  <a:ext uri="{0D108BD9-81ED-4DB2-BD59-A6C34878D82A}">
                    <a16:rowId xmlns:a16="http://schemas.microsoft.com/office/drawing/2014/main" val="3838453788"/>
                  </a:ext>
                </a:extLst>
              </a:tr>
              <a:tr h="370840">
                <a:tc>
                  <a:txBody>
                    <a:bodyPr/>
                    <a:lstStyle/>
                    <a:p>
                      <a:r>
                        <a:rPr lang="en-GB" sz="1600"/>
                        <a:t>Base Address</a:t>
                      </a:r>
                    </a:p>
                  </a:txBody>
                  <a:tcPr/>
                </a:tc>
                <a:tc>
                  <a:txBody>
                    <a:bodyPr/>
                    <a:lstStyle/>
                    <a:p>
                      <a:r>
                        <a:rPr lang="en-GB" sz="1600" kern="1200">
                          <a:solidFill>
                            <a:schemeClr val="dk1"/>
                          </a:solidFill>
                          <a:effectLst/>
                          <a:latin typeface="+mn-lt"/>
                          <a:ea typeface="+mn-ea"/>
                          <a:cs typeface="+mn-cs"/>
                        </a:rPr>
                        <a:t>George Davies Centre, University Road, Leicester, LE1 7RH</a:t>
                      </a:r>
                    </a:p>
                  </a:txBody>
                  <a:tcPr/>
                </a:tc>
                <a:extLst>
                  <a:ext uri="{0D108BD9-81ED-4DB2-BD59-A6C34878D82A}">
                    <a16:rowId xmlns:a16="http://schemas.microsoft.com/office/drawing/2014/main" val="2159225467"/>
                  </a:ext>
                </a:extLst>
              </a:tr>
              <a:tr h="387873">
                <a:tc>
                  <a:txBody>
                    <a:bodyPr/>
                    <a:lstStyle/>
                    <a:p>
                      <a:r>
                        <a:rPr lang="en-GB" sz="1600"/>
                        <a:t>Working arrangements </a:t>
                      </a:r>
                    </a:p>
                  </a:txBody>
                  <a:tcPr/>
                </a:tc>
                <a:tc>
                  <a:txBody>
                    <a:bodyPr/>
                    <a:lstStyle/>
                    <a:p>
                      <a:r>
                        <a:rPr lang="en-GB" sz="1600"/>
                        <a:t>Hybrid (office and home)</a:t>
                      </a:r>
                    </a:p>
                  </a:txBody>
                  <a:tcPr/>
                </a:tc>
                <a:extLst>
                  <a:ext uri="{0D108BD9-81ED-4DB2-BD59-A6C34878D82A}">
                    <a16:rowId xmlns:a16="http://schemas.microsoft.com/office/drawing/2014/main" val="2620842750"/>
                  </a:ext>
                </a:extLst>
              </a:tr>
              <a:tr h="370840">
                <a:tc>
                  <a:txBody>
                    <a:bodyPr/>
                    <a:lstStyle/>
                    <a:p>
                      <a:r>
                        <a:rPr lang="en-GB" sz="1600"/>
                        <a:t>Description of Placement</a:t>
                      </a:r>
                    </a:p>
                  </a:txBody>
                  <a:tcPr/>
                </a:tc>
                <a:tc>
                  <a:txBody>
                    <a:bodyPr/>
                    <a:lstStyle/>
                    <a:p>
                      <a:r>
                        <a:rPr lang="en-GB" sz="1600" kern="1200">
                          <a:solidFill>
                            <a:schemeClr val="dk1"/>
                          </a:solidFill>
                          <a:effectLst/>
                          <a:latin typeface="+mn-lt"/>
                          <a:ea typeface="+mn-ea"/>
                          <a:cs typeface="+mn-cs"/>
                        </a:rPr>
                        <a:t>We will work with registrars to develop bespoke academic placements which meet their learning needs and career goals.  These can incorporate research, teaching, and experience of public engagement and outreach. </a:t>
                      </a:r>
                    </a:p>
                    <a:p>
                      <a:pPr lvl="0">
                        <a:buNone/>
                      </a:pPr>
                      <a:endParaRPr lang="en-GB" sz="1600" kern="1200">
                        <a:solidFill>
                          <a:schemeClr val="dk1"/>
                        </a:solidFill>
                        <a:effectLst/>
                        <a:latin typeface="+mn-lt"/>
                        <a:ea typeface="+mn-ea"/>
                        <a:cs typeface="+mn-cs"/>
                      </a:endParaRPr>
                    </a:p>
                    <a:p>
                      <a:pPr lvl="0">
                        <a:buNone/>
                      </a:pPr>
                      <a:r>
                        <a:rPr lang="en-GB" sz="1600" kern="1200">
                          <a:solidFill>
                            <a:schemeClr val="dk1"/>
                          </a:solidFill>
                          <a:effectLst/>
                          <a:latin typeface="+mn-lt"/>
                          <a:ea typeface="+mn-ea"/>
                          <a:cs typeface="+mn-cs"/>
                        </a:rPr>
                        <a:t>The Department of Population Health Sciences hosts a number of research groups undertaking world-leading research on topics of public health importance.  This includes chronic disease epidemiology, genetic epidemiology, cohort study design and management, environmental public health and sustainability (including a Health Protection Research Unit  in environmental exposures) and healthcare quality and safety.  We have strong links to clinical colleagues in primary and secondary care, including through the Leicester NIHR Biomedical Research Centre, and to local authorities through the Leicestershire NIHR Health Determinants Research Collaboration.  We also have strong international collaborations and support research and capacity building in sub-Saharan Africa and elsewhere. </a:t>
                      </a:r>
                    </a:p>
                    <a:p>
                      <a:r>
                        <a:rPr lang="en-GB" sz="1600" kern="1200">
                          <a:solidFill>
                            <a:schemeClr val="dk1"/>
                          </a:solidFill>
                          <a:effectLst/>
                          <a:latin typeface="+mn-lt"/>
                          <a:ea typeface="+mn-ea"/>
                          <a:cs typeface="+mn-cs"/>
                        </a:rPr>
                        <a:t>  </a:t>
                      </a:r>
                    </a:p>
                    <a:p>
                      <a:r>
                        <a:rPr lang="en-GB" sz="1600" kern="1200">
                          <a:solidFill>
                            <a:schemeClr val="dk1"/>
                          </a:solidFill>
                          <a:effectLst/>
                          <a:latin typeface="+mn-lt"/>
                          <a:ea typeface="+mn-ea"/>
                          <a:cs typeface="+mn-cs"/>
                        </a:rPr>
                        <a:t>Leicester Medical School has a strong public health theme running through the curriculum, is leading the way in developing interprofessional public health education for undergraduates and undertakes a range of medical education research.  Registrar involvement in teaching is warmly welcomed and training will be provided. </a:t>
                      </a:r>
                    </a:p>
                    <a:p>
                      <a:pPr lvl="0">
                        <a:buNone/>
                      </a:pPr>
                      <a:r>
                        <a:rPr lang="en-GB" sz="1600" kern="1200">
                          <a:solidFill>
                            <a:schemeClr val="dk1"/>
                          </a:solidFill>
                          <a:effectLst/>
                          <a:latin typeface="+mn-lt"/>
                          <a:ea typeface="+mn-ea"/>
                          <a:cs typeface="+mn-cs"/>
                        </a:rPr>
                        <a:t>groups. </a:t>
                      </a:r>
                      <a:endParaRPr lang="en-GB" sz="1600"/>
                    </a:p>
                  </a:txBody>
                  <a:tcPr/>
                </a:tc>
                <a:extLst>
                  <a:ext uri="{0D108BD9-81ED-4DB2-BD59-A6C34878D82A}">
                    <a16:rowId xmlns:a16="http://schemas.microsoft.com/office/drawing/2014/main" val="1326194320"/>
                  </a:ext>
                </a:extLst>
              </a:tr>
            </a:tbl>
          </a:graphicData>
        </a:graphic>
      </p:graphicFrame>
    </p:spTree>
    <p:extLst>
      <p:ext uri="{BB962C8B-B14F-4D97-AF65-F5344CB8AC3E}">
        <p14:creationId xmlns:p14="http://schemas.microsoft.com/office/powerpoint/2010/main" val="16990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9FCA725E-33EB-C26B-2D94-6E908EDBDC9E}"/>
              </a:ext>
            </a:extLst>
          </p:cNvPr>
          <p:cNvGraphicFramePr>
            <a:graphicFrameLocks noGrp="1"/>
          </p:cNvGraphicFramePr>
          <p:nvPr>
            <p:ph sz="half" idx="2"/>
            <p:extLst>
              <p:ext uri="{D42A27DB-BD31-4B8C-83A1-F6EECF244321}">
                <p14:modId xmlns:p14="http://schemas.microsoft.com/office/powerpoint/2010/main" val="4237276522"/>
              </p:ext>
            </p:extLst>
          </p:nvPr>
        </p:nvGraphicFramePr>
        <p:xfrm>
          <a:off x="90021" y="853440"/>
          <a:ext cx="8258735" cy="5151120"/>
        </p:xfrm>
        <a:graphic>
          <a:graphicData uri="http://schemas.openxmlformats.org/drawingml/2006/table">
            <a:tbl>
              <a:tblPr firstRow="1" bandRow="1">
                <a:tableStyleId>{69CF1AB2-1976-4502-BF36-3FF5EA218861}</a:tableStyleId>
              </a:tblPr>
              <a:tblGrid>
                <a:gridCol w="1465713">
                  <a:extLst>
                    <a:ext uri="{9D8B030D-6E8A-4147-A177-3AD203B41FA5}">
                      <a16:colId xmlns:a16="http://schemas.microsoft.com/office/drawing/2014/main" val="1286746484"/>
                    </a:ext>
                  </a:extLst>
                </a:gridCol>
                <a:gridCol w="6793022">
                  <a:extLst>
                    <a:ext uri="{9D8B030D-6E8A-4147-A177-3AD203B41FA5}">
                      <a16:colId xmlns:a16="http://schemas.microsoft.com/office/drawing/2014/main" val="3829092058"/>
                    </a:ext>
                  </a:extLst>
                </a:gridCol>
              </a:tblGrid>
              <a:tr h="430305">
                <a:tc>
                  <a:txBody>
                    <a:bodyPr/>
                    <a:lstStyle/>
                    <a:p>
                      <a:r>
                        <a:rPr lang="en-GB" sz="1600" b="0"/>
                        <a:t>About the Team </a:t>
                      </a:r>
                    </a:p>
                  </a:txBody>
                  <a:tcPr/>
                </a:tc>
                <a:tc>
                  <a:txBody>
                    <a:bodyPr/>
                    <a:lstStyle/>
                    <a:p>
                      <a:r>
                        <a:rPr lang="en-GB" sz="1600" b="0" kern="1200">
                          <a:solidFill>
                            <a:schemeClr val="dk1"/>
                          </a:solidFill>
                          <a:effectLst/>
                          <a:latin typeface="+mn-lt"/>
                          <a:ea typeface="+mn-ea"/>
                          <a:cs typeface="+mn-cs"/>
                        </a:rPr>
                        <a:t>The Department of Population Health Sciences is a multidisciplinary, research-intensive department of over 100 staff and postgraduate students.</a:t>
                      </a:r>
                    </a:p>
                    <a:p>
                      <a:pPr lvl="0">
                        <a:buNone/>
                      </a:pPr>
                      <a:r>
                        <a:rPr lang="en-GB" sz="1600" b="0" kern="1200">
                          <a:solidFill>
                            <a:schemeClr val="dk1"/>
                          </a:solidFill>
                          <a:effectLst/>
                          <a:latin typeface="+mn-lt"/>
                          <a:ea typeface="+mn-ea"/>
                          <a:cs typeface="+mn-cs"/>
                        </a:rPr>
                        <a:t>Our research funding comes from the Medical Research Council, </a:t>
                      </a:r>
                      <a:r>
                        <a:rPr lang="en-GB" sz="1600" b="0" kern="1200" err="1">
                          <a:solidFill>
                            <a:schemeClr val="dk1"/>
                          </a:solidFill>
                          <a:effectLst/>
                          <a:latin typeface="+mn-lt"/>
                          <a:ea typeface="+mn-ea"/>
                          <a:cs typeface="+mn-cs"/>
                        </a:rPr>
                        <a:t>Wellcome</a:t>
                      </a:r>
                      <a:r>
                        <a:rPr lang="en-GB" sz="1600" b="0" kern="1200">
                          <a:solidFill>
                            <a:schemeClr val="dk1"/>
                          </a:solidFill>
                          <a:effectLst/>
                          <a:latin typeface="+mn-lt"/>
                          <a:ea typeface="+mn-ea"/>
                          <a:cs typeface="+mn-cs"/>
                        </a:rPr>
                        <a:t>, NIHR, and a range of other charitable funders and industry collaborations.  We work closely with UK and international collaborators.</a:t>
                      </a:r>
                    </a:p>
                    <a:p>
                      <a:pPr lvl="0">
                        <a:buNone/>
                      </a:pPr>
                      <a:r>
                        <a:rPr lang="en-GB" sz="1600" b="0" kern="1200">
                          <a:solidFill>
                            <a:schemeClr val="dk1"/>
                          </a:solidFill>
                          <a:effectLst/>
                          <a:latin typeface="+mn-lt"/>
                          <a:ea typeface="+mn-ea"/>
                          <a:cs typeface="+mn-cs"/>
                        </a:rPr>
                        <a:t>We are a friendly  and welcoming place to work, committed to positive working culture, career development and diversity and equity, including hosting  a doctoral training programme with dedicated space for researchers from low- and middle-income countries.</a:t>
                      </a:r>
                    </a:p>
                  </a:txBody>
                  <a:tcPr/>
                </a:tc>
                <a:extLst>
                  <a:ext uri="{0D108BD9-81ED-4DB2-BD59-A6C34878D82A}">
                    <a16:rowId xmlns:a16="http://schemas.microsoft.com/office/drawing/2014/main" val="1022953957"/>
                  </a:ext>
                </a:extLst>
              </a:tr>
              <a:tr h="370840">
                <a:tc>
                  <a:txBody>
                    <a:bodyPr/>
                    <a:lstStyle/>
                    <a:p>
                      <a:r>
                        <a:rPr lang="en-GB" sz="1600"/>
                        <a:t>What's different about this placement </a:t>
                      </a:r>
                    </a:p>
                  </a:txBody>
                  <a:tcPr/>
                </a:tc>
                <a:tc>
                  <a:txBody>
                    <a:bodyPr/>
                    <a:lstStyle/>
                    <a:p>
                      <a:pPr marL="285750" indent="-285750">
                        <a:buFont typeface="Arial"/>
                        <a:buChar char="•"/>
                      </a:pPr>
                      <a:r>
                        <a:rPr lang="en-GB" sz="1600" kern="1200">
                          <a:solidFill>
                            <a:schemeClr val="dk1"/>
                          </a:solidFill>
                          <a:effectLst/>
                          <a:latin typeface="+mn-lt"/>
                          <a:ea typeface="+mn-ea"/>
                          <a:cs typeface="+mn-cs"/>
                        </a:rPr>
                        <a:t>Help to answer important public health questions and share what you learn with the world!</a:t>
                      </a:r>
                    </a:p>
                    <a:p>
                      <a:pPr marL="285750" lvl="0" indent="-285750">
                        <a:buFont typeface="Arial"/>
                        <a:buChar char="•"/>
                      </a:pPr>
                      <a:r>
                        <a:rPr lang="en-GB" sz="1600" kern="1200">
                          <a:solidFill>
                            <a:schemeClr val="dk1"/>
                          </a:solidFill>
                          <a:effectLst/>
                          <a:latin typeface="+mn-lt"/>
                          <a:ea typeface="+mn-ea"/>
                          <a:cs typeface="+mn-cs"/>
                        </a:rPr>
                        <a:t>Develop and apply all of your public health skills in a different setting</a:t>
                      </a:r>
                    </a:p>
                    <a:p>
                      <a:pPr marL="285750" lvl="0" indent="-285750">
                        <a:buFont typeface="Arial"/>
                        <a:buChar char="•"/>
                      </a:pPr>
                      <a:r>
                        <a:rPr lang="en-GB" sz="1600" kern="1200">
                          <a:solidFill>
                            <a:schemeClr val="dk1"/>
                          </a:solidFill>
                          <a:effectLst/>
                          <a:latin typeface="+mn-lt"/>
                          <a:ea typeface="+mn-ea"/>
                          <a:cs typeface="+mn-cs"/>
                        </a:rPr>
                        <a:t>Gain experience of a range of research methods, </a:t>
                      </a:r>
                      <a:r>
                        <a:rPr lang="en-GB" sz="1600" kern="1200" err="1">
                          <a:solidFill>
                            <a:schemeClr val="dk1"/>
                          </a:solidFill>
                          <a:effectLst/>
                          <a:latin typeface="+mn-lt"/>
                          <a:ea typeface="+mn-ea"/>
                          <a:cs typeface="+mn-cs"/>
                        </a:rPr>
                        <a:t>datsets</a:t>
                      </a:r>
                      <a:r>
                        <a:rPr lang="en-GB" sz="1600" kern="1200">
                          <a:solidFill>
                            <a:schemeClr val="dk1"/>
                          </a:solidFill>
                          <a:effectLst/>
                          <a:latin typeface="+mn-lt"/>
                          <a:ea typeface="+mn-ea"/>
                          <a:cs typeface="+mn-cs"/>
                        </a:rPr>
                        <a:t> and disciplines, including quantitative and qualitative approaches</a:t>
                      </a:r>
                    </a:p>
                    <a:p>
                      <a:pPr marL="285750" lvl="0" indent="-285750">
                        <a:buFont typeface="Arial"/>
                        <a:buChar char="•"/>
                      </a:pPr>
                      <a:r>
                        <a:rPr lang="en-GB" sz="1600" kern="1200">
                          <a:solidFill>
                            <a:schemeClr val="dk1"/>
                          </a:solidFill>
                          <a:effectLst/>
                          <a:latin typeface="+mn-lt"/>
                          <a:ea typeface="+mn-ea"/>
                          <a:cs typeface="+mn-cs"/>
                        </a:rPr>
                        <a:t>Support for writing and publishing peer-reviewed journals and presenting at academic conferences</a:t>
                      </a:r>
                    </a:p>
                    <a:p>
                      <a:pPr marL="285750" lvl="0" indent="-285750">
                        <a:buFont typeface="Arial"/>
                        <a:buChar char="•"/>
                      </a:pPr>
                      <a:r>
                        <a:rPr lang="en-GB" sz="1600" kern="1200">
                          <a:solidFill>
                            <a:schemeClr val="dk1"/>
                          </a:solidFill>
                          <a:effectLst/>
                          <a:latin typeface="+mn-lt"/>
                          <a:ea typeface="+mn-ea"/>
                          <a:cs typeface="+mn-cs"/>
                        </a:rPr>
                        <a:t>Track record of supporting and developing researchers including registrars to win external research funding and obtain permanent academic positions </a:t>
                      </a:r>
                    </a:p>
                  </a:txBody>
                  <a:tcPr/>
                </a:tc>
                <a:extLst>
                  <a:ext uri="{0D108BD9-81ED-4DB2-BD59-A6C34878D82A}">
                    <a16:rowId xmlns:a16="http://schemas.microsoft.com/office/drawing/2014/main" val="3838453788"/>
                  </a:ext>
                </a:extLst>
              </a:tr>
              <a:tr h="370840">
                <a:tc>
                  <a:txBody>
                    <a:bodyPr/>
                    <a:lstStyle/>
                    <a:p>
                      <a:r>
                        <a:rPr lang="en-GB" sz="1600"/>
                        <a:t>Website links </a:t>
                      </a:r>
                    </a:p>
                  </a:txBody>
                  <a:tcPr/>
                </a:tc>
                <a:tc>
                  <a:txBody>
                    <a:bodyPr/>
                    <a:lstStyle/>
                    <a:p>
                      <a:pPr lvl="0" algn="l">
                        <a:lnSpc>
                          <a:spcPct val="100000"/>
                        </a:lnSpc>
                        <a:spcBef>
                          <a:spcPts val="0"/>
                        </a:spcBef>
                        <a:spcAft>
                          <a:spcPts val="0"/>
                        </a:spcAft>
                        <a:buNone/>
                      </a:pPr>
                      <a:r>
                        <a:rPr lang="en-GB" sz="1600" b="0" i="0" u="none" strike="noStrike" kern="1200" noProof="0">
                          <a:solidFill>
                            <a:srgbClr val="595959"/>
                          </a:solidFill>
                          <a:effectLst/>
                          <a:latin typeface="Calibri"/>
                          <a:hlinkClick r:id="rId2"/>
                        </a:rPr>
                        <a:t>Research | Department of Population Health Sciences | University of Leicester</a:t>
                      </a:r>
                      <a:endParaRPr lang="en-US"/>
                    </a:p>
                    <a:p>
                      <a:pPr lvl="0">
                        <a:buNone/>
                      </a:pPr>
                      <a:endParaRPr lang="en-GB" sz="1600" u="sng" kern="1200">
                        <a:solidFill>
                          <a:schemeClr val="dk1"/>
                        </a:solidFill>
                        <a:effectLst/>
                        <a:latin typeface="+mn-lt"/>
                        <a:ea typeface="+mn-ea"/>
                        <a:cs typeface="+mn-cs"/>
                      </a:endParaRPr>
                    </a:p>
                  </a:txBody>
                  <a:tcPr/>
                </a:tc>
                <a:extLst>
                  <a:ext uri="{0D108BD9-81ED-4DB2-BD59-A6C34878D82A}">
                    <a16:rowId xmlns:a16="http://schemas.microsoft.com/office/drawing/2014/main" val="2159225467"/>
                  </a:ext>
                </a:extLst>
              </a:tr>
            </a:tbl>
          </a:graphicData>
        </a:graphic>
      </p:graphicFrame>
      <p:pic>
        <p:nvPicPr>
          <p:cNvPr id="3" name="Picture 2">
            <a:extLst>
              <a:ext uri="{FF2B5EF4-FFF2-40B4-BE49-F238E27FC236}">
                <a16:creationId xmlns:a16="http://schemas.microsoft.com/office/drawing/2014/main" id="{C6F62660-894F-90E5-0904-8972817A6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1981201"/>
            <a:ext cx="3657600" cy="2438400"/>
          </a:xfrm>
          <a:prstGeom prst="rect">
            <a:avLst/>
          </a:prstGeom>
        </p:spPr>
      </p:pic>
      <p:pic>
        <p:nvPicPr>
          <p:cNvPr id="2" name="Picture 1">
            <a:extLst>
              <a:ext uri="{FF2B5EF4-FFF2-40B4-BE49-F238E27FC236}">
                <a16:creationId xmlns:a16="http://schemas.microsoft.com/office/drawing/2014/main" id="{FB3FCB6D-00E5-4460-BB39-D19A9D029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4753" y="97251"/>
            <a:ext cx="3651250" cy="2438400"/>
          </a:xfrm>
          <a:prstGeom prst="rect">
            <a:avLst/>
          </a:prstGeom>
        </p:spPr>
      </p:pic>
      <p:pic>
        <p:nvPicPr>
          <p:cNvPr id="4" name="Picture 3">
            <a:extLst>
              <a:ext uri="{FF2B5EF4-FFF2-40B4-BE49-F238E27FC236}">
                <a16:creationId xmlns:a16="http://schemas.microsoft.com/office/drawing/2014/main" id="{842390F6-A09A-8293-2E93-FE97F7282B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400" y="4322350"/>
            <a:ext cx="3657600" cy="2438400"/>
          </a:xfrm>
          <a:prstGeom prst="rect">
            <a:avLst/>
          </a:prstGeom>
        </p:spPr>
      </p:pic>
    </p:spTree>
    <p:extLst>
      <p:ext uri="{BB962C8B-B14F-4D97-AF65-F5344CB8AC3E}">
        <p14:creationId xmlns:p14="http://schemas.microsoft.com/office/powerpoint/2010/main" val="247658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0C06C-1B20-6DD2-0D10-9FA624806388}"/>
              </a:ext>
            </a:extLst>
          </p:cNvPr>
          <p:cNvSpPr>
            <a:spLocks noGrp="1"/>
          </p:cNvSpPr>
          <p:nvPr>
            <p:ph type="title"/>
          </p:nvPr>
        </p:nvSpPr>
        <p:spPr/>
        <p:txBody>
          <a:bodyPr/>
          <a:lstStyle/>
          <a:p>
            <a:r>
              <a:rPr lang="en-GB"/>
              <a:t>National placements </a:t>
            </a:r>
          </a:p>
        </p:txBody>
      </p:sp>
      <p:sp>
        <p:nvSpPr>
          <p:cNvPr id="3" name="Text Placeholder 2">
            <a:extLst>
              <a:ext uri="{FF2B5EF4-FFF2-40B4-BE49-F238E27FC236}">
                <a16:creationId xmlns:a16="http://schemas.microsoft.com/office/drawing/2014/main" id="{B65EC456-42BD-FBEB-211F-2AA1B56357DF}"/>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252215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31D9C-D694-1A9F-2C4E-937F67630BF0}"/>
              </a:ext>
            </a:extLst>
          </p:cNvPr>
          <p:cNvSpPr>
            <a:spLocks noGrp="1"/>
          </p:cNvSpPr>
          <p:nvPr>
            <p:ph type="title"/>
          </p:nvPr>
        </p:nvSpPr>
        <p:spPr/>
        <p:txBody>
          <a:bodyPr/>
          <a:lstStyle/>
          <a:p>
            <a:r>
              <a:rPr lang="en-GB"/>
              <a:t>National Placements </a:t>
            </a:r>
          </a:p>
        </p:txBody>
      </p:sp>
      <p:sp>
        <p:nvSpPr>
          <p:cNvPr id="3" name="Content Placeholder 2">
            <a:extLst>
              <a:ext uri="{FF2B5EF4-FFF2-40B4-BE49-F238E27FC236}">
                <a16:creationId xmlns:a16="http://schemas.microsoft.com/office/drawing/2014/main" id="{81421CC1-75A5-FD5D-26F0-0B3386195531}"/>
              </a:ext>
            </a:extLst>
          </p:cNvPr>
          <p:cNvSpPr>
            <a:spLocks noGrp="1"/>
          </p:cNvSpPr>
          <p:nvPr>
            <p:ph idx="1"/>
          </p:nvPr>
        </p:nvSpPr>
        <p:spPr/>
        <p:txBody>
          <a:bodyPr>
            <a:normAutofit/>
          </a:bodyPr>
          <a:lstStyle/>
          <a:p>
            <a:pPr marL="45720" indent="0">
              <a:buNone/>
            </a:pPr>
            <a:r>
              <a:rPr lang="en-GB"/>
              <a:t>Registrars may apply for Nationally Available Training Placements (NATPS) with the support of the Training Programme Director.  These placements offer opportunities for registrars to acquire specific additional or contextual experience at a national level and develop specialist leadership knowledge and skills.  The list of current NATPs on offer can be found on the faculty of public health website . </a:t>
            </a:r>
            <a:endParaRPr lang="en-GB" sz="1800">
              <a:solidFill>
                <a:schemeClr val="accent1">
                  <a:lumMod val="75000"/>
                </a:schemeClr>
              </a:solidFill>
            </a:endParaRPr>
          </a:p>
          <a:p>
            <a:pPr marL="45720" indent="0">
              <a:buNone/>
            </a:pPr>
            <a:r>
              <a:rPr lang="en-GB" sz="1800" b="0" i="0" u="none" strike="noStrike" baseline="0">
                <a:solidFill>
                  <a:schemeClr val="accent1">
                    <a:lumMod val="75000"/>
                  </a:schemeClr>
                </a:solidFill>
                <a:latin typeface="Frutiger-Light"/>
                <a:hlinkClick r:id="rId2"/>
              </a:rPr>
              <a:t>www.fph.org.uk/training-careers/specialty-training/training-placements/nationally-available-training-placements/</a:t>
            </a:r>
            <a:r>
              <a:rPr lang="en-GB" sz="1800" b="0" i="0" u="none" strike="noStrike" baseline="0">
                <a:solidFill>
                  <a:schemeClr val="accent1">
                    <a:lumMod val="75000"/>
                  </a:schemeClr>
                </a:solidFill>
                <a:latin typeface="Frutiger-Light"/>
              </a:rPr>
              <a:t>.</a:t>
            </a:r>
          </a:p>
          <a:p>
            <a:pPr marL="45720" indent="0">
              <a:buNone/>
            </a:pPr>
            <a:endParaRPr lang="en-GB" sz="1800">
              <a:solidFill>
                <a:schemeClr val="accent1">
                  <a:lumMod val="75000"/>
                </a:schemeClr>
              </a:solidFill>
              <a:latin typeface="Frutiger-Light"/>
            </a:endParaRPr>
          </a:p>
          <a:p>
            <a:pPr marL="45720" indent="0">
              <a:buNone/>
            </a:pPr>
            <a:endParaRPr lang="en-GB">
              <a:solidFill>
                <a:schemeClr val="accent1">
                  <a:lumMod val="75000"/>
                </a:schemeClr>
              </a:solidFill>
            </a:endParaRPr>
          </a:p>
        </p:txBody>
      </p:sp>
    </p:spTree>
    <p:extLst>
      <p:ext uri="{BB962C8B-B14F-4D97-AF65-F5344CB8AC3E}">
        <p14:creationId xmlns:p14="http://schemas.microsoft.com/office/powerpoint/2010/main" val="317960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29B5-8106-69CE-4174-93E6A883B0BF}"/>
              </a:ext>
            </a:extLst>
          </p:cNvPr>
          <p:cNvSpPr>
            <a:spLocks noGrp="1"/>
          </p:cNvSpPr>
          <p:nvPr>
            <p:ph type="title"/>
          </p:nvPr>
        </p:nvSpPr>
        <p:spPr>
          <a:xfrm>
            <a:off x="174812" y="457200"/>
            <a:ext cx="11631706" cy="658906"/>
          </a:xfrm>
        </p:spPr>
        <p:txBody>
          <a:bodyPr/>
          <a:lstStyle/>
          <a:p>
            <a:pPr algn="ctr"/>
            <a:r>
              <a:rPr lang="en-GB"/>
              <a:t>Our Team </a:t>
            </a:r>
          </a:p>
        </p:txBody>
      </p:sp>
      <p:sp>
        <p:nvSpPr>
          <p:cNvPr id="3" name="Content Placeholder 2">
            <a:extLst>
              <a:ext uri="{FF2B5EF4-FFF2-40B4-BE49-F238E27FC236}">
                <a16:creationId xmlns:a16="http://schemas.microsoft.com/office/drawing/2014/main" id="{ABF20F35-8832-E6AD-0882-3167783B50AD}"/>
              </a:ext>
            </a:extLst>
          </p:cNvPr>
          <p:cNvSpPr>
            <a:spLocks noGrp="1"/>
          </p:cNvSpPr>
          <p:nvPr>
            <p:ph idx="1"/>
          </p:nvPr>
        </p:nvSpPr>
        <p:spPr>
          <a:xfrm>
            <a:off x="484094" y="1600200"/>
            <a:ext cx="11322424" cy="4572000"/>
          </a:xfrm>
        </p:spPr>
        <p:txBody>
          <a:bodyPr vert="horz" lIns="91440" tIns="45720" rIns="91440" bIns="45720" rtlCol="0" anchor="t">
            <a:normAutofit/>
          </a:bodyPr>
          <a:lstStyle/>
          <a:p>
            <a:pPr marL="45720" indent="0">
              <a:buNone/>
            </a:pPr>
            <a:r>
              <a:rPr lang="en-GB"/>
              <a:t>The school is led by a senior faculty team which includes;</a:t>
            </a:r>
          </a:p>
          <a:p>
            <a:pPr marL="45720" indent="0">
              <a:spcBef>
                <a:spcPts val="1200"/>
              </a:spcBef>
              <a:buNone/>
            </a:pPr>
            <a:r>
              <a:rPr lang="en-GB"/>
              <a:t>	Head of School - Julie O’Boyle </a:t>
            </a:r>
          </a:p>
          <a:p>
            <a:pPr marL="45720" indent="0">
              <a:spcBef>
                <a:spcPts val="1200"/>
              </a:spcBef>
              <a:buNone/>
            </a:pPr>
            <a:r>
              <a:rPr lang="en-GB"/>
              <a:t>	Training Programme Director (North) – Andy Fox  </a:t>
            </a:r>
            <a:endParaRPr lang="en-GB">
              <a:ea typeface="Calibri"/>
              <a:cs typeface="Calibri"/>
            </a:endParaRPr>
          </a:p>
          <a:p>
            <a:pPr marL="45720" indent="0">
              <a:spcBef>
                <a:spcPts val="1200"/>
              </a:spcBef>
              <a:buNone/>
            </a:pPr>
            <a:r>
              <a:rPr lang="en-GB"/>
              <a:t>	Training Programme Director (South) - Helene </a:t>
            </a:r>
            <a:r>
              <a:rPr lang="en-GB" err="1"/>
              <a:t>Denness</a:t>
            </a:r>
            <a:r>
              <a:rPr lang="en-GB"/>
              <a:t>  </a:t>
            </a:r>
          </a:p>
          <a:p>
            <a:pPr marL="45720" indent="0">
              <a:buNone/>
            </a:pPr>
            <a:r>
              <a:rPr lang="en-GB"/>
              <a:t>We are each consultants in Public Health working within region </a:t>
            </a:r>
          </a:p>
          <a:p>
            <a:pPr marL="45720" indent="0">
              <a:buNone/>
            </a:pPr>
            <a:r>
              <a:rPr lang="en-GB"/>
              <a:t>We are supported by  </a:t>
            </a:r>
          </a:p>
          <a:p>
            <a:pPr marL="45720" indent="0">
              <a:spcBef>
                <a:spcPts val="1200"/>
              </a:spcBef>
              <a:buNone/>
            </a:pPr>
            <a:r>
              <a:rPr lang="en-GB"/>
              <a:t>	Account Manager – Nicky Crane </a:t>
            </a:r>
            <a:endParaRPr lang="en-GB">
              <a:ea typeface="Calibri"/>
              <a:cs typeface="Calibri"/>
            </a:endParaRPr>
          </a:p>
          <a:p>
            <a:pPr marL="45720" indent="0">
              <a:spcBef>
                <a:spcPts val="1200"/>
              </a:spcBef>
              <a:buNone/>
            </a:pPr>
            <a:r>
              <a:rPr lang="en-GB"/>
              <a:t>	Faculty Support Administrator -  Sangeeta Chavda </a:t>
            </a:r>
            <a:endParaRPr lang="en-GB">
              <a:ea typeface="Calibri"/>
              <a:cs typeface="Calibri"/>
            </a:endParaRPr>
          </a:p>
          <a:p>
            <a:pPr marL="45720" indent="0">
              <a:spcBef>
                <a:spcPts val="1200"/>
              </a:spcBef>
              <a:buNone/>
            </a:pPr>
            <a:endParaRPr lang="en-GB"/>
          </a:p>
          <a:p>
            <a:pPr marL="45720" indent="0">
              <a:spcBef>
                <a:spcPts val="1200"/>
              </a:spcBef>
              <a:buNone/>
            </a:pPr>
            <a:r>
              <a:rPr lang="en-GB"/>
              <a:t>We are responsible to the Postgraduate Dean through our Specialty Training Programme Board.</a:t>
            </a:r>
          </a:p>
        </p:txBody>
      </p:sp>
    </p:spTree>
    <p:extLst>
      <p:ext uri="{BB962C8B-B14F-4D97-AF65-F5344CB8AC3E}">
        <p14:creationId xmlns:p14="http://schemas.microsoft.com/office/powerpoint/2010/main" val="106655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C3F9-8A96-4A22-9DB1-A621A4BD032A}"/>
              </a:ext>
            </a:extLst>
          </p:cNvPr>
          <p:cNvSpPr>
            <a:spLocks noGrp="1"/>
          </p:cNvSpPr>
          <p:nvPr>
            <p:ph type="title"/>
          </p:nvPr>
        </p:nvSpPr>
        <p:spPr/>
        <p:txBody>
          <a:bodyPr/>
          <a:lstStyle/>
          <a:p>
            <a:r>
              <a:rPr lang="en-GB"/>
              <a:t>Training Networks </a:t>
            </a:r>
          </a:p>
        </p:txBody>
      </p:sp>
      <p:sp>
        <p:nvSpPr>
          <p:cNvPr id="3" name="Content Placeholder 2">
            <a:extLst>
              <a:ext uri="{FF2B5EF4-FFF2-40B4-BE49-F238E27FC236}">
                <a16:creationId xmlns:a16="http://schemas.microsoft.com/office/drawing/2014/main" id="{903AE0B3-56C9-5DE0-515E-532322C327D6}"/>
              </a:ext>
            </a:extLst>
          </p:cNvPr>
          <p:cNvSpPr>
            <a:spLocks noGrp="1"/>
          </p:cNvSpPr>
          <p:nvPr>
            <p:ph idx="1"/>
          </p:nvPr>
        </p:nvSpPr>
        <p:spPr/>
        <p:txBody>
          <a:bodyPr vert="horz" lIns="91440" tIns="45720" rIns="91440" bIns="45720" rtlCol="0" anchor="t">
            <a:normAutofit/>
          </a:bodyPr>
          <a:lstStyle/>
          <a:p>
            <a:pPr marL="45720" indent="0">
              <a:buNone/>
            </a:pPr>
            <a:r>
              <a:rPr lang="en-GB"/>
              <a:t>We divide our region into 6 training networks</a:t>
            </a:r>
          </a:p>
          <a:p>
            <a:pPr marL="45720" indent="0">
              <a:spcBef>
                <a:spcPts val="1200"/>
              </a:spcBef>
              <a:buNone/>
            </a:pPr>
            <a:r>
              <a:rPr lang="en-GB"/>
              <a:t>	Leicestershire and Rutland</a:t>
            </a:r>
            <a:endParaRPr lang="en-GB">
              <a:ea typeface="Calibri"/>
              <a:cs typeface="Calibri"/>
            </a:endParaRPr>
          </a:p>
          <a:p>
            <a:pPr marL="45720" indent="0">
              <a:spcBef>
                <a:spcPts val="1200"/>
              </a:spcBef>
              <a:buNone/>
            </a:pPr>
            <a:r>
              <a:rPr lang="en-GB"/>
              <a:t>      Northamptonshire </a:t>
            </a:r>
            <a:endParaRPr lang="en-GB">
              <a:ea typeface="Calibri"/>
              <a:cs typeface="Calibri"/>
            </a:endParaRPr>
          </a:p>
          <a:p>
            <a:pPr marL="45720" indent="0">
              <a:spcBef>
                <a:spcPts val="1200"/>
              </a:spcBef>
              <a:buNone/>
            </a:pPr>
            <a:r>
              <a:rPr lang="en-GB"/>
              <a:t>	Nottinghamshire</a:t>
            </a:r>
          </a:p>
          <a:p>
            <a:pPr marL="45720" indent="0">
              <a:spcBef>
                <a:spcPts val="1200"/>
              </a:spcBef>
              <a:buNone/>
            </a:pPr>
            <a:r>
              <a:rPr lang="en-GB"/>
              <a:t>	Derbyshire</a:t>
            </a:r>
          </a:p>
          <a:p>
            <a:pPr marL="45720" indent="0">
              <a:spcBef>
                <a:spcPts val="1200"/>
              </a:spcBef>
              <a:buNone/>
            </a:pPr>
            <a:r>
              <a:rPr lang="en-GB"/>
              <a:t>	Lincolnshire</a:t>
            </a:r>
          </a:p>
          <a:p>
            <a:pPr marL="45720" indent="0">
              <a:spcBef>
                <a:spcPts val="1200"/>
              </a:spcBef>
              <a:buNone/>
            </a:pPr>
            <a:r>
              <a:rPr lang="en-GB"/>
              <a:t>	UNO (UKHSA, OHID, NHSE)</a:t>
            </a:r>
          </a:p>
          <a:p>
            <a:pPr marL="45720" indent="0">
              <a:buNone/>
            </a:pPr>
            <a:r>
              <a:rPr lang="en-GB"/>
              <a:t>Each network has a training network co-Ordinator (TNC)  who is an education supervisor and works closely with the faculty management team.  TNC’s are members of the School board </a:t>
            </a:r>
          </a:p>
        </p:txBody>
      </p:sp>
    </p:spTree>
    <p:extLst>
      <p:ext uri="{BB962C8B-B14F-4D97-AF65-F5344CB8AC3E}">
        <p14:creationId xmlns:p14="http://schemas.microsoft.com/office/powerpoint/2010/main" val="190348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877B947-91EE-BF99-3966-AD7C92BCCB3C}"/>
              </a:ext>
            </a:extLst>
          </p:cNvPr>
          <p:cNvPicPr>
            <a:picLocks noGrp="1" noChangeAspect="1"/>
          </p:cNvPicPr>
          <p:nvPr>
            <p:ph sz="half" idx="1"/>
          </p:nvPr>
        </p:nvPicPr>
        <p:blipFill rotWithShape="1">
          <a:blip r:embed="rId2"/>
          <a:stretch/>
        </p:blipFill>
        <p:spPr>
          <a:xfrm>
            <a:off x="450328" y="447040"/>
            <a:ext cx="4891832" cy="5550348"/>
          </a:xfrm>
          <a:noFill/>
        </p:spPr>
      </p:pic>
      <p:graphicFrame>
        <p:nvGraphicFramePr>
          <p:cNvPr id="9" name="Table 9">
            <a:extLst>
              <a:ext uri="{FF2B5EF4-FFF2-40B4-BE49-F238E27FC236}">
                <a16:creationId xmlns:a16="http://schemas.microsoft.com/office/drawing/2014/main" id="{C0414090-39ED-479B-B55A-5248660898FB}"/>
              </a:ext>
            </a:extLst>
          </p:cNvPr>
          <p:cNvGraphicFramePr>
            <a:graphicFrameLocks noGrp="1"/>
          </p:cNvGraphicFramePr>
          <p:nvPr>
            <p:ph sz="half" idx="2"/>
            <p:extLst>
              <p:ext uri="{D42A27DB-BD31-4B8C-83A1-F6EECF244321}">
                <p14:modId xmlns:p14="http://schemas.microsoft.com/office/powerpoint/2010/main" val="3642778177"/>
              </p:ext>
            </p:extLst>
          </p:nvPr>
        </p:nvGraphicFramePr>
        <p:xfrm>
          <a:off x="6096000" y="447040"/>
          <a:ext cx="5294866" cy="5227320"/>
        </p:xfrm>
        <a:graphic>
          <a:graphicData uri="http://schemas.openxmlformats.org/drawingml/2006/table">
            <a:tbl>
              <a:tblPr firstRow="1" bandRow="1">
                <a:tableStyleId>{69CF1AB2-1976-4502-BF36-3FF5EA218861}</a:tableStyleId>
              </a:tblPr>
              <a:tblGrid>
                <a:gridCol w="887137">
                  <a:extLst>
                    <a:ext uri="{9D8B030D-6E8A-4147-A177-3AD203B41FA5}">
                      <a16:colId xmlns:a16="http://schemas.microsoft.com/office/drawing/2014/main" val="1816267321"/>
                    </a:ext>
                  </a:extLst>
                </a:gridCol>
                <a:gridCol w="4407729">
                  <a:extLst>
                    <a:ext uri="{9D8B030D-6E8A-4147-A177-3AD203B41FA5}">
                      <a16:colId xmlns:a16="http://schemas.microsoft.com/office/drawing/2014/main" val="543713226"/>
                    </a:ext>
                  </a:extLst>
                </a:gridCol>
              </a:tblGrid>
              <a:tr h="370840">
                <a:tc>
                  <a:txBody>
                    <a:bodyPr/>
                    <a:lstStyle/>
                    <a:p>
                      <a:r>
                        <a:rPr lang="en-GB" b="0"/>
                        <a:t>1</a:t>
                      </a:r>
                    </a:p>
                  </a:txBody>
                  <a:tcPr/>
                </a:tc>
                <a:tc>
                  <a:txBody>
                    <a:bodyPr/>
                    <a:lstStyle/>
                    <a:p>
                      <a:r>
                        <a:rPr lang="en-GB" sz="1600" b="0" kern="1200">
                          <a:solidFill>
                            <a:schemeClr val="dk1"/>
                          </a:solidFill>
                          <a:effectLst/>
                          <a:latin typeface="+mn-lt"/>
                          <a:ea typeface="+mn-ea"/>
                          <a:cs typeface="+mn-cs"/>
                        </a:rPr>
                        <a:t>Nottingham City Council</a:t>
                      </a:r>
                    </a:p>
                    <a:p>
                      <a:r>
                        <a:rPr lang="en-GB" sz="1600" b="0" kern="1200">
                          <a:solidFill>
                            <a:schemeClr val="dk1"/>
                          </a:solidFill>
                          <a:effectLst/>
                          <a:latin typeface="+mn-lt"/>
                          <a:ea typeface="+mn-ea"/>
                          <a:cs typeface="+mn-cs"/>
                        </a:rPr>
                        <a:t>The University of Nottingham</a:t>
                      </a:r>
                    </a:p>
                    <a:p>
                      <a:r>
                        <a:rPr lang="en-GB" sz="1600" b="0" kern="1200">
                          <a:solidFill>
                            <a:schemeClr val="dk1"/>
                          </a:solidFill>
                          <a:effectLst/>
                          <a:latin typeface="+mn-lt"/>
                          <a:ea typeface="+mn-ea"/>
                          <a:cs typeface="+mn-cs"/>
                        </a:rPr>
                        <a:t>Nottinghamshire Healthcare Trust</a:t>
                      </a:r>
                      <a:endParaRPr lang="en-GB" sz="1600" b="0"/>
                    </a:p>
                  </a:txBody>
                  <a:tcPr/>
                </a:tc>
                <a:extLst>
                  <a:ext uri="{0D108BD9-81ED-4DB2-BD59-A6C34878D82A}">
                    <a16:rowId xmlns:a16="http://schemas.microsoft.com/office/drawing/2014/main" val="3939508091"/>
                  </a:ext>
                </a:extLst>
              </a:tr>
              <a:tr h="370840">
                <a:tc>
                  <a:txBody>
                    <a:bodyPr/>
                    <a:lstStyle/>
                    <a:p>
                      <a:r>
                        <a:rPr lang="en-GB"/>
                        <a:t>2</a:t>
                      </a:r>
                    </a:p>
                  </a:txBody>
                  <a:tcPr/>
                </a:tc>
                <a:tc>
                  <a:txBody>
                    <a:bodyPr/>
                    <a:lstStyle/>
                    <a:p>
                      <a:r>
                        <a:rPr lang="en-GB" sz="1600" kern="1200">
                          <a:solidFill>
                            <a:schemeClr val="dk1"/>
                          </a:solidFill>
                          <a:effectLst/>
                          <a:latin typeface="+mn-lt"/>
                          <a:ea typeface="+mn-ea"/>
                          <a:cs typeface="+mn-cs"/>
                        </a:rPr>
                        <a:t>Nottinghamshire County Council</a:t>
                      </a:r>
                    </a:p>
                    <a:p>
                      <a:r>
                        <a:rPr lang="en-GB" sz="1600" kern="1200">
                          <a:solidFill>
                            <a:schemeClr val="dk1"/>
                          </a:solidFill>
                          <a:effectLst/>
                          <a:latin typeface="+mn-lt"/>
                          <a:ea typeface="+mn-ea"/>
                          <a:cs typeface="+mn-cs"/>
                        </a:rPr>
                        <a:t>Local Office UKHSA &amp; OHID</a:t>
                      </a:r>
                    </a:p>
                  </a:txBody>
                  <a:tcPr/>
                </a:tc>
                <a:extLst>
                  <a:ext uri="{0D108BD9-81ED-4DB2-BD59-A6C34878D82A}">
                    <a16:rowId xmlns:a16="http://schemas.microsoft.com/office/drawing/2014/main" val="1203932589"/>
                  </a:ext>
                </a:extLst>
              </a:tr>
              <a:tr h="370840">
                <a:tc>
                  <a:txBody>
                    <a:bodyPr/>
                    <a:lstStyle/>
                    <a:p>
                      <a:r>
                        <a:rPr lang="en-GB"/>
                        <a:t>3</a:t>
                      </a:r>
                    </a:p>
                  </a:txBody>
                  <a:tcPr/>
                </a:tc>
                <a:tc>
                  <a:txBody>
                    <a:bodyPr/>
                    <a:lstStyle/>
                    <a:p>
                      <a:r>
                        <a:rPr lang="en-GB" sz="1600" kern="1200">
                          <a:solidFill>
                            <a:schemeClr val="dk1"/>
                          </a:solidFill>
                          <a:effectLst/>
                          <a:latin typeface="+mn-lt"/>
                          <a:ea typeface="+mn-ea"/>
                          <a:cs typeface="+mn-cs"/>
                        </a:rPr>
                        <a:t>Derby City Council</a:t>
                      </a:r>
                    </a:p>
                  </a:txBody>
                  <a:tcPr/>
                </a:tc>
                <a:extLst>
                  <a:ext uri="{0D108BD9-81ED-4DB2-BD59-A6C34878D82A}">
                    <a16:rowId xmlns:a16="http://schemas.microsoft.com/office/drawing/2014/main" val="51108152"/>
                  </a:ext>
                </a:extLst>
              </a:tr>
              <a:tr h="370840">
                <a:tc>
                  <a:txBody>
                    <a:bodyPr/>
                    <a:lstStyle/>
                    <a:p>
                      <a:r>
                        <a:rPr lang="en-GB"/>
                        <a:t>4</a:t>
                      </a:r>
                    </a:p>
                  </a:txBody>
                  <a:tcPr/>
                </a:tc>
                <a:tc>
                  <a:txBody>
                    <a:bodyPr/>
                    <a:lstStyle/>
                    <a:p>
                      <a:r>
                        <a:rPr lang="en-GB" sz="1600"/>
                        <a:t>Derbyshire County Council</a:t>
                      </a:r>
                    </a:p>
                    <a:p>
                      <a:pPr lvl="0">
                        <a:buNone/>
                      </a:pPr>
                      <a:r>
                        <a:rPr lang="en-GB" sz="1600"/>
                        <a:t>Derbyshire Community Health Services </a:t>
                      </a:r>
                    </a:p>
                  </a:txBody>
                  <a:tcPr/>
                </a:tc>
                <a:extLst>
                  <a:ext uri="{0D108BD9-81ED-4DB2-BD59-A6C34878D82A}">
                    <a16:rowId xmlns:a16="http://schemas.microsoft.com/office/drawing/2014/main" val="670718265"/>
                  </a:ext>
                </a:extLst>
              </a:tr>
              <a:tr h="370840">
                <a:tc>
                  <a:txBody>
                    <a:bodyPr/>
                    <a:lstStyle/>
                    <a:p>
                      <a:r>
                        <a:rPr lang="en-GB"/>
                        <a:t>5</a:t>
                      </a:r>
                    </a:p>
                  </a:txBody>
                  <a:tcPr/>
                </a:tc>
                <a:tc>
                  <a:txBody>
                    <a:bodyPr/>
                    <a:lstStyle/>
                    <a:p>
                      <a:r>
                        <a:rPr lang="en-GB" sz="1600" kern="1200">
                          <a:solidFill>
                            <a:schemeClr val="dk1"/>
                          </a:solidFill>
                          <a:effectLst/>
                          <a:latin typeface="+mn-lt"/>
                          <a:ea typeface="+mn-ea"/>
                          <a:cs typeface="+mn-cs"/>
                        </a:rPr>
                        <a:t>Leicester City Council</a:t>
                      </a:r>
                    </a:p>
                    <a:p>
                      <a:r>
                        <a:rPr lang="en-GB" sz="1600" kern="1200">
                          <a:solidFill>
                            <a:schemeClr val="dk1"/>
                          </a:solidFill>
                          <a:effectLst/>
                          <a:latin typeface="+mn-lt"/>
                          <a:ea typeface="+mn-ea"/>
                          <a:cs typeface="+mn-cs"/>
                        </a:rPr>
                        <a:t>Leicestershire County Council (Provides Public Health services to Rutland County Council)</a:t>
                      </a:r>
                    </a:p>
                    <a:p>
                      <a:r>
                        <a:rPr lang="en-GB" sz="1600" kern="1200">
                          <a:solidFill>
                            <a:schemeClr val="dk1"/>
                          </a:solidFill>
                          <a:effectLst/>
                          <a:latin typeface="+mn-lt"/>
                          <a:ea typeface="+mn-ea"/>
                          <a:cs typeface="+mn-cs"/>
                        </a:rPr>
                        <a:t>University of Leicester</a:t>
                      </a:r>
                    </a:p>
                    <a:p>
                      <a:r>
                        <a:rPr lang="en-GB" sz="1600" kern="1200">
                          <a:solidFill>
                            <a:schemeClr val="dk1"/>
                          </a:solidFill>
                          <a:effectLst/>
                          <a:latin typeface="+mn-lt"/>
                          <a:ea typeface="+mn-ea"/>
                          <a:cs typeface="+mn-cs"/>
                        </a:rPr>
                        <a:t>NHSE WTE offices </a:t>
                      </a:r>
                    </a:p>
                    <a:p>
                      <a:r>
                        <a:rPr lang="en-GB" sz="1600" kern="1200">
                          <a:solidFill>
                            <a:schemeClr val="dk1"/>
                          </a:solidFill>
                          <a:effectLst/>
                          <a:latin typeface="+mn-lt"/>
                          <a:ea typeface="+mn-ea"/>
                          <a:cs typeface="+mn-cs"/>
                        </a:rPr>
                        <a:t>Local offices NHSE</a:t>
                      </a:r>
                      <a:endParaRPr lang="en-GB" sz="1600"/>
                    </a:p>
                  </a:txBody>
                  <a:tcPr/>
                </a:tc>
                <a:extLst>
                  <a:ext uri="{0D108BD9-81ED-4DB2-BD59-A6C34878D82A}">
                    <a16:rowId xmlns:a16="http://schemas.microsoft.com/office/drawing/2014/main" val="4141147003"/>
                  </a:ext>
                </a:extLst>
              </a:tr>
              <a:tr h="370840">
                <a:tc>
                  <a:txBody>
                    <a:bodyPr/>
                    <a:lstStyle/>
                    <a:p>
                      <a:r>
                        <a:rPr lang="en-GB"/>
                        <a:t>6</a:t>
                      </a:r>
                    </a:p>
                  </a:txBody>
                  <a:tcPr/>
                </a:tc>
                <a:tc>
                  <a:txBody>
                    <a:bodyPr/>
                    <a:lstStyle/>
                    <a:p>
                      <a:r>
                        <a:rPr lang="en-GB" sz="1600" kern="1200">
                          <a:solidFill>
                            <a:schemeClr val="dk1"/>
                          </a:solidFill>
                          <a:effectLst/>
                          <a:latin typeface="+mn-lt"/>
                          <a:ea typeface="+mn-ea"/>
                          <a:cs typeface="+mn-cs"/>
                        </a:rPr>
                        <a:t>Lincolnshire County Council</a:t>
                      </a:r>
                      <a:endParaRPr lang="en-GB" sz="1600"/>
                    </a:p>
                  </a:txBody>
                  <a:tcPr/>
                </a:tc>
                <a:extLst>
                  <a:ext uri="{0D108BD9-81ED-4DB2-BD59-A6C34878D82A}">
                    <a16:rowId xmlns:a16="http://schemas.microsoft.com/office/drawing/2014/main" val="1376758405"/>
                  </a:ext>
                </a:extLst>
              </a:tr>
              <a:tr h="370840">
                <a:tc>
                  <a:txBody>
                    <a:bodyPr/>
                    <a:lstStyle/>
                    <a:p>
                      <a:r>
                        <a:rPr lang="en-GB"/>
                        <a:t>7</a:t>
                      </a:r>
                    </a:p>
                  </a:txBody>
                  <a:tcPr/>
                </a:tc>
                <a:tc>
                  <a:txBody>
                    <a:bodyPr/>
                    <a:lstStyle/>
                    <a:p>
                      <a:r>
                        <a:rPr lang="en-GB" sz="1600" kern="1200">
                          <a:solidFill>
                            <a:schemeClr val="dk1"/>
                          </a:solidFill>
                          <a:effectLst/>
                          <a:latin typeface="+mn-lt"/>
                          <a:ea typeface="+mn-ea"/>
                          <a:cs typeface="+mn-cs"/>
                        </a:rPr>
                        <a:t>West Northamptonshire County Council</a:t>
                      </a:r>
                    </a:p>
                    <a:p>
                      <a:r>
                        <a:rPr lang="en-GB" sz="1600" kern="1200">
                          <a:solidFill>
                            <a:schemeClr val="dk1"/>
                          </a:solidFill>
                          <a:effectLst/>
                          <a:latin typeface="+mn-lt"/>
                          <a:ea typeface="+mn-ea"/>
                          <a:cs typeface="+mn-cs"/>
                        </a:rPr>
                        <a:t>North Northamptonshire County Council</a:t>
                      </a:r>
                      <a:endParaRPr lang="en-GB" sz="1600"/>
                    </a:p>
                  </a:txBody>
                  <a:tcPr/>
                </a:tc>
                <a:extLst>
                  <a:ext uri="{0D108BD9-81ED-4DB2-BD59-A6C34878D82A}">
                    <a16:rowId xmlns:a16="http://schemas.microsoft.com/office/drawing/2014/main" val="394779559"/>
                  </a:ext>
                </a:extLst>
              </a:tr>
              <a:tr h="370840">
                <a:tc>
                  <a:txBody>
                    <a:bodyPr/>
                    <a:lstStyle/>
                    <a:p>
                      <a:r>
                        <a:rPr lang="en-GB"/>
                        <a:t>8</a:t>
                      </a:r>
                    </a:p>
                  </a:txBody>
                  <a:tcPr/>
                </a:tc>
                <a:tc>
                  <a:txBody>
                    <a:bodyPr/>
                    <a:lstStyle/>
                    <a:p>
                      <a:r>
                        <a:rPr lang="en-GB" sz="1600"/>
                        <a:t>University of Sheffield </a:t>
                      </a:r>
                    </a:p>
                  </a:txBody>
                  <a:tcPr/>
                </a:tc>
                <a:extLst>
                  <a:ext uri="{0D108BD9-81ED-4DB2-BD59-A6C34878D82A}">
                    <a16:rowId xmlns:a16="http://schemas.microsoft.com/office/drawing/2014/main" val="238714123"/>
                  </a:ext>
                </a:extLst>
              </a:tr>
            </a:tbl>
          </a:graphicData>
        </a:graphic>
      </p:graphicFrame>
    </p:spTree>
    <p:extLst>
      <p:ext uri="{BB962C8B-B14F-4D97-AF65-F5344CB8AC3E}">
        <p14:creationId xmlns:p14="http://schemas.microsoft.com/office/powerpoint/2010/main" val="99908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26F5F-61D3-E584-1988-48F7905AA12D}"/>
              </a:ext>
            </a:extLst>
          </p:cNvPr>
          <p:cNvSpPr>
            <a:spLocks noGrp="1"/>
          </p:cNvSpPr>
          <p:nvPr>
            <p:ph type="title"/>
          </p:nvPr>
        </p:nvSpPr>
        <p:spPr/>
        <p:txBody>
          <a:bodyPr/>
          <a:lstStyle/>
          <a:p>
            <a:r>
              <a:rPr lang="en-GB"/>
              <a:t>Specialty Registrar Training Committee</a:t>
            </a:r>
          </a:p>
        </p:txBody>
      </p:sp>
      <p:sp>
        <p:nvSpPr>
          <p:cNvPr id="3" name="Content Placeholder 2">
            <a:extLst>
              <a:ext uri="{FF2B5EF4-FFF2-40B4-BE49-F238E27FC236}">
                <a16:creationId xmlns:a16="http://schemas.microsoft.com/office/drawing/2014/main" id="{E1DD0640-F3FD-901F-F5DE-E3E934323006}"/>
              </a:ext>
            </a:extLst>
          </p:cNvPr>
          <p:cNvSpPr>
            <a:spLocks noGrp="1"/>
          </p:cNvSpPr>
          <p:nvPr>
            <p:ph sz="half" idx="1"/>
          </p:nvPr>
        </p:nvSpPr>
        <p:spPr/>
        <p:txBody>
          <a:bodyPr/>
          <a:lstStyle/>
          <a:p>
            <a:r>
              <a:rPr lang="en-GB"/>
              <a:t>We have an active </a:t>
            </a:r>
            <a:r>
              <a:rPr lang="en-GB" err="1"/>
              <a:t>SpR</a:t>
            </a:r>
            <a:r>
              <a:rPr lang="en-GB"/>
              <a:t> training committee who organise monthly learning and development days. </a:t>
            </a:r>
          </a:p>
          <a:p>
            <a:r>
              <a:rPr lang="en-GB" err="1"/>
              <a:t>SpR’s</a:t>
            </a:r>
            <a:r>
              <a:rPr lang="en-GB"/>
              <a:t> (through the various committee roles) sit on the School Board and it’s committees</a:t>
            </a:r>
          </a:p>
          <a:p>
            <a:r>
              <a:rPr lang="en-GB" err="1"/>
              <a:t>SpR’s</a:t>
            </a:r>
            <a:r>
              <a:rPr lang="en-GB"/>
              <a:t> are actively involved in the commissioning of education programmes for the specialty and the business planning for specialty training </a:t>
            </a:r>
          </a:p>
        </p:txBody>
      </p:sp>
      <p:pic>
        <p:nvPicPr>
          <p:cNvPr id="5" name="Picture Placeholder 15" descr="A group of people discuss something">
            <a:extLst>
              <a:ext uri="{FF2B5EF4-FFF2-40B4-BE49-F238E27FC236}">
                <a16:creationId xmlns:a16="http://schemas.microsoft.com/office/drawing/2014/main" id="{D16E6D89-AEF8-5D2E-B336-C98EE660D98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2199" y="2743200"/>
            <a:ext cx="5495243" cy="2034956"/>
          </a:xfrm>
        </p:spPr>
      </p:pic>
    </p:spTree>
    <p:extLst>
      <p:ext uri="{BB962C8B-B14F-4D97-AF65-F5344CB8AC3E}">
        <p14:creationId xmlns:p14="http://schemas.microsoft.com/office/powerpoint/2010/main" val="107313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ealth Fitness 16x9">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 and fitness presentation (widescreen).potx" id="{ABFD658B-2256-413B-9244-0F977A0B2D12}" vid="{E4CB021D-C859-4C82-BDBB-2F2FACCF0D80}"/>
    </a:ext>
  </a:extLst>
</a:theme>
</file>

<file path=ppt/theme/theme2.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6C94EA59558B40A6491F3B823D97B7" ma:contentTypeVersion="14" ma:contentTypeDescription="Create a new document." ma:contentTypeScope="" ma:versionID="3fe6eeeb118f8438fa71e1d147cec3aa">
  <xsd:schema xmlns:xsd="http://www.w3.org/2001/XMLSchema" xmlns:xs="http://www.w3.org/2001/XMLSchema" xmlns:p="http://schemas.microsoft.com/office/2006/metadata/properties" xmlns:ns1="http://schemas.microsoft.com/sharepoint/v3" xmlns:ns2="2c4724d4-2d80-4e73-866c-a9e769fa78d5" xmlns:ns3="b825f3b1-0e88-46e5-8be6-2e66319fe22b" targetNamespace="http://schemas.microsoft.com/office/2006/metadata/properties" ma:root="true" ma:fieldsID="7f078b282e815eaa0391b44588d367d6" ns1:_="" ns2:_="" ns3:_="">
    <xsd:import namespace="http://schemas.microsoft.com/sharepoint/v3"/>
    <xsd:import namespace="2c4724d4-2d80-4e73-866c-a9e769fa78d5"/>
    <xsd:import namespace="b825f3b1-0e88-46e5-8be6-2e66319fe22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4724d4-2d80-4e73-866c-a9e769fa78d5"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ObjectDetectorVersions" ma:index="9" nillable="true" ma:displayName="MediaServiceObjectDetectorVersions" ma:hidden="true" ma:indexed="true" ma:internalName="MediaServiceObjectDetectorVersions" ma:readOnly="true">
      <xsd:simpleType>
        <xsd:restriction base="dms:Text"/>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25f3b1-0e88-46e5-8be6-2e66319fe22b" elementFormDefault="qualified">
    <xsd:import namespace="http://schemas.microsoft.com/office/2006/documentManagement/types"/>
    <xsd:import namespace="http://schemas.microsoft.com/office/infopath/2007/PartnerControls"/>
    <xsd:element name="SharedWithUsers" ma:index="6"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1D12FB-BA13-4D46-8028-0222437AF484}">
  <ds:schemaRefs>
    <ds:schemaRef ds:uri="http://schemas.microsoft.com/office/2006/documentManagement/types"/>
    <ds:schemaRef ds:uri="2c4724d4-2d80-4e73-866c-a9e769fa78d5"/>
    <ds:schemaRef ds:uri="b825f3b1-0e88-46e5-8be6-2e66319fe22b"/>
    <ds:schemaRef ds:uri="http://schemas.microsoft.com/office/infopath/2007/PartnerControls"/>
    <ds:schemaRef ds:uri="http://purl.org/dc/elements/1.1/"/>
    <ds:schemaRef ds:uri="http://purl.org/dc/dcmitype/"/>
    <ds:schemaRef ds:uri="http://www.w3.org/XML/1998/namespace"/>
    <ds:schemaRef ds:uri="http://schemas.openxmlformats.org/package/2006/metadata/core-properties"/>
    <ds:schemaRef ds:uri="http://schemas.microsoft.com/sharepoint/v3"/>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BD007236-B160-429A-9F6E-0F21CE58298E}">
  <ds:schemaRefs>
    <ds:schemaRef ds:uri="http://schemas.microsoft.com/sharepoint/v3/contenttype/forms"/>
  </ds:schemaRefs>
</ds:datastoreItem>
</file>

<file path=customXml/itemProps3.xml><?xml version="1.0" encoding="utf-8"?>
<ds:datastoreItem xmlns:ds="http://schemas.openxmlformats.org/officeDocument/2006/customXml" ds:itemID="{58AC2981-D62F-4204-878E-2EDDA70F3C55}">
  <ds:schemaRefs>
    <ds:schemaRef ds:uri="2c4724d4-2d80-4e73-866c-a9e769fa78d5"/>
    <ds:schemaRef ds:uri="b825f3b1-0e88-46e5-8be6-2e66319fe2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Health and fitness presentation (widescreen)</Template>
  <TotalTime>0</TotalTime>
  <Words>8870</Words>
  <Application>Microsoft Office PowerPoint</Application>
  <PresentationFormat>Widescreen</PresentationFormat>
  <Paragraphs>506</Paragraphs>
  <Slides>56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Calibri Light</vt:lpstr>
      <vt:lpstr>Frutiger-Bold</vt:lpstr>
      <vt:lpstr>Frutiger-Light</vt:lpstr>
      <vt:lpstr>Times New Roman</vt:lpstr>
      <vt:lpstr>Health Fitness 16x9</vt:lpstr>
      <vt:lpstr>Public Health Training in The East Midlands </vt:lpstr>
      <vt:lpstr>Contents</vt:lpstr>
      <vt:lpstr>Introduction </vt:lpstr>
      <vt:lpstr>Our Region </vt:lpstr>
      <vt:lpstr>Our specialty school </vt:lpstr>
      <vt:lpstr>Our Team </vt:lpstr>
      <vt:lpstr>Training Networks </vt:lpstr>
      <vt:lpstr>PowerPoint Presentation</vt:lpstr>
      <vt:lpstr>Specialty Registrar Training Committee</vt:lpstr>
      <vt:lpstr>Training programme </vt:lpstr>
      <vt:lpstr>Public Health Training </vt:lpstr>
      <vt:lpstr>  The Training Programme  </vt:lpstr>
      <vt:lpstr>Masters Degree in Public health </vt:lpstr>
      <vt:lpstr>Local Authority placements </vt:lpstr>
      <vt:lpstr>Derby City Council  </vt:lpstr>
      <vt:lpstr>PowerPoint Presentation</vt:lpstr>
      <vt:lpstr>PowerPoint Presentation</vt:lpstr>
      <vt:lpstr>Derbyshire county council </vt:lpstr>
      <vt:lpstr>PowerPoint Presentation</vt:lpstr>
      <vt:lpstr>PowerPoint Presentation</vt:lpstr>
      <vt:lpstr>Leicester City council </vt:lpstr>
      <vt:lpstr>PowerPoint Presentation</vt:lpstr>
      <vt:lpstr>PowerPoint Presentation</vt:lpstr>
      <vt:lpstr>Leicestershire County Council </vt:lpstr>
      <vt:lpstr>Leicestershire County Council </vt:lpstr>
      <vt:lpstr>PowerPoint Presentation</vt:lpstr>
      <vt:lpstr>Lincolnshire County Council</vt:lpstr>
      <vt:lpstr>Lincolnshire County Council  </vt:lpstr>
      <vt:lpstr>PowerPoint Presentation</vt:lpstr>
      <vt:lpstr>North Northamptonshire Council</vt:lpstr>
      <vt:lpstr>NORTH NORTHAMPTONSHIRE Council  </vt:lpstr>
      <vt:lpstr>PowerPoint Presentation</vt:lpstr>
      <vt:lpstr>West Northamptonshire Council</vt:lpstr>
      <vt:lpstr>West NORTHAMPTONSHIRE Council  </vt:lpstr>
      <vt:lpstr>PowerPoint Presentation</vt:lpstr>
      <vt:lpstr>Nottingham City Council  </vt:lpstr>
      <vt:lpstr>Nottingham City Council  </vt:lpstr>
      <vt:lpstr>PowerPoint Presentation</vt:lpstr>
      <vt:lpstr>Nottinghamshire county council </vt:lpstr>
      <vt:lpstr>Nottinghamshire county council </vt:lpstr>
      <vt:lpstr>PowerPoint Presentation</vt:lpstr>
      <vt:lpstr>NHS Trusts </vt:lpstr>
      <vt:lpstr>Nottinghamshire Health Care Trust </vt:lpstr>
      <vt:lpstr>PowerPoint Presentation</vt:lpstr>
      <vt:lpstr>Derbyshire Community Health Services  </vt:lpstr>
      <vt:lpstr> </vt:lpstr>
      <vt:lpstr>Government agencies </vt:lpstr>
      <vt:lpstr>UNO Network  </vt:lpstr>
      <vt:lpstr>PowerPoint Presentation</vt:lpstr>
      <vt:lpstr>Academic placements  </vt:lpstr>
      <vt:lpstr>University of NOTTINGHAM </vt:lpstr>
      <vt:lpstr>PowerPoint Presentation</vt:lpstr>
      <vt:lpstr>University of LEICESTER </vt:lpstr>
      <vt:lpstr>PowerPoint Presentation</vt:lpstr>
      <vt:lpstr>National placements </vt:lpstr>
      <vt:lpstr>National Placements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Health Training in The East Midlands</dc:title>
  <dc:creator>Julie OBoyle</dc:creator>
  <cp:lastModifiedBy>CHAVDA, Sangeeta (NHS ENGLAND - T1510)</cp:lastModifiedBy>
  <cp:revision>759</cp:revision>
  <dcterms:created xsi:type="dcterms:W3CDTF">2023-03-02T14:35:51Z</dcterms:created>
  <dcterms:modified xsi:type="dcterms:W3CDTF">2025-02-03T11:26:56Z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0x010100B06C94EA59558B40A6491F3B823D97B7</vt:lpwstr>
  </property>
</Properties>
</file>