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57" r:id="rId5"/>
    <p:sldId id="259" r:id="rId6"/>
    <p:sldId id="264"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5A196B-1262-4055-BD45-B69F3A0943D8}" v="140" dt="2025-08-13T13:40:24.1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907C0-6E08-673A-9600-4C7CE2E014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528496-893F-32F8-CAD6-A645927F8E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AB339BC-DA24-7B31-8C82-1697D8982A41}"/>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5" name="Footer Placeholder 4">
            <a:extLst>
              <a:ext uri="{FF2B5EF4-FFF2-40B4-BE49-F238E27FC236}">
                <a16:creationId xmlns:a16="http://schemas.microsoft.com/office/drawing/2014/main" id="{6E7BBE33-2C27-0451-6E1F-583A750234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513A78-3045-06FC-C474-B9FFF0E7E8BF}"/>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118460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DF409-CC64-663C-6048-159262C63B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DC69B3-B13B-4076-03D5-7CA6026424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51E24A-8E0F-326E-8EFD-BEFF9B41F992}"/>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5" name="Footer Placeholder 4">
            <a:extLst>
              <a:ext uri="{FF2B5EF4-FFF2-40B4-BE49-F238E27FC236}">
                <a16:creationId xmlns:a16="http://schemas.microsoft.com/office/drawing/2014/main" id="{9BDD21A3-686F-7E74-9FFA-9B67C8AD58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B24258-33FB-505D-F6AD-EA132FC4EF31}"/>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4189113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AF41B0-73DB-8B95-F2E6-12E8D077EC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E07F83-9C1B-7B3C-DD94-8BCD52691E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257C5B-9C7D-0DC2-6833-EFB3858BA713}"/>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5" name="Footer Placeholder 4">
            <a:extLst>
              <a:ext uri="{FF2B5EF4-FFF2-40B4-BE49-F238E27FC236}">
                <a16:creationId xmlns:a16="http://schemas.microsoft.com/office/drawing/2014/main" id="{8B052607-939F-8D4B-ED76-7F57EAC31A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BC3315-69DD-D479-A02B-6DD274029568}"/>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318030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08D-FBEF-7868-25F0-6F67713D4B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4F2860-6016-044A-4FC2-AEFEA92924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1D8DC1-63EE-12E1-B370-EB64043DFB1C}"/>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5" name="Footer Placeholder 4">
            <a:extLst>
              <a:ext uri="{FF2B5EF4-FFF2-40B4-BE49-F238E27FC236}">
                <a16:creationId xmlns:a16="http://schemas.microsoft.com/office/drawing/2014/main" id="{1369D111-C0CA-7042-F65C-FEBFF3DE76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60D6C5-38B0-F4E1-C312-2F52C2D2BCAB}"/>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367960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58F3C-4570-C385-0231-6BF72C45C6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199D598-1CB9-26B3-529C-9AEB2F3FB33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C1910A-5B2F-1DA7-7730-45AD8664817E}"/>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5" name="Footer Placeholder 4">
            <a:extLst>
              <a:ext uri="{FF2B5EF4-FFF2-40B4-BE49-F238E27FC236}">
                <a16:creationId xmlns:a16="http://schemas.microsoft.com/office/drawing/2014/main" id="{2C783262-ADCF-E3E4-1655-95D92D3381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365C1A-FC88-4D41-41ED-16537F4AB8F0}"/>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283696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A996A-35AC-15DE-4680-BFA33FCB87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6EBCBE-DEA1-F1FB-B36C-C849B92970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3368CF-95DB-CE13-1BD3-F427EAE244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551165D-8ADE-4487-0960-40595D36737E}"/>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6" name="Footer Placeholder 5">
            <a:extLst>
              <a:ext uri="{FF2B5EF4-FFF2-40B4-BE49-F238E27FC236}">
                <a16:creationId xmlns:a16="http://schemas.microsoft.com/office/drawing/2014/main" id="{018FB783-BCD6-9693-C0B1-AC6D20289D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38EB46-1DCA-D902-C52B-23C2FBE60B6E}"/>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2365475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62C8-2B5B-752D-B378-49AA8E487C4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7B4378-954C-C134-56AB-9A34BC7F8D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E412A8-80B5-6B94-16B8-8F0D3973E9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F12B09-8078-C83C-324B-06EEE3A78F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9E826A-B6ED-03B9-3CA2-319E41EDB1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7133B77-A225-5ECC-DF3E-E30408894A0A}"/>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8" name="Footer Placeholder 7">
            <a:extLst>
              <a:ext uri="{FF2B5EF4-FFF2-40B4-BE49-F238E27FC236}">
                <a16:creationId xmlns:a16="http://schemas.microsoft.com/office/drawing/2014/main" id="{3800D06E-3302-DEA3-9EB2-E1BE45FA711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F7BA7CC-C9AA-7230-343D-03EDECFC5905}"/>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292940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A7246-FBB5-08D1-6310-ED44A9F39C4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D58B391-F9DE-CD3E-57A2-F4A1192100CC}"/>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4" name="Footer Placeholder 3">
            <a:extLst>
              <a:ext uri="{FF2B5EF4-FFF2-40B4-BE49-F238E27FC236}">
                <a16:creationId xmlns:a16="http://schemas.microsoft.com/office/drawing/2014/main" id="{0EC9F60E-9D88-6E6A-DEDB-88733E2D07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C2B04D7-7982-6CDB-CBFB-D268E9FB675B}"/>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196492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9E2D9A-A7CA-79B6-C3BC-EF9FE8F37192}"/>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3" name="Footer Placeholder 2">
            <a:extLst>
              <a:ext uri="{FF2B5EF4-FFF2-40B4-BE49-F238E27FC236}">
                <a16:creationId xmlns:a16="http://schemas.microsoft.com/office/drawing/2014/main" id="{AB368B17-3EAC-D48C-8438-34ABD4CC619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FE0351A-3E45-E0EE-0C2D-093C13FD6BAB}"/>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382281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FF6AE-B9C4-31FC-70B2-2E83AEA084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7F85BF-F950-27DF-C1B7-7FCC930018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ED691AF-6F05-8C03-3401-231C3FB466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2D0D30-765F-2A69-5CBB-E54E9137F9EF}"/>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6" name="Footer Placeholder 5">
            <a:extLst>
              <a:ext uri="{FF2B5EF4-FFF2-40B4-BE49-F238E27FC236}">
                <a16:creationId xmlns:a16="http://schemas.microsoft.com/office/drawing/2014/main" id="{0208D34A-9D68-B535-9A69-01F470C73D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9DE956-D620-5964-0D66-E2D62A991C05}"/>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2883730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E4746-A712-7F55-72D5-9456355744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A7AEE71-52F6-C0EB-7A83-AC3817203D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8032363-15EA-3CAD-5422-5EBE8F2844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B2A24B-A8C2-F15E-729E-E9E4FD0CF7EC}"/>
              </a:ext>
            </a:extLst>
          </p:cNvPr>
          <p:cNvSpPr>
            <a:spLocks noGrp="1"/>
          </p:cNvSpPr>
          <p:nvPr>
            <p:ph type="dt" sz="half" idx="10"/>
          </p:nvPr>
        </p:nvSpPr>
        <p:spPr/>
        <p:txBody>
          <a:bodyPr/>
          <a:lstStyle/>
          <a:p>
            <a:fld id="{7B6EF08B-9C06-4C2B-B2DF-5F9B14BA5894}" type="datetimeFigureOut">
              <a:rPr lang="en-GB" smtClean="0"/>
              <a:t>13/08/2025</a:t>
            </a:fld>
            <a:endParaRPr lang="en-GB"/>
          </a:p>
        </p:txBody>
      </p:sp>
      <p:sp>
        <p:nvSpPr>
          <p:cNvPr id="6" name="Footer Placeholder 5">
            <a:extLst>
              <a:ext uri="{FF2B5EF4-FFF2-40B4-BE49-F238E27FC236}">
                <a16:creationId xmlns:a16="http://schemas.microsoft.com/office/drawing/2014/main" id="{41C4170D-A094-4314-AF7D-740FDB8BDF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BA27B5-A99F-2E84-DFD3-ABE54C34273A}"/>
              </a:ext>
            </a:extLst>
          </p:cNvPr>
          <p:cNvSpPr>
            <a:spLocks noGrp="1"/>
          </p:cNvSpPr>
          <p:nvPr>
            <p:ph type="sldNum" sz="quarter" idx="12"/>
          </p:nvPr>
        </p:nvSpPr>
        <p:spPr/>
        <p:txBody>
          <a:bodyPr/>
          <a:lstStyle/>
          <a:p>
            <a:fld id="{8AB57CF2-526C-469D-8A47-35E167825B54}" type="slidenum">
              <a:rPr lang="en-GB" smtClean="0"/>
              <a:t>‹#›</a:t>
            </a:fld>
            <a:endParaRPr lang="en-GB"/>
          </a:p>
        </p:txBody>
      </p:sp>
    </p:spTree>
    <p:extLst>
      <p:ext uri="{BB962C8B-B14F-4D97-AF65-F5344CB8AC3E}">
        <p14:creationId xmlns:p14="http://schemas.microsoft.com/office/powerpoint/2010/main" val="3488927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alpha val="50196"/>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FCFF5D-BFC2-6C6A-340A-DEC30F366E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D6C666-07F9-DBCC-C536-A338D39CEC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180859-C52C-286F-7F43-C5CD290A9F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B6EF08B-9C06-4C2B-B2DF-5F9B14BA5894}" type="datetimeFigureOut">
              <a:rPr lang="en-GB" smtClean="0"/>
              <a:t>13/08/2025</a:t>
            </a:fld>
            <a:endParaRPr lang="en-GB"/>
          </a:p>
        </p:txBody>
      </p:sp>
      <p:sp>
        <p:nvSpPr>
          <p:cNvPr id="5" name="Footer Placeholder 4">
            <a:extLst>
              <a:ext uri="{FF2B5EF4-FFF2-40B4-BE49-F238E27FC236}">
                <a16:creationId xmlns:a16="http://schemas.microsoft.com/office/drawing/2014/main" id="{BE48BE7F-68EE-ABB4-D4CE-633212C059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E4B21E69-AA4F-3409-D8FC-F0D5C09FF8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AB57CF2-526C-469D-8A47-35E167825B54}" type="slidenum">
              <a:rPr lang="en-GB" smtClean="0"/>
              <a:t>‹#›</a:t>
            </a:fld>
            <a:endParaRPr lang="en-GB"/>
          </a:p>
        </p:txBody>
      </p:sp>
    </p:spTree>
    <p:extLst>
      <p:ext uri="{BB962C8B-B14F-4D97-AF65-F5344CB8AC3E}">
        <p14:creationId xmlns:p14="http://schemas.microsoft.com/office/powerpoint/2010/main" val="452403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fph.org.uk/media/4ojeo5bk/public-health-curriculum-2022-v13_final.pdf"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819A3-361E-1921-4941-5154BBE3A0A9}"/>
              </a:ext>
            </a:extLst>
          </p:cNvPr>
          <p:cNvSpPr>
            <a:spLocks noGrp="1"/>
          </p:cNvSpPr>
          <p:nvPr>
            <p:ph type="ctrTitle"/>
          </p:nvPr>
        </p:nvSpPr>
        <p:spPr/>
        <p:txBody>
          <a:bodyPr/>
          <a:lstStyle/>
          <a:p>
            <a:r>
              <a:rPr lang="en-GB" dirty="0"/>
              <a:t>Public Health Training in the East Midlands</a:t>
            </a:r>
          </a:p>
        </p:txBody>
      </p:sp>
      <p:sp>
        <p:nvSpPr>
          <p:cNvPr id="3" name="Subtitle 2">
            <a:extLst>
              <a:ext uri="{FF2B5EF4-FFF2-40B4-BE49-F238E27FC236}">
                <a16:creationId xmlns:a16="http://schemas.microsoft.com/office/drawing/2014/main" id="{3A3B61D8-BE80-4EEC-9C1D-F233612D1683}"/>
              </a:ext>
            </a:extLst>
          </p:cNvPr>
          <p:cNvSpPr>
            <a:spLocks noGrp="1"/>
          </p:cNvSpPr>
          <p:nvPr>
            <p:ph type="subTitle" idx="1"/>
          </p:nvPr>
        </p:nvSpPr>
        <p:spPr/>
        <p:txBody>
          <a:bodyPr/>
          <a:lstStyle/>
          <a:p>
            <a:r>
              <a:rPr lang="en-GB" dirty="0"/>
              <a:t>August 2025</a:t>
            </a:r>
          </a:p>
        </p:txBody>
      </p:sp>
    </p:spTree>
    <p:extLst>
      <p:ext uri="{BB962C8B-B14F-4D97-AF65-F5344CB8AC3E}">
        <p14:creationId xmlns:p14="http://schemas.microsoft.com/office/powerpoint/2010/main" val="3808370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492503E-1778-02CE-BD22-41733239DABB}"/>
              </a:ext>
            </a:extLst>
          </p:cNvPr>
          <p:cNvSpPr txBox="1">
            <a:spLocks/>
          </p:cNvSpPr>
          <p:nvPr/>
        </p:nvSpPr>
        <p:spPr>
          <a:xfrm>
            <a:off x="1143000" y="0"/>
            <a:ext cx="9906000" cy="846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800" dirty="0"/>
              <a:t>The next 5 years…</a:t>
            </a:r>
          </a:p>
        </p:txBody>
      </p:sp>
      <p:grpSp>
        <p:nvGrpSpPr>
          <p:cNvPr id="2" name="Group 1">
            <a:extLst>
              <a:ext uri="{FF2B5EF4-FFF2-40B4-BE49-F238E27FC236}">
                <a16:creationId xmlns:a16="http://schemas.microsoft.com/office/drawing/2014/main" id="{FAA347DA-1200-DFCD-3F34-6C4885FE6D1C}"/>
              </a:ext>
            </a:extLst>
          </p:cNvPr>
          <p:cNvGrpSpPr/>
          <p:nvPr/>
        </p:nvGrpSpPr>
        <p:grpSpPr>
          <a:xfrm>
            <a:off x="1370045" y="4486314"/>
            <a:ext cx="9451910" cy="2139486"/>
            <a:chOff x="227045" y="4486314"/>
            <a:chExt cx="9451910" cy="2139486"/>
          </a:xfrm>
        </p:grpSpPr>
        <p:sp>
          <p:nvSpPr>
            <p:cNvPr id="19" name="Rectangle 18">
              <a:extLst>
                <a:ext uri="{FF2B5EF4-FFF2-40B4-BE49-F238E27FC236}">
                  <a16:creationId xmlns:a16="http://schemas.microsoft.com/office/drawing/2014/main" id="{EDBE2B19-A6A2-F13D-11A0-CBE6CD5FAB71}"/>
                </a:ext>
              </a:extLst>
            </p:cNvPr>
            <p:cNvSpPr/>
            <p:nvPr/>
          </p:nvSpPr>
          <p:spPr>
            <a:xfrm>
              <a:off x="227045" y="4647834"/>
              <a:ext cx="4725955" cy="273731"/>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58A39C9B-1EC8-1648-AE3B-47F254C61060}"/>
                </a:ext>
              </a:extLst>
            </p:cNvPr>
            <p:cNvSpPr/>
            <p:nvPr/>
          </p:nvSpPr>
          <p:spPr>
            <a:xfrm>
              <a:off x="4953000" y="4647834"/>
              <a:ext cx="4725955" cy="273731"/>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F1B3C38D-3FA6-74CC-2B5E-CC1E31D04904}"/>
                </a:ext>
              </a:extLst>
            </p:cNvPr>
            <p:cNvSpPr txBox="1"/>
            <p:nvPr/>
          </p:nvSpPr>
          <p:spPr>
            <a:xfrm>
              <a:off x="2134609" y="4600033"/>
              <a:ext cx="971741" cy="369332"/>
            </a:xfrm>
            <a:prstGeom prst="rect">
              <a:avLst/>
            </a:prstGeom>
            <a:noFill/>
          </p:spPr>
          <p:txBody>
            <a:bodyPr wrap="none" rtlCol="0">
              <a:spAutoFit/>
            </a:bodyPr>
            <a:lstStyle/>
            <a:p>
              <a:r>
                <a:rPr lang="en-GB" dirty="0"/>
                <a:t>Phase 1</a:t>
              </a:r>
            </a:p>
          </p:txBody>
        </p:sp>
        <p:sp>
          <p:nvSpPr>
            <p:cNvPr id="22" name="TextBox 21">
              <a:extLst>
                <a:ext uri="{FF2B5EF4-FFF2-40B4-BE49-F238E27FC236}">
                  <a16:creationId xmlns:a16="http://schemas.microsoft.com/office/drawing/2014/main" id="{3FB92E6D-5393-29C4-A600-69C250D2332A}"/>
                </a:ext>
              </a:extLst>
            </p:cNvPr>
            <p:cNvSpPr txBox="1"/>
            <p:nvPr/>
          </p:nvSpPr>
          <p:spPr>
            <a:xfrm>
              <a:off x="6647014" y="4600033"/>
              <a:ext cx="971741" cy="369332"/>
            </a:xfrm>
            <a:prstGeom prst="rect">
              <a:avLst/>
            </a:prstGeom>
            <a:noFill/>
          </p:spPr>
          <p:txBody>
            <a:bodyPr wrap="none" rtlCol="0">
              <a:spAutoFit/>
            </a:bodyPr>
            <a:lstStyle/>
            <a:p>
              <a:r>
                <a:rPr lang="en-GB" dirty="0"/>
                <a:t>Phase 2</a:t>
              </a:r>
            </a:p>
          </p:txBody>
        </p:sp>
        <p:sp>
          <p:nvSpPr>
            <p:cNvPr id="28" name="TextBox 27">
              <a:extLst>
                <a:ext uri="{FF2B5EF4-FFF2-40B4-BE49-F238E27FC236}">
                  <a16:creationId xmlns:a16="http://schemas.microsoft.com/office/drawing/2014/main" id="{953EEE3E-A62E-7F23-26AF-771C2FDAFFA3}"/>
                </a:ext>
              </a:extLst>
            </p:cNvPr>
            <p:cNvSpPr txBox="1"/>
            <p:nvPr/>
          </p:nvSpPr>
          <p:spPr>
            <a:xfrm>
              <a:off x="4603888" y="5148472"/>
              <a:ext cx="4152868" cy="1477328"/>
            </a:xfrm>
            <a:prstGeom prst="rect">
              <a:avLst/>
            </a:prstGeom>
            <a:noFill/>
          </p:spPr>
          <p:txBody>
            <a:bodyPr wrap="none" rtlCol="0">
              <a:spAutoFit/>
            </a:bodyPr>
            <a:lstStyle/>
            <a:p>
              <a:pPr marL="285750" indent="-285750">
                <a:buFont typeface="Wingdings" panose="05000000000000000000" pitchFamily="2" charset="2"/>
                <a:buChar char="ü"/>
              </a:pPr>
              <a:r>
                <a:rPr lang="en-GB" dirty="0"/>
                <a:t>MPH</a:t>
              </a:r>
            </a:p>
            <a:p>
              <a:pPr marL="285750" indent="-285750">
                <a:buFont typeface="Wingdings" panose="05000000000000000000" pitchFamily="2" charset="2"/>
                <a:buChar char="ü"/>
              </a:pPr>
              <a:r>
                <a:rPr lang="en-GB" dirty="0"/>
                <a:t>DFPH</a:t>
              </a:r>
            </a:p>
            <a:p>
              <a:pPr marL="285750" indent="-285750">
                <a:buFont typeface="Wingdings" panose="05000000000000000000" pitchFamily="2" charset="2"/>
                <a:buChar char="ü"/>
              </a:pPr>
              <a:r>
                <a:rPr lang="en-GB" dirty="0"/>
                <a:t>(MFPH)</a:t>
              </a:r>
            </a:p>
            <a:p>
              <a:pPr marL="285750" indent="-285750">
                <a:buFont typeface="Wingdings" panose="05000000000000000000" pitchFamily="2" charset="2"/>
                <a:buChar char="ü"/>
              </a:pPr>
              <a:r>
                <a:rPr lang="en-GB" dirty="0"/>
                <a:t>Phase 1 LOs</a:t>
              </a:r>
            </a:p>
            <a:p>
              <a:pPr marL="285750" indent="-285750">
                <a:buFont typeface="Wingdings" panose="05000000000000000000" pitchFamily="2" charset="2"/>
                <a:buChar char="ü"/>
              </a:pPr>
              <a:r>
                <a:rPr lang="en-GB" dirty="0"/>
                <a:t>Satisfactory progression (curriculum)</a:t>
              </a:r>
            </a:p>
          </p:txBody>
        </p:sp>
        <p:sp>
          <p:nvSpPr>
            <p:cNvPr id="29" name="Arrow: Down 28">
              <a:extLst>
                <a:ext uri="{FF2B5EF4-FFF2-40B4-BE49-F238E27FC236}">
                  <a16:creationId xmlns:a16="http://schemas.microsoft.com/office/drawing/2014/main" id="{2396F103-770E-3E05-CF4B-DE4B8A1EC9C0}"/>
                </a:ext>
              </a:extLst>
            </p:cNvPr>
            <p:cNvSpPr/>
            <p:nvPr/>
          </p:nvSpPr>
          <p:spPr>
            <a:xfrm rot="16200000">
              <a:off x="4773758" y="4285110"/>
              <a:ext cx="576000" cy="978408"/>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 name="Group 6">
            <a:extLst>
              <a:ext uri="{FF2B5EF4-FFF2-40B4-BE49-F238E27FC236}">
                <a16:creationId xmlns:a16="http://schemas.microsoft.com/office/drawing/2014/main" id="{D5C6713B-A602-D1DA-EDDA-0E51BE4C5E63}"/>
              </a:ext>
            </a:extLst>
          </p:cNvPr>
          <p:cNvGrpSpPr/>
          <p:nvPr/>
        </p:nvGrpSpPr>
        <p:grpSpPr>
          <a:xfrm>
            <a:off x="1331914" y="2528113"/>
            <a:ext cx="9852259" cy="1946164"/>
            <a:chOff x="188913" y="2528113"/>
            <a:chExt cx="9852259" cy="1946164"/>
          </a:xfrm>
        </p:grpSpPr>
        <p:sp>
          <p:nvSpPr>
            <p:cNvPr id="24" name="TextBox 23">
              <a:extLst>
                <a:ext uri="{FF2B5EF4-FFF2-40B4-BE49-F238E27FC236}">
                  <a16:creationId xmlns:a16="http://schemas.microsoft.com/office/drawing/2014/main" id="{E6644E4A-B36D-618D-46B7-FB34D3B893B1}"/>
                </a:ext>
              </a:extLst>
            </p:cNvPr>
            <p:cNvSpPr txBox="1"/>
            <p:nvPr/>
          </p:nvSpPr>
          <p:spPr>
            <a:xfrm>
              <a:off x="188913" y="2744305"/>
              <a:ext cx="3345659" cy="1200329"/>
            </a:xfrm>
            <a:prstGeom prst="rect">
              <a:avLst/>
            </a:prstGeom>
            <a:noFill/>
          </p:spPr>
          <p:txBody>
            <a:bodyPr wrap="none" rtlCol="0">
              <a:spAutoFit/>
            </a:bodyPr>
            <a:lstStyle/>
            <a:p>
              <a:pPr marL="285750" indent="-285750">
                <a:buFont typeface="Arial" panose="020B0604020202020204" pitchFamily="34" charset="0"/>
                <a:buChar char="•"/>
              </a:pPr>
              <a:r>
                <a:rPr lang="en-GB" dirty="0"/>
                <a:t>MPH</a:t>
              </a:r>
            </a:p>
            <a:p>
              <a:pPr marL="285750" indent="-285750">
                <a:buFont typeface="Arial" panose="020B0604020202020204" pitchFamily="34" charset="0"/>
                <a:buChar char="•"/>
              </a:pPr>
              <a:r>
                <a:rPr lang="en-GB" dirty="0"/>
                <a:t>DFPH “Part A”</a:t>
              </a:r>
            </a:p>
            <a:p>
              <a:pPr marL="285750" indent="-285750">
                <a:buFont typeface="Arial" panose="020B0604020202020204" pitchFamily="34" charset="0"/>
                <a:buChar char="•"/>
              </a:pPr>
              <a:r>
                <a:rPr lang="en-GB" dirty="0"/>
                <a:t>Health Protection placement</a:t>
              </a:r>
            </a:p>
            <a:p>
              <a:pPr marL="285750" indent="-285750">
                <a:buFont typeface="Arial" panose="020B0604020202020204" pitchFamily="34" charset="0"/>
                <a:buChar char="•"/>
              </a:pPr>
              <a:r>
                <a:rPr lang="en-GB" dirty="0"/>
                <a:t>?MFPH “Part B”</a:t>
              </a:r>
            </a:p>
          </p:txBody>
        </p:sp>
        <p:grpSp>
          <p:nvGrpSpPr>
            <p:cNvPr id="4" name="Group 3">
              <a:extLst>
                <a:ext uri="{FF2B5EF4-FFF2-40B4-BE49-F238E27FC236}">
                  <a16:creationId xmlns:a16="http://schemas.microsoft.com/office/drawing/2014/main" id="{C96F845E-79A7-0849-9151-2FDD891E3170}"/>
                </a:ext>
              </a:extLst>
            </p:cNvPr>
            <p:cNvGrpSpPr/>
            <p:nvPr/>
          </p:nvGrpSpPr>
          <p:grpSpPr>
            <a:xfrm>
              <a:off x="8733763" y="2692050"/>
              <a:ext cx="1307409" cy="1357886"/>
              <a:chOff x="8733763" y="2692050"/>
              <a:chExt cx="1307409" cy="1357886"/>
            </a:xfrm>
          </p:grpSpPr>
          <p:sp>
            <p:nvSpPr>
              <p:cNvPr id="26" name="Arrow: Down 25">
                <a:extLst>
                  <a:ext uri="{FF2B5EF4-FFF2-40B4-BE49-F238E27FC236}">
                    <a16:creationId xmlns:a16="http://schemas.microsoft.com/office/drawing/2014/main" id="{8F51C9C1-57AA-5266-A7ED-F0CEC50C172B}"/>
                  </a:ext>
                </a:extLst>
              </p:cNvPr>
              <p:cNvSpPr/>
              <p:nvPr/>
            </p:nvSpPr>
            <p:spPr>
              <a:xfrm>
                <a:off x="9218645" y="269205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1ECA8D8C-CB24-4AF0-3BB3-D709DA5E1FF5}"/>
                  </a:ext>
                </a:extLst>
              </p:cNvPr>
              <p:cNvSpPr txBox="1"/>
              <p:nvPr/>
            </p:nvSpPr>
            <p:spPr>
              <a:xfrm>
                <a:off x="8733763" y="3680604"/>
                <a:ext cx="1307409" cy="369332"/>
              </a:xfrm>
              <a:prstGeom prst="rect">
                <a:avLst/>
              </a:prstGeom>
              <a:noFill/>
            </p:spPr>
            <p:txBody>
              <a:bodyPr wrap="none" rtlCol="0">
                <a:spAutoFit/>
              </a:bodyPr>
              <a:lstStyle/>
              <a:p>
                <a:r>
                  <a:rPr lang="en-GB" dirty="0"/>
                  <a:t>“Acting up”</a:t>
                </a:r>
              </a:p>
            </p:txBody>
          </p:sp>
        </p:grpSp>
        <p:grpSp>
          <p:nvGrpSpPr>
            <p:cNvPr id="3" name="Group 2">
              <a:extLst>
                <a:ext uri="{FF2B5EF4-FFF2-40B4-BE49-F238E27FC236}">
                  <a16:creationId xmlns:a16="http://schemas.microsoft.com/office/drawing/2014/main" id="{618C160C-A276-1DF7-36B9-D9036BAD490F}"/>
                </a:ext>
              </a:extLst>
            </p:cNvPr>
            <p:cNvGrpSpPr/>
            <p:nvPr/>
          </p:nvGrpSpPr>
          <p:grpSpPr>
            <a:xfrm>
              <a:off x="3347489" y="2528113"/>
              <a:ext cx="1329364" cy="1946164"/>
              <a:chOff x="3347489" y="2528113"/>
              <a:chExt cx="1329364" cy="1946164"/>
            </a:xfrm>
          </p:grpSpPr>
          <p:sp>
            <p:nvSpPr>
              <p:cNvPr id="31" name="Arrow: Down 30">
                <a:extLst>
                  <a:ext uri="{FF2B5EF4-FFF2-40B4-BE49-F238E27FC236}">
                    <a16:creationId xmlns:a16="http://schemas.microsoft.com/office/drawing/2014/main" id="{08C12CB4-5220-C66B-020F-53228F1D4C24}"/>
                  </a:ext>
                </a:extLst>
              </p:cNvPr>
              <p:cNvSpPr/>
              <p:nvPr/>
            </p:nvSpPr>
            <p:spPr>
              <a:xfrm rot="10800000">
                <a:off x="3765493" y="2528113"/>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189C1421-743F-D454-2171-FB4597905132}"/>
                  </a:ext>
                </a:extLst>
              </p:cNvPr>
              <p:cNvSpPr txBox="1"/>
              <p:nvPr/>
            </p:nvSpPr>
            <p:spPr>
              <a:xfrm>
                <a:off x="3347489" y="3550947"/>
                <a:ext cx="1329364" cy="923330"/>
              </a:xfrm>
              <a:prstGeom prst="rect">
                <a:avLst/>
              </a:prstGeom>
              <a:noFill/>
            </p:spPr>
            <p:txBody>
              <a:bodyPr wrap="square" rtlCol="0">
                <a:spAutoFit/>
              </a:bodyPr>
              <a:lstStyle/>
              <a:p>
                <a:pPr algn="ctr"/>
                <a:r>
                  <a:rPr lang="en-GB" dirty="0"/>
                  <a:t>Rotate to new placement</a:t>
                </a:r>
              </a:p>
            </p:txBody>
          </p:sp>
        </p:grpSp>
        <p:sp>
          <p:nvSpPr>
            <p:cNvPr id="34" name="TextBox 33">
              <a:extLst>
                <a:ext uri="{FF2B5EF4-FFF2-40B4-BE49-F238E27FC236}">
                  <a16:creationId xmlns:a16="http://schemas.microsoft.com/office/drawing/2014/main" id="{D5D4C846-86CA-492B-1279-EA194FDCB57D}"/>
                </a:ext>
              </a:extLst>
            </p:cNvPr>
            <p:cNvSpPr txBox="1"/>
            <p:nvPr/>
          </p:nvSpPr>
          <p:spPr>
            <a:xfrm>
              <a:off x="5055395" y="2766224"/>
              <a:ext cx="3122009" cy="923330"/>
            </a:xfrm>
            <a:prstGeom prst="rect">
              <a:avLst/>
            </a:prstGeom>
            <a:noFill/>
          </p:spPr>
          <p:txBody>
            <a:bodyPr wrap="none" rtlCol="0">
              <a:spAutoFit/>
            </a:bodyPr>
            <a:lstStyle/>
            <a:p>
              <a:pPr marL="285750" indent="-285750">
                <a:buFont typeface="Arial" panose="020B0604020202020204" pitchFamily="34" charset="0"/>
                <a:buChar char="•"/>
              </a:pPr>
              <a:r>
                <a:rPr lang="en-GB" dirty="0"/>
                <a:t>MFPH “Part B”</a:t>
              </a:r>
            </a:p>
            <a:p>
              <a:pPr marL="285750" indent="-285750">
                <a:buFont typeface="Arial" panose="020B0604020202020204" pitchFamily="34" charset="0"/>
                <a:buChar char="•"/>
              </a:pPr>
              <a:r>
                <a:rPr lang="en-GB" dirty="0"/>
                <a:t>Health protection “on call”</a:t>
              </a:r>
            </a:p>
            <a:p>
              <a:pPr marL="285750" indent="-285750">
                <a:buFont typeface="Arial" panose="020B0604020202020204" pitchFamily="34" charset="0"/>
                <a:buChar char="•"/>
              </a:pPr>
              <a:r>
                <a:rPr lang="en-GB" dirty="0"/>
                <a:t>Out of training placements</a:t>
              </a:r>
            </a:p>
          </p:txBody>
        </p:sp>
      </p:grpSp>
      <p:grpSp>
        <p:nvGrpSpPr>
          <p:cNvPr id="6" name="Group 5">
            <a:extLst>
              <a:ext uri="{FF2B5EF4-FFF2-40B4-BE49-F238E27FC236}">
                <a16:creationId xmlns:a16="http://schemas.microsoft.com/office/drawing/2014/main" id="{F34DC62A-D8D2-F450-3104-4579ADD25C2A}"/>
              </a:ext>
            </a:extLst>
          </p:cNvPr>
          <p:cNvGrpSpPr/>
          <p:nvPr/>
        </p:nvGrpSpPr>
        <p:grpSpPr>
          <a:xfrm>
            <a:off x="1370045" y="1065484"/>
            <a:ext cx="9451910" cy="1431754"/>
            <a:chOff x="227045" y="1065484"/>
            <a:chExt cx="9451910" cy="1431754"/>
          </a:xfrm>
        </p:grpSpPr>
        <p:sp>
          <p:nvSpPr>
            <p:cNvPr id="25" name="Rectangle 24">
              <a:extLst>
                <a:ext uri="{FF2B5EF4-FFF2-40B4-BE49-F238E27FC236}">
                  <a16:creationId xmlns:a16="http://schemas.microsoft.com/office/drawing/2014/main" id="{34B251D6-1B71-6E45-F1C1-5DF3EC7B8C30}"/>
                </a:ext>
              </a:extLst>
            </p:cNvPr>
            <p:cNvSpPr/>
            <p:nvPr/>
          </p:nvSpPr>
          <p:spPr>
            <a:xfrm>
              <a:off x="9218645" y="1732128"/>
              <a:ext cx="460309" cy="76511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 name="Group 12">
              <a:extLst>
                <a:ext uri="{FF2B5EF4-FFF2-40B4-BE49-F238E27FC236}">
                  <a16:creationId xmlns:a16="http://schemas.microsoft.com/office/drawing/2014/main" id="{B4A4FDB3-D879-A4BF-7B3C-606479EE8D76}"/>
                </a:ext>
              </a:extLst>
            </p:cNvPr>
            <p:cNvGrpSpPr/>
            <p:nvPr/>
          </p:nvGrpSpPr>
          <p:grpSpPr>
            <a:xfrm>
              <a:off x="227045" y="1732128"/>
              <a:ext cx="9451910" cy="765110"/>
              <a:chOff x="1408923" y="1609955"/>
              <a:chExt cx="7231225" cy="765110"/>
            </a:xfrm>
          </p:grpSpPr>
          <p:sp>
            <p:nvSpPr>
              <p:cNvPr id="8" name="Rectangle 7">
                <a:extLst>
                  <a:ext uri="{FF2B5EF4-FFF2-40B4-BE49-F238E27FC236}">
                    <a16:creationId xmlns:a16="http://schemas.microsoft.com/office/drawing/2014/main" id="{8A8EF213-CC9A-E8C3-39E2-30DC85F3077B}"/>
                  </a:ext>
                </a:extLst>
              </p:cNvPr>
              <p:cNvSpPr/>
              <p:nvPr/>
            </p:nvSpPr>
            <p:spPr>
              <a:xfrm>
                <a:off x="1408923"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A38902CB-CC54-EB52-D6DF-7C844BA77B78}"/>
                  </a:ext>
                </a:extLst>
              </p:cNvPr>
              <p:cNvSpPr/>
              <p:nvPr/>
            </p:nvSpPr>
            <p:spPr>
              <a:xfrm>
                <a:off x="2855168"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4FA6423A-2488-81FF-1F72-8FECA039FD05}"/>
                  </a:ext>
                </a:extLst>
              </p:cNvPr>
              <p:cNvSpPr/>
              <p:nvPr/>
            </p:nvSpPr>
            <p:spPr>
              <a:xfrm>
                <a:off x="4301413"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07981ECA-40E9-D612-B069-E2B33DA76D31}"/>
                  </a:ext>
                </a:extLst>
              </p:cNvPr>
              <p:cNvSpPr/>
              <p:nvPr/>
            </p:nvSpPr>
            <p:spPr>
              <a:xfrm>
                <a:off x="5747658"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62476C55-59FD-3B63-0ECB-971EBC2799F3}"/>
                  </a:ext>
                </a:extLst>
              </p:cNvPr>
              <p:cNvSpPr/>
              <p:nvPr/>
            </p:nvSpPr>
            <p:spPr>
              <a:xfrm>
                <a:off x="7193903"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a:extLst>
                <a:ext uri="{FF2B5EF4-FFF2-40B4-BE49-F238E27FC236}">
                  <a16:creationId xmlns:a16="http://schemas.microsoft.com/office/drawing/2014/main" id="{15DA4E48-F275-9A3E-C8E3-20E621B012A4}"/>
                </a:ext>
              </a:extLst>
            </p:cNvPr>
            <p:cNvSpPr txBox="1"/>
            <p:nvPr/>
          </p:nvSpPr>
          <p:spPr>
            <a:xfrm>
              <a:off x="913191" y="1930017"/>
              <a:ext cx="544123" cy="369332"/>
            </a:xfrm>
            <a:prstGeom prst="rect">
              <a:avLst/>
            </a:prstGeom>
            <a:noFill/>
          </p:spPr>
          <p:txBody>
            <a:bodyPr wrap="none" rtlCol="0">
              <a:spAutoFit/>
            </a:bodyPr>
            <a:lstStyle/>
            <a:p>
              <a:r>
                <a:rPr lang="en-GB" dirty="0"/>
                <a:t>ST1</a:t>
              </a:r>
            </a:p>
          </p:txBody>
        </p:sp>
        <p:sp>
          <p:nvSpPr>
            <p:cNvPr id="15" name="TextBox 14">
              <a:extLst>
                <a:ext uri="{FF2B5EF4-FFF2-40B4-BE49-F238E27FC236}">
                  <a16:creationId xmlns:a16="http://schemas.microsoft.com/office/drawing/2014/main" id="{86A55DE9-7358-F1C4-EBF2-105BFA28FCF1}"/>
                </a:ext>
              </a:extLst>
            </p:cNvPr>
            <p:cNvSpPr txBox="1"/>
            <p:nvPr/>
          </p:nvSpPr>
          <p:spPr>
            <a:xfrm>
              <a:off x="2803573" y="1930017"/>
              <a:ext cx="544123" cy="369332"/>
            </a:xfrm>
            <a:prstGeom prst="rect">
              <a:avLst/>
            </a:prstGeom>
            <a:noFill/>
          </p:spPr>
          <p:txBody>
            <a:bodyPr wrap="none" rtlCol="0">
              <a:spAutoFit/>
            </a:bodyPr>
            <a:lstStyle/>
            <a:p>
              <a:r>
                <a:rPr lang="en-GB" dirty="0"/>
                <a:t>ST2</a:t>
              </a:r>
            </a:p>
          </p:txBody>
        </p:sp>
        <p:sp>
          <p:nvSpPr>
            <p:cNvPr id="16" name="TextBox 15">
              <a:extLst>
                <a:ext uri="{FF2B5EF4-FFF2-40B4-BE49-F238E27FC236}">
                  <a16:creationId xmlns:a16="http://schemas.microsoft.com/office/drawing/2014/main" id="{547D7B50-9032-FD07-ED91-918CC8EC250B}"/>
                </a:ext>
              </a:extLst>
            </p:cNvPr>
            <p:cNvSpPr txBox="1"/>
            <p:nvPr/>
          </p:nvSpPr>
          <p:spPr>
            <a:xfrm>
              <a:off x="4693955" y="1930017"/>
              <a:ext cx="544123" cy="369332"/>
            </a:xfrm>
            <a:prstGeom prst="rect">
              <a:avLst/>
            </a:prstGeom>
            <a:noFill/>
          </p:spPr>
          <p:txBody>
            <a:bodyPr wrap="none" rtlCol="0">
              <a:spAutoFit/>
            </a:bodyPr>
            <a:lstStyle/>
            <a:p>
              <a:r>
                <a:rPr lang="en-GB" dirty="0"/>
                <a:t>ST3</a:t>
              </a:r>
            </a:p>
          </p:txBody>
        </p:sp>
        <p:sp>
          <p:nvSpPr>
            <p:cNvPr id="17" name="TextBox 16">
              <a:extLst>
                <a:ext uri="{FF2B5EF4-FFF2-40B4-BE49-F238E27FC236}">
                  <a16:creationId xmlns:a16="http://schemas.microsoft.com/office/drawing/2014/main" id="{A10F0318-5F8B-E46F-DF71-A3D8A138C28D}"/>
                </a:ext>
              </a:extLst>
            </p:cNvPr>
            <p:cNvSpPr txBox="1"/>
            <p:nvPr/>
          </p:nvSpPr>
          <p:spPr>
            <a:xfrm>
              <a:off x="6584337" y="1930017"/>
              <a:ext cx="544123" cy="369332"/>
            </a:xfrm>
            <a:prstGeom prst="rect">
              <a:avLst/>
            </a:prstGeom>
            <a:noFill/>
          </p:spPr>
          <p:txBody>
            <a:bodyPr wrap="none" rtlCol="0">
              <a:spAutoFit/>
            </a:bodyPr>
            <a:lstStyle/>
            <a:p>
              <a:r>
                <a:rPr lang="en-GB" dirty="0"/>
                <a:t>ST4</a:t>
              </a:r>
            </a:p>
          </p:txBody>
        </p:sp>
        <p:sp>
          <p:nvSpPr>
            <p:cNvPr id="18" name="TextBox 17">
              <a:extLst>
                <a:ext uri="{FF2B5EF4-FFF2-40B4-BE49-F238E27FC236}">
                  <a16:creationId xmlns:a16="http://schemas.microsoft.com/office/drawing/2014/main" id="{351E202C-4849-5374-F8D2-6BA9994E76B9}"/>
                </a:ext>
              </a:extLst>
            </p:cNvPr>
            <p:cNvSpPr txBox="1"/>
            <p:nvPr/>
          </p:nvSpPr>
          <p:spPr>
            <a:xfrm>
              <a:off x="8474718" y="1930017"/>
              <a:ext cx="544123" cy="369332"/>
            </a:xfrm>
            <a:prstGeom prst="rect">
              <a:avLst/>
            </a:prstGeom>
            <a:noFill/>
          </p:spPr>
          <p:txBody>
            <a:bodyPr wrap="none" rtlCol="0">
              <a:spAutoFit/>
            </a:bodyPr>
            <a:lstStyle/>
            <a:p>
              <a:r>
                <a:rPr lang="en-GB" dirty="0"/>
                <a:t>ST5</a:t>
              </a:r>
            </a:p>
          </p:txBody>
        </p:sp>
        <p:sp>
          <p:nvSpPr>
            <p:cNvPr id="35" name="Rectangle 34">
              <a:extLst>
                <a:ext uri="{FF2B5EF4-FFF2-40B4-BE49-F238E27FC236}">
                  <a16:creationId xmlns:a16="http://schemas.microsoft.com/office/drawing/2014/main" id="{F66618D7-3466-1E9F-07B5-739ED18A12E1}"/>
                </a:ext>
              </a:extLst>
            </p:cNvPr>
            <p:cNvSpPr/>
            <p:nvPr/>
          </p:nvSpPr>
          <p:spPr>
            <a:xfrm>
              <a:off x="227045" y="1113285"/>
              <a:ext cx="4725955" cy="273731"/>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2925B7C7-54A5-D2E3-A3EC-252FE1FE1972}"/>
                </a:ext>
              </a:extLst>
            </p:cNvPr>
            <p:cNvSpPr/>
            <p:nvPr/>
          </p:nvSpPr>
          <p:spPr>
            <a:xfrm>
              <a:off x="4953000" y="1113285"/>
              <a:ext cx="4725955" cy="273731"/>
            </a:xfrm>
            <a:prstGeom prst="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extLst>
                <a:ext uri="{FF2B5EF4-FFF2-40B4-BE49-F238E27FC236}">
                  <a16:creationId xmlns:a16="http://schemas.microsoft.com/office/drawing/2014/main" id="{9BB96345-6202-550A-834A-6CB1A34333C3}"/>
                </a:ext>
              </a:extLst>
            </p:cNvPr>
            <p:cNvSpPr txBox="1"/>
            <p:nvPr/>
          </p:nvSpPr>
          <p:spPr>
            <a:xfrm>
              <a:off x="2134609" y="1065484"/>
              <a:ext cx="971741" cy="369332"/>
            </a:xfrm>
            <a:prstGeom prst="rect">
              <a:avLst/>
            </a:prstGeom>
            <a:noFill/>
          </p:spPr>
          <p:txBody>
            <a:bodyPr wrap="none" rtlCol="0">
              <a:spAutoFit/>
            </a:bodyPr>
            <a:lstStyle/>
            <a:p>
              <a:r>
                <a:rPr lang="en-GB" dirty="0"/>
                <a:t>Phase 1</a:t>
              </a:r>
            </a:p>
          </p:txBody>
        </p:sp>
        <p:sp>
          <p:nvSpPr>
            <p:cNvPr id="38" name="TextBox 37">
              <a:extLst>
                <a:ext uri="{FF2B5EF4-FFF2-40B4-BE49-F238E27FC236}">
                  <a16:creationId xmlns:a16="http://schemas.microsoft.com/office/drawing/2014/main" id="{0F57911E-7E47-7421-D396-DAAC851597F6}"/>
                </a:ext>
              </a:extLst>
            </p:cNvPr>
            <p:cNvSpPr txBox="1"/>
            <p:nvPr/>
          </p:nvSpPr>
          <p:spPr>
            <a:xfrm>
              <a:off x="6647014" y="1065484"/>
              <a:ext cx="971741" cy="369332"/>
            </a:xfrm>
            <a:prstGeom prst="rect">
              <a:avLst/>
            </a:prstGeom>
            <a:noFill/>
          </p:spPr>
          <p:txBody>
            <a:bodyPr wrap="none" rtlCol="0">
              <a:spAutoFit/>
            </a:bodyPr>
            <a:lstStyle/>
            <a:p>
              <a:r>
                <a:rPr lang="en-GB" dirty="0"/>
                <a:t>Phase 2</a:t>
              </a:r>
            </a:p>
          </p:txBody>
        </p:sp>
      </p:grpSp>
    </p:spTree>
    <p:extLst>
      <p:ext uri="{BB962C8B-B14F-4D97-AF65-F5344CB8AC3E}">
        <p14:creationId xmlns:p14="http://schemas.microsoft.com/office/powerpoint/2010/main" val="2947160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FDB562A-00F0-2ACF-21AF-99F3BE56992F}"/>
              </a:ext>
            </a:extLst>
          </p:cNvPr>
          <p:cNvPicPr>
            <a:picLocks noChangeAspect="1"/>
          </p:cNvPicPr>
          <p:nvPr/>
        </p:nvPicPr>
        <p:blipFill rotWithShape="1">
          <a:blip r:embed="rId2"/>
          <a:srcRect t="63963"/>
          <a:stretch/>
        </p:blipFill>
        <p:spPr>
          <a:xfrm>
            <a:off x="5972178" y="0"/>
            <a:ext cx="3593449" cy="1184566"/>
          </a:xfrm>
          <a:prstGeom prst="rect">
            <a:avLst/>
          </a:prstGeom>
        </p:spPr>
      </p:pic>
      <p:sp>
        <p:nvSpPr>
          <p:cNvPr id="11" name="TextBox 10">
            <a:extLst>
              <a:ext uri="{FF2B5EF4-FFF2-40B4-BE49-F238E27FC236}">
                <a16:creationId xmlns:a16="http://schemas.microsoft.com/office/drawing/2014/main" id="{5371481C-FE19-EB6E-7968-DAB516B0FA8E}"/>
              </a:ext>
            </a:extLst>
          </p:cNvPr>
          <p:cNvSpPr txBox="1"/>
          <p:nvPr/>
        </p:nvSpPr>
        <p:spPr>
          <a:xfrm>
            <a:off x="1675623" y="1297022"/>
            <a:ext cx="8840753" cy="369332"/>
          </a:xfrm>
          <a:prstGeom prst="rect">
            <a:avLst/>
          </a:prstGeom>
          <a:noFill/>
        </p:spPr>
        <p:txBody>
          <a:bodyPr wrap="square">
            <a:spAutoFit/>
          </a:bodyPr>
          <a:lstStyle/>
          <a:p>
            <a:r>
              <a:rPr lang="en-GB" dirty="0">
                <a:hlinkClick r:id="rId3"/>
              </a:rPr>
              <a:t>https://www.fph.org.uk/media/4ojeo5bk/public-health-curriculum-2022-v13_final.pdf</a:t>
            </a:r>
            <a:r>
              <a:rPr lang="en-GB" dirty="0"/>
              <a:t> </a:t>
            </a:r>
          </a:p>
        </p:txBody>
      </p:sp>
      <p:sp>
        <p:nvSpPr>
          <p:cNvPr id="17" name="TextBox 16">
            <a:extLst>
              <a:ext uri="{FF2B5EF4-FFF2-40B4-BE49-F238E27FC236}">
                <a16:creationId xmlns:a16="http://schemas.microsoft.com/office/drawing/2014/main" id="{1B81B3B0-5B2C-3068-399D-5C0E01A8547F}"/>
              </a:ext>
            </a:extLst>
          </p:cNvPr>
          <p:cNvSpPr txBox="1"/>
          <p:nvPr/>
        </p:nvSpPr>
        <p:spPr>
          <a:xfrm>
            <a:off x="1264881" y="1972790"/>
            <a:ext cx="9662238" cy="4247317"/>
          </a:xfrm>
          <a:prstGeom prst="rect">
            <a:avLst/>
          </a:prstGeom>
          <a:noFill/>
        </p:spPr>
        <p:txBody>
          <a:bodyPr wrap="square">
            <a:spAutoFit/>
          </a:bodyPr>
          <a:lstStyle/>
          <a:p>
            <a:r>
              <a:rPr lang="en-US" b="1" dirty="0"/>
              <a:t>10 Key Areas</a:t>
            </a:r>
          </a:p>
          <a:p>
            <a:r>
              <a:rPr lang="en-US" dirty="0"/>
              <a:t>Key Area 1:Use of public health intelligence to survey and assess a population’s health and wellbeing</a:t>
            </a:r>
          </a:p>
          <a:p>
            <a:r>
              <a:rPr lang="en-US" dirty="0"/>
              <a:t>Key Area 2: Assessing the evidence of effectiveness of interventions, </a:t>
            </a:r>
            <a:r>
              <a:rPr lang="en-US" dirty="0" err="1"/>
              <a:t>programmes</a:t>
            </a:r>
            <a:r>
              <a:rPr lang="en-US" dirty="0"/>
              <a:t> and </a:t>
            </a:r>
          </a:p>
          <a:p>
            <a:r>
              <a:rPr lang="en-US" dirty="0"/>
              <a:t>services intended to improve the health or wellbeing of individuals or populations</a:t>
            </a:r>
          </a:p>
          <a:p>
            <a:r>
              <a:rPr lang="en-US" dirty="0"/>
              <a:t>Key Area 3: Policy and strategy development and implementation</a:t>
            </a:r>
          </a:p>
          <a:p>
            <a:r>
              <a:rPr lang="en-US" dirty="0"/>
              <a:t>Key Area 4: Strategic leadership and collaborative working for health</a:t>
            </a:r>
          </a:p>
          <a:p>
            <a:r>
              <a:rPr lang="en-US" dirty="0"/>
              <a:t>Key Area 5: Health Improvement, Determinants of Health, and Health Communication</a:t>
            </a:r>
          </a:p>
          <a:p>
            <a:r>
              <a:rPr lang="en-US" dirty="0"/>
              <a:t>Key Area 6: Health Protection</a:t>
            </a:r>
          </a:p>
          <a:p>
            <a:r>
              <a:rPr lang="en-US" dirty="0"/>
              <a:t>Key Area 7: Health and Care Public Health</a:t>
            </a:r>
          </a:p>
          <a:p>
            <a:r>
              <a:rPr lang="en-US" dirty="0"/>
              <a:t>Key Area 8: Academic Public Health</a:t>
            </a:r>
          </a:p>
          <a:p>
            <a:r>
              <a:rPr lang="en-US" dirty="0"/>
              <a:t>Key Area 9: Professional personal and ethical development (PPED)</a:t>
            </a:r>
          </a:p>
          <a:p>
            <a:r>
              <a:rPr lang="en-US" dirty="0"/>
              <a:t>Key Area 10: Integration and Application of Competences for Consultant Practice</a:t>
            </a:r>
          </a:p>
          <a:p>
            <a:endParaRPr lang="en-US" dirty="0"/>
          </a:p>
          <a:p>
            <a:endParaRPr lang="en-GB" dirty="0"/>
          </a:p>
        </p:txBody>
      </p:sp>
      <p:pic>
        <p:nvPicPr>
          <p:cNvPr id="18" name="Picture 17">
            <a:extLst>
              <a:ext uri="{FF2B5EF4-FFF2-40B4-BE49-F238E27FC236}">
                <a16:creationId xmlns:a16="http://schemas.microsoft.com/office/drawing/2014/main" id="{BD8B9DD2-90C5-EDA4-2C42-7739DB79C7B5}"/>
              </a:ext>
            </a:extLst>
          </p:cNvPr>
          <p:cNvPicPr>
            <a:picLocks noChangeAspect="1"/>
          </p:cNvPicPr>
          <p:nvPr/>
        </p:nvPicPr>
        <p:blipFill rotWithShape="1">
          <a:blip r:embed="rId2"/>
          <a:srcRect b="63963"/>
          <a:stretch/>
        </p:blipFill>
        <p:spPr>
          <a:xfrm>
            <a:off x="2076062" y="0"/>
            <a:ext cx="3593449" cy="1184566"/>
          </a:xfrm>
          <a:prstGeom prst="rect">
            <a:avLst/>
          </a:prstGeom>
        </p:spPr>
      </p:pic>
    </p:spTree>
    <p:extLst>
      <p:ext uri="{BB962C8B-B14F-4D97-AF65-F5344CB8AC3E}">
        <p14:creationId xmlns:p14="http://schemas.microsoft.com/office/powerpoint/2010/main" val="503143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82E54EC-E319-DECE-F64F-365CFF622453}"/>
              </a:ext>
            </a:extLst>
          </p:cNvPr>
          <p:cNvPicPr>
            <a:picLocks noChangeAspect="1"/>
          </p:cNvPicPr>
          <p:nvPr/>
        </p:nvPicPr>
        <p:blipFill rotWithShape="1">
          <a:blip r:embed="rId2"/>
          <a:srcRect l="37059" t="6843" r="-55" b="1208"/>
          <a:stretch>
            <a:fillRect/>
          </a:stretch>
        </p:blipFill>
        <p:spPr>
          <a:xfrm>
            <a:off x="3665112" y="846396"/>
            <a:ext cx="5617029" cy="6156897"/>
          </a:xfrm>
          <a:prstGeom prst="rect">
            <a:avLst/>
          </a:prstGeom>
        </p:spPr>
      </p:pic>
      <p:sp>
        <p:nvSpPr>
          <p:cNvPr id="7" name="Title 1">
            <a:extLst>
              <a:ext uri="{FF2B5EF4-FFF2-40B4-BE49-F238E27FC236}">
                <a16:creationId xmlns:a16="http://schemas.microsoft.com/office/drawing/2014/main" id="{2C3E24FA-40B5-CCB6-A592-BC5AD462C81D}"/>
              </a:ext>
            </a:extLst>
          </p:cNvPr>
          <p:cNvSpPr>
            <a:spLocks noGrp="1"/>
          </p:cNvSpPr>
          <p:nvPr>
            <p:ph type="ctrTitle"/>
          </p:nvPr>
        </p:nvSpPr>
        <p:spPr>
          <a:xfrm>
            <a:off x="1143000" y="0"/>
            <a:ext cx="9906000" cy="846396"/>
          </a:xfrm>
        </p:spPr>
        <p:txBody>
          <a:bodyPr>
            <a:normAutofit/>
          </a:bodyPr>
          <a:lstStyle/>
          <a:p>
            <a:r>
              <a:rPr lang="en-GB" sz="4800" dirty="0"/>
              <a:t>Training Locations</a:t>
            </a:r>
          </a:p>
        </p:txBody>
      </p:sp>
      <p:sp>
        <p:nvSpPr>
          <p:cNvPr id="10" name="TextBox 9">
            <a:extLst>
              <a:ext uri="{FF2B5EF4-FFF2-40B4-BE49-F238E27FC236}">
                <a16:creationId xmlns:a16="http://schemas.microsoft.com/office/drawing/2014/main" id="{128A235C-30A2-F80D-4840-BDEE0C448181}"/>
              </a:ext>
            </a:extLst>
          </p:cNvPr>
          <p:cNvSpPr txBox="1"/>
          <p:nvPr/>
        </p:nvSpPr>
        <p:spPr>
          <a:xfrm>
            <a:off x="8827109" y="1155889"/>
            <a:ext cx="3278063" cy="2031325"/>
          </a:xfrm>
          <a:prstGeom prst="rect">
            <a:avLst/>
          </a:prstGeom>
          <a:noFill/>
        </p:spPr>
        <p:txBody>
          <a:bodyPr wrap="square" rtlCol="0">
            <a:spAutoFit/>
          </a:bodyPr>
          <a:lstStyle/>
          <a:p>
            <a:pPr algn="ctr"/>
            <a:r>
              <a:rPr lang="en-GB" b="1" dirty="0"/>
              <a:t>Other locations:</a:t>
            </a:r>
          </a:p>
          <a:p>
            <a:pPr algn="ctr"/>
            <a:r>
              <a:rPr lang="en-GB" dirty="0"/>
              <a:t>NHS England</a:t>
            </a:r>
          </a:p>
          <a:p>
            <a:pPr algn="ctr"/>
            <a:r>
              <a:rPr lang="en-GB" dirty="0"/>
              <a:t>UKHSA</a:t>
            </a:r>
          </a:p>
          <a:p>
            <a:pPr algn="ctr"/>
            <a:r>
              <a:rPr lang="en-GB" dirty="0"/>
              <a:t>Healthcare trusts</a:t>
            </a:r>
          </a:p>
          <a:p>
            <a:pPr algn="ctr"/>
            <a:r>
              <a:rPr lang="en-GB" dirty="0"/>
              <a:t>National Placements</a:t>
            </a:r>
          </a:p>
          <a:p>
            <a:pPr algn="ctr"/>
            <a:r>
              <a:rPr lang="en-GB" dirty="0"/>
              <a:t>Academic</a:t>
            </a:r>
          </a:p>
          <a:p>
            <a:pPr algn="ctr"/>
            <a:r>
              <a:rPr lang="en-GB" dirty="0"/>
              <a:t>ICBs</a:t>
            </a:r>
          </a:p>
        </p:txBody>
      </p:sp>
      <p:sp>
        <p:nvSpPr>
          <p:cNvPr id="13" name="TextBox 12">
            <a:extLst>
              <a:ext uri="{FF2B5EF4-FFF2-40B4-BE49-F238E27FC236}">
                <a16:creationId xmlns:a16="http://schemas.microsoft.com/office/drawing/2014/main" id="{8840301C-ED23-D9BD-1EA1-E0BEFBEC4A36}"/>
              </a:ext>
            </a:extLst>
          </p:cNvPr>
          <p:cNvSpPr txBox="1"/>
          <p:nvPr/>
        </p:nvSpPr>
        <p:spPr>
          <a:xfrm>
            <a:off x="8988404" y="5770144"/>
            <a:ext cx="2955471" cy="369332"/>
          </a:xfrm>
          <a:prstGeom prst="rect">
            <a:avLst/>
          </a:prstGeom>
          <a:noFill/>
        </p:spPr>
        <p:txBody>
          <a:bodyPr wrap="square">
            <a:spAutoFit/>
          </a:bodyPr>
          <a:lstStyle/>
          <a:p>
            <a:pPr algn="ctr"/>
            <a:r>
              <a:rPr lang="en-GB" dirty="0"/>
              <a:t>Rotate at start of ST3</a:t>
            </a:r>
          </a:p>
        </p:txBody>
      </p:sp>
      <p:sp>
        <p:nvSpPr>
          <p:cNvPr id="2" name="TextBox 1">
            <a:extLst>
              <a:ext uri="{FF2B5EF4-FFF2-40B4-BE49-F238E27FC236}">
                <a16:creationId xmlns:a16="http://schemas.microsoft.com/office/drawing/2014/main" id="{528DE9C4-16C0-BF0E-B83F-60FAE4F5C619}"/>
              </a:ext>
            </a:extLst>
          </p:cNvPr>
          <p:cNvSpPr txBox="1"/>
          <p:nvPr/>
        </p:nvSpPr>
        <p:spPr>
          <a:xfrm>
            <a:off x="138141" y="58846"/>
            <a:ext cx="3526971" cy="6740307"/>
          </a:xfrm>
          <a:prstGeom prst="rect">
            <a:avLst/>
          </a:prstGeom>
          <a:noFill/>
        </p:spPr>
        <p:txBody>
          <a:bodyPr wrap="square" rtlCol="0">
            <a:spAutoFit/>
          </a:bodyPr>
          <a:lstStyle/>
          <a:p>
            <a:r>
              <a:rPr lang="en-GB" dirty="0"/>
              <a:t>Nottinghamshire</a:t>
            </a:r>
          </a:p>
          <a:p>
            <a:pPr marL="342900" indent="-342900">
              <a:buAutoNum type="arabicPeriod"/>
            </a:pPr>
            <a:r>
              <a:rPr lang="en-GB" dirty="0"/>
              <a:t>Nottingham City Council</a:t>
            </a:r>
          </a:p>
          <a:p>
            <a:pPr marL="342900" indent="-342900">
              <a:buAutoNum type="arabicPeriod"/>
            </a:pPr>
            <a:r>
              <a:rPr lang="en-GB" dirty="0"/>
              <a:t>University of Nottingham</a:t>
            </a:r>
          </a:p>
          <a:p>
            <a:pPr marL="342900" indent="-342900">
              <a:buAutoNum type="arabicPeriod"/>
            </a:pPr>
            <a:endParaRPr lang="en-GB" dirty="0"/>
          </a:p>
          <a:p>
            <a:r>
              <a:rPr lang="en-GB" dirty="0"/>
              <a:t>Derbyshire</a:t>
            </a:r>
          </a:p>
          <a:p>
            <a:r>
              <a:rPr lang="en-GB" dirty="0"/>
              <a:t>3. Derby City Council</a:t>
            </a:r>
          </a:p>
          <a:p>
            <a:r>
              <a:rPr lang="en-GB" dirty="0"/>
              <a:t>4. Derbyshire County Council</a:t>
            </a:r>
          </a:p>
          <a:p>
            <a:endParaRPr lang="en-GB" dirty="0"/>
          </a:p>
          <a:p>
            <a:r>
              <a:rPr lang="en-GB" dirty="0"/>
              <a:t>Leicestershire</a:t>
            </a:r>
          </a:p>
          <a:p>
            <a:r>
              <a:rPr lang="en-GB" dirty="0"/>
              <a:t>5. Leicester City Council</a:t>
            </a:r>
          </a:p>
          <a:p>
            <a:r>
              <a:rPr lang="en-GB" dirty="0"/>
              <a:t>Leicestershire County Council </a:t>
            </a:r>
          </a:p>
          <a:p>
            <a:r>
              <a:rPr lang="en-GB" dirty="0"/>
              <a:t>University of Leicester</a:t>
            </a:r>
          </a:p>
          <a:p>
            <a:r>
              <a:rPr lang="en-GB" dirty="0"/>
              <a:t>De Montfort University</a:t>
            </a:r>
          </a:p>
          <a:p>
            <a:endParaRPr lang="en-GB" dirty="0"/>
          </a:p>
          <a:p>
            <a:r>
              <a:rPr lang="en-GB" dirty="0"/>
              <a:t>Lincolnshire</a:t>
            </a:r>
          </a:p>
          <a:p>
            <a:r>
              <a:rPr lang="en-GB" dirty="0"/>
              <a:t>6. Lincolnshire County Council</a:t>
            </a:r>
          </a:p>
          <a:p>
            <a:endParaRPr lang="en-GB" dirty="0"/>
          </a:p>
          <a:p>
            <a:r>
              <a:rPr lang="en-GB" dirty="0"/>
              <a:t>Northamptonshire</a:t>
            </a:r>
          </a:p>
          <a:p>
            <a:r>
              <a:rPr lang="en-GB" dirty="0"/>
              <a:t>7. West Northamptonshire Council</a:t>
            </a:r>
          </a:p>
          <a:p>
            <a:r>
              <a:rPr lang="en-GB" dirty="0"/>
              <a:t>North Northamptonshire Council</a:t>
            </a:r>
          </a:p>
          <a:p>
            <a:endParaRPr lang="en-GB" dirty="0"/>
          </a:p>
          <a:p>
            <a:r>
              <a:rPr lang="en-GB" dirty="0"/>
              <a:t>South Yorkshire</a:t>
            </a:r>
          </a:p>
          <a:p>
            <a:r>
              <a:rPr lang="en-GB" dirty="0"/>
              <a:t>8. University of Sheffield</a:t>
            </a:r>
          </a:p>
        </p:txBody>
      </p:sp>
      <p:sp>
        <p:nvSpPr>
          <p:cNvPr id="3" name="TextBox 2">
            <a:extLst>
              <a:ext uri="{FF2B5EF4-FFF2-40B4-BE49-F238E27FC236}">
                <a16:creationId xmlns:a16="http://schemas.microsoft.com/office/drawing/2014/main" id="{75C68A4C-003B-625A-7F02-35924CA5C65B}"/>
              </a:ext>
            </a:extLst>
          </p:cNvPr>
          <p:cNvSpPr txBox="1"/>
          <p:nvPr/>
        </p:nvSpPr>
        <p:spPr>
          <a:xfrm>
            <a:off x="8827109" y="3428999"/>
            <a:ext cx="3278063" cy="1477328"/>
          </a:xfrm>
          <a:prstGeom prst="rect">
            <a:avLst/>
          </a:prstGeom>
          <a:noFill/>
        </p:spPr>
        <p:txBody>
          <a:bodyPr wrap="square" rtlCol="0">
            <a:spAutoFit/>
          </a:bodyPr>
          <a:lstStyle/>
          <a:p>
            <a:pPr algn="ctr"/>
            <a:r>
              <a:rPr lang="en-GB" b="1" dirty="0"/>
              <a:t>OOPs:</a:t>
            </a:r>
          </a:p>
          <a:p>
            <a:pPr algn="ctr"/>
            <a:r>
              <a:rPr lang="en-GB" dirty="0"/>
              <a:t>OOP-E</a:t>
            </a:r>
          </a:p>
          <a:p>
            <a:pPr algn="ctr"/>
            <a:r>
              <a:rPr lang="en-GB" dirty="0"/>
              <a:t>OOP-R</a:t>
            </a:r>
          </a:p>
          <a:p>
            <a:pPr algn="ctr"/>
            <a:r>
              <a:rPr lang="en-GB" dirty="0"/>
              <a:t>OOP-C</a:t>
            </a:r>
          </a:p>
          <a:p>
            <a:pPr algn="ctr"/>
            <a:r>
              <a:rPr lang="en-GB" dirty="0"/>
              <a:t>OOP-T</a:t>
            </a:r>
          </a:p>
        </p:txBody>
      </p:sp>
    </p:spTree>
    <p:extLst>
      <p:ext uri="{BB962C8B-B14F-4D97-AF65-F5344CB8AC3E}">
        <p14:creationId xmlns:p14="http://schemas.microsoft.com/office/powerpoint/2010/main" val="2613582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492503E-1778-02CE-BD22-41733239DABB}"/>
              </a:ext>
            </a:extLst>
          </p:cNvPr>
          <p:cNvSpPr txBox="1">
            <a:spLocks/>
          </p:cNvSpPr>
          <p:nvPr/>
        </p:nvSpPr>
        <p:spPr>
          <a:xfrm>
            <a:off x="1143000" y="0"/>
            <a:ext cx="9906000" cy="765110"/>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800" dirty="0"/>
              <a:t>ARCP – Annual </a:t>
            </a:r>
            <a:r>
              <a:rPr lang="en-US" sz="4800" dirty="0"/>
              <a:t>Review of Competency Progression</a:t>
            </a:r>
            <a:endParaRPr lang="en-GB" sz="4800" dirty="0"/>
          </a:p>
        </p:txBody>
      </p:sp>
      <p:grpSp>
        <p:nvGrpSpPr>
          <p:cNvPr id="13" name="Group 12">
            <a:extLst>
              <a:ext uri="{FF2B5EF4-FFF2-40B4-BE49-F238E27FC236}">
                <a16:creationId xmlns:a16="http://schemas.microsoft.com/office/drawing/2014/main" id="{B4A4FDB3-D879-A4BF-7B3C-606479EE8D76}"/>
              </a:ext>
            </a:extLst>
          </p:cNvPr>
          <p:cNvGrpSpPr/>
          <p:nvPr/>
        </p:nvGrpSpPr>
        <p:grpSpPr>
          <a:xfrm>
            <a:off x="1370045" y="1609955"/>
            <a:ext cx="9451910" cy="765110"/>
            <a:chOff x="1408923" y="1609955"/>
            <a:chExt cx="7231225" cy="765110"/>
          </a:xfrm>
        </p:grpSpPr>
        <p:sp>
          <p:nvSpPr>
            <p:cNvPr id="8" name="Rectangle 7">
              <a:extLst>
                <a:ext uri="{FF2B5EF4-FFF2-40B4-BE49-F238E27FC236}">
                  <a16:creationId xmlns:a16="http://schemas.microsoft.com/office/drawing/2014/main" id="{8A8EF213-CC9A-E8C3-39E2-30DC85F3077B}"/>
                </a:ext>
              </a:extLst>
            </p:cNvPr>
            <p:cNvSpPr/>
            <p:nvPr/>
          </p:nvSpPr>
          <p:spPr>
            <a:xfrm>
              <a:off x="1408923"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A38902CB-CC54-EB52-D6DF-7C844BA77B78}"/>
                </a:ext>
              </a:extLst>
            </p:cNvPr>
            <p:cNvSpPr/>
            <p:nvPr/>
          </p:nvSpPr>
          <p:spPr>
            <a:xfrm>
              <a:off x="2855168"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4FA6423A-2488-81FF-1F72-8FECA039FD05}"/>
                </a:ext>
              </a:extLst>
            </p:cNvPr>
            <p:cNvSpPr/>
            <p:nvPr/>
          </p:nvSpPr>
          <p:spPr>
            <a:xfrm>
              <a:off x="4301413"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07981ECA-40E9-D612-B069-E2B33DA76D31}"/>
                </a:ext>
              </a:extLst>
            </p:cNvPr>
            <p:cNvSpPr/>
            <p:nvPr/>
          </p:nvSpPr>
          <p:spPr>
            <a:xfrm>
              <a:off x="5747658"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62476C55-59FD-3B63-0ECB-971EBC2799F3}"/>
                </a:ext>
              </a:extLst>
            </p:cNvPr>
            <p:cNvSpPr/>
            <p:nvPr/>
          </p:nvSpPr>
          <p:spPr>
            <a:xfrm>
              <a:off x="7193903" y="1609955"/>
              <a:ext cx="1446245" cy="765110"/>
            </a:xfrm>
            <a:prstGeom prst="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a:extLst>
              <a:ext uri="{FF2B5EF4-FFF2-40B4-BE49-F238E27FC236}">
                <a16:creationId xmlns:a16="http://schemas.microsoft.com/office/drawing/2014/main" id="{15DA4E48-F275-9A3E-C8E3-20E621B012A4}"/>
              </a:ext>
            </a:extLst>
          </p:cNvPr>
          <p:cNvSpPr txBox="1"/>
          <p:nvPr/>
        </p:nvSpPr>
        <p:spPr>
          <a:xfrm>
            <a:off x="2056192" y="1807844"/>
            <a:ext cx="544123" cy="369332"/>
          </a:xfrm>
          <a:prstGeom prst="rect">
            <a:avLst/>
          </a:prstGeom>
          <a:noFill/>
        </p:spPr>
        <p:txBody>
          <a:bodyPr wrap="none" rtlCol="0">
            <a:spAutoFit/>
          </a:bodyPr>
          <a:lstStyle/>
          <a:p>
            <a:r>
              <a:rPr lang="en-GB" dirty="0"/>
              <a:t>ST1</a:t>
            </a:r>
          </a:p>
        </p:txBody>
      </p:sp>
      <p:sp>
        <p:nvSpPr>
          <p:cNvPr id="15" name="TextBox 14">
            <a:extLst>
              <a:ext uri="{FF2B5EF4-FFF2-40B4-BE49-F238E27FC236}">
                <a16:creationId xmlns:a16="http://schemas.microsoft.com/office/drawing/2014/main" id="{86A55DE9-7358-F1C4-EBF2-105BFA28FCF1}"/>
              </a:ext>
            </a:extLst>
          </p:cNvPr>
          <p:cNvSpPr txBox="1"/>
          <p:nvPr/>
        </p:nvSpPr>
        <p:spPr>
          <a:xfrm>
            <a:off x="3946574" y="1807844"/>
            <a:ext cx="544123" cy="369332"/>
          </a:xfrm>
          <a:prstGeom prst="rect">
            <a:avLst/>
          </a:prstGeom>
          <a:noFill/>
        </p:spPr>
        <p:txBody>
          <a:bodyPr wrap="none" rtlCol="0">
            <a:spAutoFit/>
          </a:bodyPr>
          <a:lstStyle/>
          <a:p>
            <a:r>
              <a:rPr lang="en-GB" dirty="0"/>
              <a:t>ST2</a:t>
            </a:r>
          </a:p>
        </p:txBody>
      </p:sp>
      <p:sp>
        <p:nvSpPr>
          <p:cNvPr id="16" name="TextBox 15">
            <a:extLst>
              <a:ext uri="{FF2B5EF4-FFF2-40B4-BE49-F238E27FC236}">
                <a16:creationId xmlns:a16="http://schemas.microsoft.com/office/drawing/2014/main" id="{547D7B50-9032-FD07-ED91-918CC8EC250B}"/>
              </a:ext>
            </a:extLst>
          </p:cNvPr>
          <p:cNvSpPr txBox="1"/>
          <p:nvPr/>
        </p:nvSpPr>
        <p:spPr>
          <a:xfrm>
            <a:off x="5836956" y="1807844"/>
            <a:ext cx="544123" cy="369332"/>
          </a:xfrm>
          <a:prstGeom prst="rect">
            <a:avLst/>
          </a:prstGeom>
          <a:noFill/>
        </p:spPr>
        <p:txBody>
          <a:bodyPr wrap="none" rtlCol="0">
            <a:spAutoFit/>
          </a:bodyPr>
          <a:lstStyle/>
          <a:p>
            <a:r>
              <a:rPr lang="en-GB" dirty="0"/>
              <a:t>ST3</a:t>
            </a:r>
          </a:p>
        </p:txBody>
      </p:sp>
      <p:sp>
        <p:nvSpPr>
          <p:cNvPr id="17" name="TextBox 16">
            <a:extLst>
              <a:ext uri="{FF2B5EF4-FFF2-40B4-BE49-F238E27FC236}">
                <a16:creationId xmlns:a16="http://schemas.microsoft.com/office/drawing/2014/main" id="{A10F0318-5F8B-E46F-DF71-A3D8A138C28D}"/>
              </a:ext>
            </a:extLst>
          </p:cNvPr>
          <p:cNvSpPr txBox="1"/>
          <p:nvPr/>
        </p:nvSpPr>
        <p:spPr>
          <a:xfrm>
            <a:off x="7727338" y="1807844"/>
            <a:ext cx="544123" cy="369332"/>
          </a:xfrm>
          <a:prstGeom prst="rect">
            <a:avLst/>
          </a:prstGeom>
          <a:noFill/>
        </p:spPr>
        <p:txBody>
          <a:bodyPr wrap="none" rtlCol="0">
            <a:spAutoFit/>
          </a:bodyPr>
          <a:lstStyle/>
          <a:p>
            <a:r>
              <a:rPr lang="en-GB" dirty="0"/>
              <a:t>ST4</a:t>
            </a:r>
          </a:p>
        </p:txBody>
      </p:sp>
      <p:sp>
        <p:nvSpPr>
          <p:cNvPr id="18" name="TextBox 17">
            <a:extLst>
              <a:ext uri="{FF2B5EF4-FFF2-40B4-BE49-F238E27FC236}">
                <a16:creationId xmlns:a16="http://schemas.microsoft.com/office/drawing/2014/main" id="{351E202C-4849-5374-F8D2-6BA9994E76B9}"/>
              </a:ext>
            </a:extLst>
          </p:cNvPr>
          <p:cNvSpPr txBox="1"/>
          <p:nvPr/>
        </p:nvSpPr>
        <p:spPr>
          <a:xfrm>
            <a:off x="9617719" y="1807844"/>
            <a:ext cx="544123" cy="369332"/>
          </a:xfrm>
          <a:prstGeom prst="rect">
            <a:avLst/>
          </a:prstGeom>
          <a:noFill/>
        </p:spPr>
        <p:txBody>
          <a:bodyPr wrap="none" rtlCol="0">
            <a:spAutoFit/>
          </a:bodyPr>
          <a:lstStyle/>
          <a:p>
            <a:r>
              <a:rPr lang="en-GB" dirty="0"/>
              <a:t>ST5</a:t>
            </a:r>
          </a:p>
        </p:txBody>
      </p:sp>
      <p:sp>
        <p:nvSpPr>
          <p:cNvPr id="23" name="Arrow: Down 22">
            <a:extLst>
              <a:ext uri="{FF2B5EF4-FFF2-40B4-BE49-F238E27FC236}">
                <a16:creationId xmlns:a16="http://schemas.microsoft.com/office/drawing/2014/main" id="{E9EBE8AE-490E-C7AE-7226-B89670D8DFC0}"/>
              </a:ext>
            </a:extLst>
          </p:cNvPr>
          <p:cNvSpPr/>
          <p:nvPr/>
        </p:nvSpPr>
        <p:spPr>
          <a:xfrm>
            <a:off x="2690709" y="1259633"/>
            <a:ext cx="175933" cy="27562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Arrow: Down 1">
            <a:extLst>
              <a:ext uri="{FF2B5EF4-FFF2-40B4-BE49-F238E27FC236}">
                <a16:creationId xmlns:a16="http://schemas.microsoft.com/office/drawing/2014/main" id="{46585CF0-29F2-2FD6-54B9-708F4F612AC0}"/>
              </a:ext>
            </a:extLst>
          </p:cNvPr>
          <p:cNvSpPr/>
          <p:nvPr/>
        </p:nvSpPr>
        <p:spPr>
          <a:xfrm>
            <a:off x="4615925" y="1259633"/>
            <a:ext cx="175933" cy="27562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Arrow: Down 2">
            <a:extLst>
              <a:ext uri="{FF2B5EF4-FFF2-40B4-BE49-F238E27FC236}">
                <a16:creationId xmlns:a16="http://schemas.microsoft.com/office/drawing/2014/main" id="{1FDE919D-DC02-6E9B-978A-B6C68F0D427F}"/>
              </a:ext>
            </a:extLst>
          </p:cNvPr>
          <p:cNvSpPr/>
          <p:nvPr/>
        </p:nvSpPr>
        <p:spPr>
          <a:xfrm>
            <a:off x="6541141" y="1259633"/>
            <a:ext cx="175933" cy="27562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Arrow: Down 3">
            <a:extLst>
              <a:ext uri="{FF2B5EF4-FFF2-40B4-BE49-F238E27FC236}">
                <a16:creationId xmlns:a16="http://schemas.microsoft.com/office/drawing/2014/main" id="{B8F77656-1224-5291-3D9B-7BE7747E9925}"/>
              </a:ext>
            </a:extLst>
          </p:cNvPr>
          <p:cNvSpPr/>
          <p:nvPr/>
        </p:nvSpPr>
        <p:spPr>
          <a:xfrm>
            <a:off x="8432732" y="1259633"/>
            <a:ext cx="175933" cy="27562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rrow: Down 5">
            <a:extLst>
              <a:ext uri="{FF2B5EF4-FFF2-40B4-BE49-F238E27FC236}">
                <a16:creationId xmlns:a16="http://schemas.microsoft.com/office/drawing/2014/main" id="{D4A80F32-14BE-488A-34F2-5D4473496035}"/>
              </a:ext>
            </a:extLst>
          </p:cNvPr>
          <p:cNvSpPr/>
          <p:nvPr/>
        </p:nvSpPr>
        <p:spPr>
          <a:xfrm>
            <a:off x="10324323" y="1259633"/>
            <a:ext cx="175933" cy="27562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59FD2434-6CA6-84CE-DF03-8919045FE264}"/>
              </a:ext>
            </a:extLst>
          </p:cNvPr>
          <p:cNvSpPr txBox="1"/>
          <p:nvPr/>
        </p:nvSpPr>
        <p:spPr>
          <a:xfrm>
            <a:off x="1175309" y="839808"/>
            <a:ext cx="5832622" cy="369332"/>
          </a:xfrm>
          <a:prstGeom prst="rect">
            <a:avLst/>
          </a:prstGeom>
          <a:noFill/>
        </p:spPr>
        <p:txBody>
          <a:bodyPr wrap="none" rtlCol="0">
            <a:spAutoFit/>
          </a:bodyPr>
          <a:lstStyle/>
          <a:p>
            <a:pPr marL="285750" indent="-285750">
              <a:buFont typeface="Arial" panose="020B0604020202020204" pitchFamily="34" charset="0"/>
              <a:buChar char="•"/>
            </a:pPr>
            <a:r>
              <a:rPr lang="en-GB" dirty="0"/>
              <a:t>Progression assessed in May each year (including ST1)</a:t>
            </a:r>
          </a:p>
        </p:txBody>
      </p:sp>
      <p:sp>
        <p:nvSpPr>
          <p:cNvPr id="29" name="TextBox 28">
            <a:extLst>
              <a:ext uri="{FF2B5EF4-FFF2-40B4-BE49-F238E27FC236}">
                <a16:creationId xmlns:a16="http://schemas.microsoft.com/office/drawing/2014/main" id="{D0D4C2E3-0E8B-77D3-E542-CEA8F5BE557C}"/>
              </a:ext>
            </a:extLst>
          </p:cNvPr>
          <p:cNvSpPr txBox="1"/>
          <p:nvPr/>
        </p:nvSpPr>
        <p:spPr>
          <a:xfrm>
            <a:off x="1175309" y="2775880"/>
            <a:ext cx="9646646" cy="2585323"/>
          </a:xfrm>
          <a:prstGeom prst="rect">
            <a:avLst/>
          </a:prstGeom>
          <a:noFill/>
        </p:spPr>
        <p:txBody>
          <a:bodyPr wrap="square" rtlCol="0">
            <a:spAutoFit/>
          </a:bodyPr>
          <a:lstStyle/>
          <a:p>
            <a:pPr marL="285750" indent="-285750">
              <a:buFont typeface="Arial" panose="020B0604020202020204" pitchFamily="34" charset="0"/>
              <a:buChar char="•"/>
            </a:pPr>
            <a:r>
              <a:rPr lang="en-GB" dirty="0"/>
              <a:t>Documentation and evidence uploaded via </a:t>
            </a:r>
            <a:r>
              <a:rPr lang="en-GB" dirty="0" err="1"/>
              <a:t>eportfolio</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Try to keep on top of things from the start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Map LOs to projects early- discussion with supervisors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Don’t leave all your reflections until the last minute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Separate training session on </a:t>
            </a:r>
            <a:r>
              <a:rPr lang="en-GB" dirty="0" err="1"/>
              <a:t>eportfolio</a:t>
            </a:r>
            <a:r>
              <a:rPr lang="en-GB" dirty="0"/>
              <a:t> in autumn</a:t>
            </a:r>
          </a:p>
        </p:txBody>
      </p:sp>
    </p:spTree>
    <p:extLst>
      <p:ext uri="{BB962C8B-B14F-4D97-AF65-F5344CB8AC3E}">
        <p14:creationId xmlns:p14="http://schemas.microsoft.com/office/powerpoint/2010/main" val="2111900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252DC-7D3D-F7C9-7DF4-42B4900C9FBC}"/>
              </a:ext>
            </a:extLst>
          </p:cNvPr>
          <p:cNvSpPr>
            <a:spLocks noGrp="1"/>
          </p:cNvSpPr>
          <p:nvPr>
            <p:ph type="title"/>
          </p:nvPr>
        </p:nvSpPr>
        <p:spPr/>
        <p:txBody>
          <a:bodyPr/>
          <a:lstStyle/>
          <a:p>
            <a:r>
              <a:rPr lang="en-GB" dirty="0"/>
              <a:t>Training in the East Midlands</a:t>
            </a:r>
          </a:p>
        </p:txBody>
      </p:sp>
      <p:sp>
        <p:nvSpPr>
          <p:cNvPr id="3" name="Content Placeholder 2">
            <a:extLst>
              <a:ext uri="{FF2B5EF4-FFF2-40B4-BE49-F238E27FC236}">
                <a16:creationId xmlns:a16="http://schemas.microsoft.com/office/drawing/2014/main" id="{1B1FCCEF-4A17-B89F-DE9D-5895636167B2}"/>
              </a:ext>
            </a:extLst>
          </p:cNvPr>
          <p:cNvSpPr>
            <a:spLocks noGrp="1"/>
          </p:cNvSpPr>
          <p:nvPr>
            <p:ph idx="1"/>
          </p:nvPr>
        </p:nvSpPr>
        <p:spPr>
          <a:xfrm>
            <a:off x="838200" y="1491343"/>
            <a:ext cx="10515600" cy="4685620"/>
          </a:xfrm>
        </p:spPr>
        <p:txBody>
          <a:bodyPr>
            <a:normAutofit fontScale="92500" lnSpcReduction="10000"/>
          </a:bodyPr>
          <a:lstStyle/>
          <a:p>
            <a:r>
              <a:rPr lang="en-GB" dirty="0"/>
              <a:t>Learning and Development Days </a:t>
            </a:r>
          </a:p>
          <a:p>
            <a:pPr lvl="1"/>
            <a:r>
              <a:rPr lang="en-GB" dirty="0"/>
              <a:t>Once a month</a:t>
            </a:r>
          </a:p>
          <a:p>
            <a:r>
              <a:rPr lang="en-GB" dirty="0"/>
              <a:t>Annual Conference</a:t>
            </a:r>
          </a:p>
          <a:p>
            <a:r>
              <a:rPr lang="en-GB" dirty="0"/>
              <a:t>Academic Learning Sets</a:t>
            </a:r>
          </a:p>
          <a:p>
            <a:pPr lvl="1"/>
            <a:r>
              <a:rPr lang="en-GB" dirty="0"/>
              <a:t>3 times per year</a:t>
            </a:r>
          </a:p>
          <a:p>
            <a:r>
              <a:rPr lang="en-GB" dirty="0"/>
              <a:t>WhatsApp Group</a:t>
            </a:r>
          </a:p>
          <a:p>
            <a:r>
              <a:rPr lang="en-GB" dirty="0"/>
              <a:t>Socials</a:t>
            </a:r>
          </a:p>
          <a:p>
            <a:r>
              <a:rPr lang="en-GB" dirty="0"/>
              <a:t>Training Networks </a:t>
            </a:r>
          </a:p>
          <a:p>
            <a:r>
              <a:rPr lang="en-GB"/>
              <a:t>Registrar Committee </a:t>
            </a:r>
            <a:endParaRPr lang="en-GB" dirty="0"/>
          </a:p>
          <a:p>
            <a:r>
              <a:rPr lang="en-GB" dirty="0"/>
              <a:t>Really supportive- registrar cohort, leadership (monthly calls), training locations</a:t>
            </a:r>
          </a:p>
        </p:txBody>
      </p:sp>
    </p:spTree>
    <p:extLst>
      <p:ext uri="{BB962C8B-B14F-4D97-AF65-F5344CB8AC3E}">
        <p14:creationId xmlns:p14="http://schemas.microsoft.com/office/powerpoint/2010/main" val="1963834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492503E-1778-02CE-BD22-41733239DABB}"/>
              </a:ext>
            </a:extLst>
          </p:cNvPr>
          <p:cNvSpPr txBox="1">
            <a:spLocks/>
          </p:cNvSpPr>
          <p:nvPr/>
        </p:nvSpPr>
        <p:spPr>
          <a:xfrm>
            <a:off x="1143000" y="0"/>
            <a:ext cx="9906000" cy="846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800" dirty="0"/>
              <a:t>Top tips</a:t>
            </a:r>
          </a:p>
        </p:txBody>
      </p:sp>
      <p:sp>
        <p:nvSpPr>
          <p:cNvPr id="19" name="TextBox 18">
            <a:extLst>
              <a:ext uri="{FF2B5EF4-FFF2-40B4-BE49-F238E27FC236}">
                <a16:creationId xmlns:a16="http://schemas.microsoft.com/office/drawing/2014/main" id="{13268398-792E-31C1-E511-484705935E95}"/>
              </a:ext>
            </a:extLst>
          </p:cNvPr>
          <p:cNvSpPr txBox="1"/>
          <p:nvPr/>
        </p:nvSpPr>
        <p:spPr>
          <a:xfrm>
            <a:off x="6653508" y="2750428"/>
            <a:ext cx="4330179" cy="344069"/>
          </a:xfrm>
          <a:prstGeom prst="rect">
            <a:avLst/>
          </a:prstGeom>
          <a:noFill/>
        </p:spPr>
        <p:txBody>
          <a:bodyPr wrap="square">
            <a:spAutoFit/>
          </a:bodyPr>
          <a:lstStyle/>
          <a:p>
            <a:pPr lvl="0" algn="ctr">
              <a:lnSpc>
                <a:spcPct val="107000"/>
              </a:lnSpc>
            </a:pPr>
            <a:r>
              <a:rPr lang="en-GB" sz="1600" dirty="0">
                <a:latin typeface="Calibri" panose="020F0502020204030204" pitchFamily="34" charset="0"/>
                <a:ea typeface="Calibri" panose="020F0502020204030204" pitchFamily="34" charset="0"/>
                <a:cs typeface="Times New Roman" panose="02020603050405020304" pitchFamily="18" charset="0"/>
              </a:rPr>
              <a:t>“Can feel isolated at the start with the MPH”</a:t>
            </a:r>
          </a:p>
        </p:txBody>
      </p:sp>
      <p:sp>
        <p:nvSpPr>
          <p:cNvPr id="20" name="Speech Bubble: Rectangle with Corners Rounded 19">
            <a:extLst>
              <a:ext uri="{FF2B5EF4-FFF2-40B4-BE49-F238E27FC236}">
                <a16:creationId xmlns:a16="http://schemas.microsoft.com/office/drawing/2014/main" id="{640C3B2A-C2C1-15F8-0187-E3B2C98CD885}"/>
              </a:ext>
            </a:extLst>
          </p:cNvPr>
          <p:cNvSpPr/>
          <p:nvPr/>
        </p:nvSpPr>
        <p:spPr>
          <a:xfrm>
            <a:off x="1245642" y="846396"/>
            <a:ext cx="4319296" cy="1134478"/>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22" name="TextBox 21">
            <a:extLst>
              <a:ext uri="{FF2B5EF4-FFF2-40B4-BE49-F238E27FC236}">
                <a16:creationId xmlns:a16="http://schemas.microsoft.com/office/drawing/2014/main" id="{FAA828B5-B8A7-377D-B4CE-46A7E41D48A9}"/>
              </a:ext>
            </a:extLst>
          </p:cNvPr>
          <p:cNvSpPr txBox="1"/>
          <p:nvPr/>
        </p:nvSpPr>
        <p:spPr>
          <a:xfrm>
            <a:off x="1366937" y="877685"/>
            <a:ext cx="4198000" cy="1134478"/>
          </a:xfrm>
          <a:prstGeom prst="rect">
            <a:avLst/>
          </a:prstGeom>
          <a:noFill/>
        </p:spPr>
        <p:txBody>
          <a:bodyPr wrap="square">
            <a:spAutoFit/>
          </a:bodyPr>
          <a:lstStyle/>
          <a:p>
            <a:pPr lvl="0" algn="ctr">
              <a:lnSpc>
                <a:spcPct val="107000"/>
              </a:lnSpc>
            </a:pPr>
            <a:r>
              <a:rPr lang="en-GB" sz="1600" dirty="0">
                <a:latin typeface="Calibri" panose="020F0502020204030204" pitchFamily="34" charset="0"/>
                <a:ea typeface="Calibri" panose="020F0502020204030204" pitchFamily="34" charset="0"/>
                <a:cs typeface="Times New Roman" panose="02020603050405020304" pitchFamily="18" charset="0"/>
              </a:rPr>
              <a:t>“You may not know what area of PH you want to do even as a senior registrar – just take opportunities and discover new options through training”</a:t>
            </a:r>
          </a:p>
        </p:txBody>
      </p:sp>
      <p:sp>
        <p:nvSpPr>
          <p:cNvPr id="25" name="Speech Bubble: Rectangle with Corners Rounded 24">
            <a:extLst>
              <a:ext uri="{FF2B5EF4-FFF2-40B4-BE49-F238E27FC236}">
                <a16:creationId xmlns:a16="http://schemas.microsoft.com/office/drawing/2014/main" id="{5E420F1E-5AD8-A42E-AB14-7B858971B947}"/>
              </a:ext>
            </a:extLst>
          </p:cNvPr>
          <p:cNvSpPr/>
          <p:nvPr/>
        </p:nvSpPr>
        <p:spPr>
          <a:xfrm>
            <a:off x="6340152" y="768475"/>
            <a:ext cx="4540900" cy="1497207"/>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26" name="TextBox 25">
            <a:extLst>
              <a:ext uri="{FF2B5EF4-FFF2-40B4-BE49-F238E27FC236}">
                <a16:creationId xmlns:a16="http://schemas.microsoft.com/office/drawing/2014/main" id="{8C6DFF94-09D6-5CEE-FA00-20EC44363CF0}"/>
              </a:ext>
            </a:extLst>
          </p:cNvPr>
          <p:cNvSpPr txBox="1"/>
          <p:nvPr/>
        </p:nvSpPr>
        <p:spPr>
          <a:xfrm>
            <a:off x="6414800" y="805286"/>
            <a:ext cx="4466253" cy="1397947"/>
          </a:xfrm>
          <a:prstGeom prst="rect">
            <a:avLst/>
          </a:prstGeom>
          <a:noFill/>
        </p:spPr>
        <p:txBody>
          <a:bodyPr wrap="square">
            <a:spAutoFit/>
          </a:bodyPr>
          <a:lstStyle/>
          <a:p>
            <a:pPr lvl="0" algn="ctr">
              <a:lnSpc>
                <a:spcPct val="107000"/>
              </a:lnSpc>
            </a:pPr>
            <a:r>
              <a:rPr lang="en-GB" sz="1600" dirty="0">
                <a:latin typeface="Calibri" panose="020F0502020204030204" pitchFamily="34" charset="0"/>
                <a:ea typeface="Calibri" panose="020F0502020204030204" pitchFamily="34" charset="0"/>
                <a:cs typeface="Times New Roman" panose="02020603050405020304" pitchFamily="18" charset="0"/>
              </a:rPr>
              <a:t>“If you’re used to more senior roles it can feel like you are not doing much at the start. Things will develop - don’t feel like you have to achieve things quickly. You will get involved in lots of things throughout training”</a:t>
            </a:r>
          </a:p>
        </p:txBody>
      </p:sp>
      <p:sp>
        <p:nvSpPr>
          <p:cNvPr id="27" name="Speech Bubble: Rectangle with Corners Rounded 26">
            <a:extLst>
              <a:ext uri="{FF2B5EF4-FFF2-40B4-BE49-F238E27FC236}">
                <a16:creationId xmlns:a16="http://schemas.microsoft.com/office/drawing/2014/main" id="{A77CD0E2-856A-C4F2-7F21-952DBCEFFC33}"/>
              </a:ext>
            </a:extLst>
          </p:cNvPr>
          <p:cNvSpPr/>
          <p:nvPr/>
        </p:nvSpPr>
        <p:spPr>
          <a:xfrm>
            <a:off x="1309780" y="2314177"/>
            <a:ext cx="4831704" cy="1163297"/>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29" name="TextBox 28">
            <a:extLst>
              <a:ext uri="{FF2B5EF4-FFF2-40B4-BE49-F238E27FC236}">
                <a16:creationId xmlns:a16="http://schemas.microsoft.com/office/drawing/2014/main" id="{C7ADA122-392C-075D-D9DC-FB1E2019AAC5}"/>
              </a:ext>
            </a:extLst>
          </p:cNvPr>
          <p:cNvSpPr txBox="1"/>
          <p:nvPr/>
        </p:nvSpPr>
        <p:spPr>
          <a:xfrm>
            <a:off x="1468206" y="2400255"/>
            <a:ext cx="4514852" cy="1077218"/>
          </a:xfrm>
          <a:prstGeom prst="rect">
            <a:avLst/>
          </a:prstGeom>
          <a:noFill/>
        </p:spPr>
        <p:txBody>
          <a:bodyPr wrap="square">
            <a:spAutoFit/>
          </a:bodyPr>
          <a:lstStyle/>
          <a:p>
            <a:pPr algn="ctr"/>
            <a:r>
              <a:rPr lang="en-GB" sz="1600" dirty="0">
                <a:latin typeface="Calibri" panose="020F0502020204030204" pitchFamily="34" charset="0"/>
                <a:ea typeface="Calibri" panose="020F0502020204030204" pitchFamily="34" charset="0"/>
                <a:cs typeface="Times New Roman" panose="02020603050405020304" pitchFamily="18" charset="0"/>
              </a:rPr>
              <a:t>“Imposter syndrome is normal. You are not alone if you feel out of your depth or if you’re not sure what is going on particularly if you have not worked in PH before”</a:t>
            </a:r>
            <a:endParaRPr lang="en-GB" sz="1600" dirty="0"/>
          </a:p>
        </p:txBody>
      </p:sp>
      <p:sp>
        <p:nvSpPr>
          <p:cNvPr id="30" name="Speech Bubble: Rectangle with Corners Rounded 29">
            <a:extLst>
              <a:ext uri="{FF2B5EF4-FFF2-40B4-BE49-F238E27FC236}">
                <a16:creationId xmlns:a16="http://schemas.microsoft.com/office/drawing/2014/main" id="{642936F1-7631-AEB6-10A9-538D98BDB675}"/>
              </a:ext>
            </a:extLst>
          </p:cNvPr>
          <p:cNvSpPr/>
          <p:nvPr/>
        </p:nvSpPr>
        <p:spPr>
          <a:xfrm>
            <a:off x="6495082" y="6145318"/>
            <a:ext cx="3925079" cy="539071"/>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31" name="TextBox 30">
            <a:extLst>
              <a:ext uri="{FF2B5EF4-FFF2-40B4-BE49-F238E27FC236}">
                <a16:creationId xmlns:a16="http://schemas.microsoft.com/office/drawing/2014/main" id="{5DF4D798-2489-8244-C168-56E678AB12C3}"/>
              </a:ext>
            </a:extLst>
          </p:cNvPr>
          <p:cNvSpPr txBox="1"/>
          <p:nvPr/>
        </p:nvSpPr>
        <p:spPr>
          <a:xfrm>
            <a:off x="1526921" y="5756033"/>
            <a:ext cx="4514852" cy="584775"/>
          </a:xfrm>
          <a:prstGeom prst="rect">
            <a:avLst/>
          </a:prstGeom>
          <a:noFill/>
        </p:spPr>
        <p:txBody>
          <a:bodyPr wrap="square">
            <a:spAutoFit/>
          </a:bodyPr>
          <a:lstStyle/>
          <a:p>
            <a:pPr algn="ctr"/>
            <a:r>
              <a:rPr lang="en-GB" sz="1600" dirty="0">
                <a:latin typeface="Calibri" panose="020F0502020204030204" pitchFamily="34" charset="0"/>
                <a:ea typeface="Calibri" panose="020F0502020204030204" pitchFamily="34" charset="0"/>
                <a:cs typeface="Times New Roman" panose="02020603050405020304" pitchFamily="18" charset="0"/>
              </a:rPr>
              <a:t>“There is flexibility in the programme, if you want to do something, push for it.”</a:t>
            </a:r>
          </a:p>
        </p:txBody>
      </p:sp>
      <p:sp>
        <p:nvSpPr>
          <p:cNvPr id="32" name="Speech Bubble: Rectangle with Corners Rounded 31">
            <a:extLst>
              <a:ext uri="{FF2B5EF4-FFF2-40B4-BE49-F238E27FC236}">
                <a16:creationId xmlns:a16="http://schemas.microsoft.com/office/drawing/2014/main" id="{6434228B-DB38-0FC2-2372-FFCCB101BEE4}"/>
              </a:ext>
            </a:extLst>
          </p:cNvPr>
          <p:cNvSpPr/>
          <p:nvPr/>
        </p:nvSpPr>
        <p:spPr>
          <a:xfrm>
            <a:off x="1226787" y="3753615"/>
            <a:ext cx="4741313" cy="532896"/>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33" name="TextBox 32">
            <a:extLst>
              <a:ext uri="{FF2B5EF4-FFF2-40B4-BE49-F238E27FC236}">
                <a16:creationId xmlns:a16="http://schemas.microsoft.com/office/drawing/2014/main" id="{A199422B-2363-0597-27E1-6CB9C8D50C25}"/>
              </a:ext>
            </a:extLst>
          </p:cNvPr>
          <p:cNvSpPr txBox="1"/>
          <p:nvPr/>
        </p:nvSpPr>
        <p:spPr>
          <a:xfrm>
            <a:off x="1226786" y="3839694"/>
            <a:ext cx="4831704" cy="338554"/>
          </a:xfrm>
          <a:prstGeom prst="rect">
            <a:avLst/>
          </a:prstGeom>
          <a:noFill/>
        </p:spPr>
        <p:txBody>
          <a:bodyPr wrap="square">
            <a:spAutoFit/>
          </a:bodyPr>
          <a:lstStyle/>
          <a:p>
            <a:pPr algn="ctr"/>
            <a:r>
              <a:rPr lang="en-GB" sz="1600" dirty="0">
                <a:latin typeface="Calibri" panose="020F0502020204030204" pitchFamily="34" charset="0"/>
                <a:ea typeface="Calibri" panose="020F0502020204030204" pitchFamily="34" charset="0"/>
                <a:cs typeface="Times New Roman" panose="02020603050405020304" pitchFamily="18" charset="0"/>
              </a:rPr>
              <a:t>“Join a Special Interest Group (SIG) and engage with it”</a:t>
            </a:r>
          </a:p>
        </p:txBody>
      </p:sp>
      <p:sp>
        <p:nvSpPr>
          <p:cNvPr id="34" name="Speech Bubble: Rectangle with Corners Rounded 33">
            <a:extLst>
              <a:ext uri="{FF2B5EF4-FFF2-40B4-BE49-F238E27FC236}">
                <a16:creationId xmlns:a16="http://schemas.microsoft.com/office/drawing/2014/main" id="{897FAF16-50CC-6577-0820-DEF9503917A4}"/>
              </a:ext>
            </a:extLst>
          </p:cNvPr>
          <p:cNvSpPr/>
          <p:nvPr/>
        </p:nvSpPr>
        <p:spPr>
          <a:xfrm>
            <a:off x="1329617" y="5711752"/>
            <a:ext cx="4831704" cy="733496"/>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35" name="TextBox 34">
            <a:extLst>
              <a:ext uri="{FF2B5EF4-FFF2-40B4-BE49-F238E27FC236}">
                <a16:creationId xmlns:a16="http://schemas.microsoft.com/office/drawing/2014/main" id="{18E5C2EE-7E49-D758-9AFC-B0C17A92B701}"/>
              </a:ext>
            </a:extLst>
          </p:cNvPr>
          <p:cNvSpPr txBox="1"/>
          <p:nvPr/>
        </p:nvSpPr>
        <p:spPr>
          <a:xfrm>
            <a:off x="6653508" y="6201940"/>
            <a:ext cx="3701339" cy="338554"/>
          </a:xfrm>
          <a:prstGeom prst="rect">
            <a:avLst/>
          </a:prstGeom>
          <a:noFill/>
        </p:spPr>
        <p:txBody>
          <a:bodyPr wrap="square">
            <a:spAutoFit/>
          </a:bodyPr>
          <a:lstStyle/>
          <a:p>
            <a:pPr algn="ctr"/>
            <a:r>
              <a:rPr lang="en-GB" sz="1600" dirty="0">
                <a:latin typeface="Calibri" panose="020F0502020204030204" pitchFamily="34" charset="0"/>
                <a:ea typeface="Calibri" panose="020F0502020204030204" pitchFamily="34" charset="0"/>
                <a:cs typeface="Times New Roman" panose="02020603050405020304" pitchFamily="18" charset="0"/>
              </a:rPr>
              <a:t>“It is a sedentary job – so exercise!”</a:t>
            </a:r>
          </a:p>
        </p:txBody>
      </p:sp>
      <p:sp>
        <p:nvSpPr>
          <p:cNvPr id="36" name="Speech Bubble: Rectangle with Corners Rounded 35">
            <a:extLst>
              <a:ext uri="{FF2B5EF4-FFF2-40B4-BE49-F238E27FC236}">
                <a16:creationId xmlns:a16="http://schemas.microsoft.com/office/drawing/2014/main" id="{05DA570D-CFE2-3AD5-24EA-B96476C86C27}"/>
              </a:ext>
            </a:extLst>
          </p:cNvPr>
          <p:cNvSpPr/>
          <p:nvPr/>
        </p:nvSpPr>
        <p:spPr>
          <a:xfrm>
            <a:off x="6504993" y="3497875"/>
            <a:ext cx="4163010" cy="780616"/>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38" name="TextBox 37">
            <a:extLst>
              <a:ext uri="{FF2B5EF4-FFF2-40B4-BE49-F238E27FC236}">
                <a16:creationId xmlns:a16="http://schemas.microsoft.com/office/drawing/2014/main" id="{C4403D76-1FDE-C864-5111-D56AA03337C5}"/>
              </a:ext>
            </a:extLst>
          </p:cNvPr>
          <p:cNvSpPr txBox="1"/>
          <p:nvPr/>
        </p:nvSpPr>
        <p:spPr>
          <a:xfrm>
            <a:off x="6504993" y="3553976"/>
            <a:ext cx="4074560" cy="607539"/>
          </a:xfrm>
          <a:prstGeom prst="rect">
            <a:avLst/>
          </a:prstGeom>
          <a:noFill/>
        </p:spPr>
        <p:txBody>
          <a:bodyPr wrap="square">
            <a:spAutoFit/>
          </a:bodyPr>
          <a:lstStyle/>
          <a:p>
            <a:pPr lvl="0" algn="ctr">
              <a:lnSpc>
                <a:spcPct val="107000"/>
              </a:lnSpc>
            </a:pPr>
            <a:r>
              <a:rPr lang="en-GB" sz="1600" dirty="0">
                <a:latin typeface="Calibri" panose="020F0502020204030204" pitchFamily="34" charset="0"/>
                <a:ea typeface="Calibri" panose="020F0502020204030204" pitchFamily="34" charset="0"/>
                <a:cs typeface="Times New Roman" panose="02020603050405020304" pitchFamily="18" charset="0"/>
              </a:rPr>
              <a:t>“Tell your supervisor about things you are interested in”</a:t>
            </a:r>
          </a:p>
        </p:txBody>
      </p:sp>
      <p:sp>
        <p:nvSpPr>
          <p:cNvPr id="39" name="Speech Bubble: Rectangle with Corners Rounded 38">
            <a:extLst>
              <a:ext uri="{FF2B5EF4-FFF2-40B4-BE49-F238E27FC236}">
                <a16:creationId xmlns:a16="http://schemas.microsoft.com/office/drawing/2014/main" id="{B0FF3622-9C90-7AB5-97FA-4DD04E947E2B}"/>
              </a:ext>
            </a:extLst>
          </p:cNvPr>
          <p:cNvSpPr/>
          <p:nvPr/>
        </p:nvSpPr>
        <p:spPr>
          <a:xfrm>
            <a:off x="6504994" y="2668263"/>
            <a:ext cx="4466253" cy="532896"/>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41" name="TextBox 40">
            <a:extLst>
              <a:ext uri="{FF2B5EF4-FFF2-40B4-BE49-F238E27FC236}">
                <a16:creationId xmlns:a16="http://schemas.microsoft.com/office/drawing/2014/main" id="{A07DB9AB-5C8A-E594-7441-24961871348E}"/>
              </a:ext>
            </a:extLst>
          </p:cNvPr>
          <p:cNvSpPr txBox="1"/>
          <p:nvPr/>
        </p:nvSpPr>
        <p:spPr>
          <a:xfrm>
            <a:off x="6413830" y="4576274"/>
            <a:ext cx="4540900" cy="344069"/>
          </a:xfrm>
          <a:prstGeom prst="rect">
            <a:avLst/>
          </a:prstGeom>
          <a:noFill/>
        </p:spPr>
        <p:txBody>
          <a:bodyPr wrap="square">
            <a:spAutoFit/>
          </a:bodyPr>
          <a:lstStyle/>
          <a:p>
            <a:pPr>
              <a:lnSpc>
                <a:spcPct val="107000"/>
              </a:lnSpc>
              <a:spcAft>
                <a:spcPts val="800"/>
              </a:spcAft>
            </a:pPr>
            <a:r>
              <a:rPr lang="en-GB" sz="1600" dirty="0">
                <a:latin typeface="Calibri" panose="020F0502020204030204" pitchFamily="34" charset="0"/>
                <a:ea typeface="Calibri" panose="020F0502020204030204" pitchFamily="34" charset="0"/>
                <a:cs typeface="Times New Roman" panose="02020603050405020304" pitchFamily="18" charset="0"/>
              </a:rPr>
              <a:t>“Try to contain MPH and service work to set days”</a:t>
            </a:r>
          </a:p>
        </p:txBody>
      </p:sp>
      <p:sp>
        <p:nvSpPr>
          <p:cNvPr id="42" name="Speech Bubble: Rectangle with Corners Rounded 41">
            <a:extLst>
              <a:ext uri="{FF2B5EF4-FFF2-40B4-BE49-F238E27FC236}">
                <a16:creationId xmlns:a16="http://schemas.microsoft.com/office/drawing/2014/main" id="{3C34B0DB-1E0F-1D01-1FB8-3ECBFE8A9E20}"/>
              </a:ext>
            </a:extLst>
          </p:cNvPr>
          <p:cNvSpPr/>
          <p:nvPr/>
        </p:nvSpPr>
        <p:spPr>
          <a:xfrm>
            <a:off x="6329271" y="4575208"/>
            <a:ext cx="4540900" cy="416557"/>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43" name="Speech Bubble: Rectangle with Corners Rounded 42">
            <a:extLst>
              <a:ext uri="{FF2B5EF4-FFF2-40B4-BE49-F238E27FC236}">
                <a16:creationId xmlns:a16="http://schemas.microsoft.com/office/drawing/2014/main" id="{279C7208-74B1-9421-E294-A2658AEF5DA2}"/>
              </a:ext>
            </a:extLst>
          </p:cNvPr>
          <p:cNvSpPr/>
          <p:nvPr/>
        </p:nvSpPr>
        <p:spPr>
          <a:xfrm>
            <a:off x="6955974" y="5184963"/>
            <a:ext cx="3925079" cy="767495"/>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44" name="TextBox 43">
            <a:extLst>
              <a:ext uri="{FF2B5EF4-FFF2-40B4-BE49-F238E27FC236}">
                <a16:creationId xmlns:a16="http://schemas.microsoft.com/office/drawing/2014/main" id="{3A0537B2-2C52-CDF9-C7F1-4471D86056D1}"/>
              </a:ext>
            </a:extLst>
          </p:cNvPr>
          <p:cNvSpPr txBox="1"/>
          <p:nvPr/>
        </p:nvSpPr>
        <p:spPr>
          <a:xfrm>
            <a:off x="6974447" y="5280831"/>
            <a:ext cx="3701339" cy="584775"/>
          </a:xfrm>
          <a:prstGeom prst="rect">
            <a:avLst/>
          </a:prstGeom>
          <a:noFill/>
        </p:spPr>
        <p:txBody>
          <a:bodyPr wrap="square">
            <a:spAutoFit/>
          </a:bodyPr>
          <a:lstStyle/>
          <a:p>
            <a:pPr algn="ctr"/>
            <a:r>
              <a:rPr lang="en-GB" sz="1600" dirty="0">
                <a:latin typeface="Calibri" panose="020F0502020204030204" pitchFamily="34" charset="0"/>
                <a:ea typeface="Calibri" panose="020F0502020204030204" pitchFamily="34" charset="0"/>
                <a:cs typeface="Times New Roman" panose="02020603050405020304" pitchFamily="18" charset="0"/>
              </a:rPr>
              <a:t>“Organise learning agreement and schedule regular 1:1s with ES”</a:t>
            </a:r>
          </a:p>
        </p:txBody>
      </p:sp>
      <p:sp>
        <p:nvSpPr>
          <p:cNvPr id="3" name="TextBox 2">
            <a:extLst>
              <a:ext uri="{FF2B5EF4-FFF2-40B4-BE49-F238E27FC236}">
                <a16:creationId xmlns:a16="http://schemas.microsoft.com/office/drawing/2014/main" id="{88BB188C-5030-5441-3DE1-0D847B90C787}"/>
              </a:ext>
            </a:extLst>
          </p:cNvPr>
          <p:cNvSpPr txBox="1"/>
          <p:nvPr/>
        </p:nvSpPr>
        <p:spPr>
          <a:xfrm>
            <a:off x="1329617" y="4540736"/>
            <a:ext cx="4611454" cy="830997"/>
          </a:xfrm>
          <a:prstGeom prst="rect">
            <a:avLst/>
          </a:prstGeom>
          <a:noFill/>
        </p:spPr>
        <p:txBody>
          <a:bodyPr wrap="square">
            <a:spAutoFit/>
          </a:bodyPr>
          <a:lstStyle/>
          <a:p>
            <a:pPr algn="ctr"/>
            <a:r>
              <a:rPr lang="en-GB" sz="1600" dirty="0">
                <a:latin typeface="Calibri" panose="020F0502020204030204" pitchFamily="34" charset="0"/>
                <a:ea typeface="Times New Roman" panose="02020603050405020304" pitchFamily="18" charset="0"/>
              </a:rPr>
              <a:t>“Collaborate! Things are easier as a team, yet a lot of our work is solo, try to combine work with other regs if you are fortunate enough to be placed together”</a:t>
            </a:r>
            <a:endParaRPr lang="en-GB" sz="1600" dirty="0"/>
          </a:p>
        </p:txBody>
      </p:sp>
      <p:sp>
        <p:nvSpPr>
          <p:cNvPr id="4" name="Speech Bubble: Rectangle with Corners Rounded 3">
            <a:extLst>
              <a:ext uri="{FF2B5EF4-FFF2-40B4-BE49-F238E27FC236}">
                <a16:creationId xmlns:a16="http://schemas.microsoft.com/office/drawing/2014/main" id="{23F7E445-6D01-AA38-3E30-F6AD38EFECBB}"/>
              </a:ext>
            </a:extLst>
          </p:cNvPr>
          <p:cNvSpPr/>
          <p:nvPr/>
        </p:nvSpPr>
        <p:spPr>
          <a:xfrm>
            <a:off x="1181590" y="4416737"/>
            <a:ext cx="4831704" cy="1078994"/>
          </a:xfrm>
          <a:prstGeom prst="wedgeRoundRectCallou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p>
        </p:txBody>
      </p:sp>
    </p:spTree>
    <p:extLst>
      <p:ext uri="{BB962C8B-B14F-4D97-AF65-F5344CB8AC3E}">
        <p14:creationId xmlns:p14="http://schemas.microsoft.com/office/powerpoint/2010/main" val="3309954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TM03457475[[fn=Frame]]</Template>
  <TotalTime>277</TotalTime>
  <Words>644</Words>
  <Application>Microsoft Office PowerPoint</Application>
  <PresentationFormat>Widescreen</PresentationFormat>
  <Paragraphs>115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Aptos Display</vt:lpstr>
      <vt:lpstr>Arial</vt:lpstr>
      <vt:lpstr>Calibri</vt:lpstr>
      <vt:lpstr>Wingdings</vt:lpstr>
      <vt:lpstr>Office Theme</vt:lpstr>
      <vt:lpstr>Public Health Training in the East Midlands</vt:lpstr>
      <vt:lpstr>PowerPoint Presentation</vt:lpstr>
      <vt:lpstr>PowerPoint Presentation</vt:lpstr>
      <vt:lpstr>Training Locations</vt:lpstr>
      <vt:lpstr>PowerPoint Presentation</vt:lpstr>
      <vt:lpstr>Training in the East Midlands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Zara Choudhery</dc:creator>
  <cp:lastModifiedBy>Bakhshi-Thaker, Pooja</cp:lastModifiedBy>
  <cp:revision>2</cp:revision>
  <dcterms:created xsi:type="dcterms:W3CDTF">2025-08-13T09:09:37Z</dcterms:created>
  <dcterms:modified xsi:type="dcterms:W3CDTF">2025-08-13T14:09:45Z</dcterms:modified>
</cp:coreProperties>
</file>